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Slides/notesSlide3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32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18.xml" ContentType="application/vnd.openxmlformats-officedocument.presentationml.slide+xml"/>
  <Override PartName="/ppt/slides/slide95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92.xml" ContentType="application/vnd.openxmlformats-officedocument.presentationml.slide+xml"/>
  <Override PartName="/ppt/slides/slide79.xml" ContentType="application/vnd.openxmlformats-officedocument.presentationml.slide+xml"/>
  <Override PartName="/ppt/slides/slide131.xml" ContentType="application/vnd.openxmlformats-officedocument.presentationml.slide+xml"/>
  <Override PartName="/ppt/slides/slide97.xml" ContentType="application/vnd.openxmlformats-officedocument.presentationml.slide+xml"/>
  <Override PartName="/ppt/slides/slide11.xml" ContentType="application/vnd.openxmlformats-officedocument.presentationml.slide+xml"/>
  <Override PartName="/ppt/slides/slide67.xml" ContentType="application/vnd.openxmlformats-officedocument.presentationml.slide+xml"/>
  <Override PartName="/ppt/slides/slide32.xml" ContentType="application/vnd.openxmlformats-officedocument.presentationml.slide+xml"/>
  <Override PartName="/ppt/slides/slide9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slides/slide4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3.xml" ContentType="application/vnd.openxmlformats-officedocument.presentationml.slide+xml"/>
  <Override PartName="/ppt/slides/slide87.xml" ContentType="application/vnd.openxmlformats-officedocument.presentationml.slide+xml"/>
  <Override PartName="/ppt/slides/slide121.xml" ContentType="application/vnd.openxmlformats-officedocument.presentationml.slide+xml"/>
  <Override PartName="/ppt/slides/slide111.xml" ContentType="application/vnd.openxmlformats-officedocument.presentationml.slide+xml"/>
  <Override PartName="/ppt/slides/slide98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54.xml" ContentType="application/vnd.openxmlformats-officedocument.presentationml.slide+xml"/>
  <Override PartName="/ppt/slides/slide30.xml" ContentType="application/vnd.openxmlformats-officedocument.presentationml.slide+xml"/>
  <Override PartName="/ppt/slides/slide122.xml" ContentType="application/vnd.openxmlformats-officedocument.presentationml.slide+xml"/>
  <Override PartName="/ppt/slides/slide9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6.xml" ContentType="application/vnd.openxmlformats-officedocument.presentationml.slide+xml"/>
  <Override PartName="/ppt/slides/slide105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19.xml" ContentType="application/vnd.openxmlformats-officedocument.presentationml.slide+xml"/>
  <Override PartName="/ppt/slides/slide123.xml" ContentType="application/vnd.openxmlformats-officedocument.presentationml.slide+xml"/>
  <Override PartName="/ppt/slides/slide7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6.xml" ContentType="application/vnd.openxmlformats-officedocument.presentationml.notesSlide+xml"/>
  <Override PartName="/ppt/slides/slide91.xml" ContentType="application/vnd.openxmlformats-officedocument.presentationml.slide+xml"/>
  <Override PartName="/ppt/slides/slide89.xml" ContentType="application/vnd.openxmlformats-officedocument.presentationml.slide+xml"/>
  <Override PartName="/ppt/slides/slide29.xml" ContentType="application/vnd.openxmlformats-officedocument.presentationml.slide+xml"/>
  <Override PartName="/ppt/slides/slide72.xml" ContentType="application/vnd.openxmlformats-officedocument.presentationml.slide+xml"/>
  <Override PartName="/ppt/notesSlides/notesSlide18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s/slide83.xml" ContentType="application/vnd.openxmlformats-officedocument.presentationml.slide+xml"/>
  <Override PartName="/ppt/slides/slide51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85.xml" ContentType="application/vnd.openxmlformats-officedocument.presentationml.slide+xml"/>
  <Override PartName="/ppt/slides/slide45.xml" ContentType="application/vnd.openxmlformats-officedocument.presentationml.slide+xml"/>
  <Override PartName="/ppt/slides/slide109.xml" ContentType="application/vnd.openxmlformats-officedocument.presentationml.slide+xml"/>
  <Override PartName="/ppt/slides/slide61.xml" ContentType="application/vnd.openxmlformats-officedocument.presentationml.slide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93.xml" ContentType="application/vnd.openxmlformats-officedocument.presentationml.slide+xml"/>
  <Override PartName="/ppt/slides/slide96.xml" ContentType="application/vnd.openxmlformats-officedocument.presentationml.slide+xml"/>
  <Override PartName="/ppt/slides/slide84.xml" ContentType="application/vnd.openxmlformats-officedocument.presentationml.slide+xml"/>
  <Override PartName="/ppt/slides/slide73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s/slide113.xml" ContentType="application/vnd.openxmlformats-officedocument.presentationml.slide+xml"/>
  <Override PartName="/ppt/slides/slide33.xml" ContentType="application/vnd.openxmlformats-officedocument.presentationml.slide+xml"/>
  <Override PartName="/ppt/theme/theme2.xml" ContentType="application/vnd.openxmlformats-officedocument.theme+xml"/>
  <Override PartName="/ppt/slides/slide8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127.xml" ContentType="application/vnd.openxmlformats-officedocument.presentationml.slide+xml"/>
  <Override PartName="/ppt/notesSlides/notesSlide38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62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117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06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81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25.xml" ContentType="application/vnd.openxmlformats-officedocument.presentationml.slide+xml"/>
  <Override PartName="/ppt/slides/slide77.xml" ContentType="application/vnd.openxmlformats-officedocument.presentationml.slide+xml"/>
  <Override PartName="/ppt/slides/slide101.xml" ContentType="application/vnd.openxmlformats-officedocument.presentationml.slide+xml"/>
  <Override PartName="/ppt/slides/slide52.xml" ContentType="application/vnd.openxmlformats-officedocument.presentationml.slide+xml"/>
  <Override PartName="/ppt/slides/slide102.xml" ContentType="application/vnd.openxmlformats-officedocument.presentationml.slide+xml"/>
  <Override PartName="/ppt/slides/slide90.xml" ContentType="application/vnd.openxmlformats-officedocument.presentationml.slide+xml"/>
  <Override PartName="/ppt/slides/slide1.xml" ContentType="application/vnd.openxmlformats-officedocument.presentationml.slide+xml"/>
  <Override PartName="/ppt/viewProps.xml" ContentType="application/vnd.openxmlformats-officedocument.presentationml.viewProps+xml"/>
  <Override PartName="/ppt/slides/slide12.xml" ContentType="application/vnd.openxmlformats-officedocument.presentationml.slide+xml"/>
  <Override PartName="/ppt/slides/slide112.xml" ContentType="application/vnd.openxmlformats-officedocument.presentationml.slide+xml"/>
  <Override PartName="/ppt/slides/slide19.xml" ContentType="application/vnd.openxmlformats-officedocument.presentationml.slide+xml"/>
  <Override PartName="/ppt/slides/slide55.xml" ContentType="application/vnd.openxmlformats-officedocument.presentationml.slide+xml"/>
  <Override PartName="/ppt/slides/slide10.xml" ContentType="application/vnd.openxmlformats-officedocument.presentationml.slide+xml"/>
  <Override PartName="/ppt/slides/slide28.xml" ContentType="application/vnd.openxmlformats-officedocument.presentationml.slide+xml"/>
  <Override PartName="/ppt/slides/slide107.xml" ContentType="application/vnd.openxmlformats-officedocument.presentationml.slide+xml"/>
  <Override PartName="/ppt/slides/slide126.xml" ContentType="application/vnd.openxmlformats-officedocument.presentationml.slide+xml"/>
  <Override PartName="/ppt/slides/slide5.xml" ContentType="application/vnd.openxmlformats-officedocument.presentationml.slide+xml"/>
  <Override PartName="/ppt/slides/slide59.xml" ContentType="application/vnd.openxmlformats-officedocument.presentationml.slide+xml"/>
  <Override PartName="/ppt/slides/slide104.xml" ContentType="application/vnd.openxmlformats-officedocument.presentationml.slide+xml"/>
  <Override PartName="/ppt/slides/slide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76.xml" ContentType="application/vnd.openxmlformats-officedocument.presentationml.slide+xml"/>
  <Override PartName="/ppt/slides/slide129.xml" ContentType="application/vnd.openxmlformats-officedocument.presentationml.slide+xml"/>
  <Override PartName="/ppt/slides/slide115.xml" ContentType="application/vnd.openxmlformats-officedocument.presentationml.slide+xml"/>
  <Override PartName="/ppt/slides/slide2.xml" ContentType="application/vnd.openxmlformats-officedocument.presentationml.slide+xml"/>
  <Override PartName="/ppt/slides/slide27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103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128.xml" ContentType="application/vnd.openxmlformats-officedocument.presentationml.slide+xml"/>
  <Override PartName="/ppt/slides/slide130.xml" ContentType="application/vnd.openxmlformats-officedocument.presentationml.slide+xml"/>
  <Override PartName="/ppt/slides/slide116.xml" ContentType="application/vnd.openxmlformats-officedocument.presentationml.slide+xml"/>
  <Override PartName="/ppt/slides/slide108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110.xml" ContentType="application/vnd.openxmlformats-officedocument.presentationml.slide+xml"/>
  <Override PartName="/ppt/slides/slide124.xml" ContentType="application/vnd.openxmlformats-officedocument.presentationml.slide+xml"/>
  <Override PartName="/ppt/slides/slide56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37.xml" ContentType="application/vnd.openxmlformats-officedocument.presentationml.slide+xml"/>
  <Override PartName="/ppt/slides/slide34.xml" ContentType="application/vnd.openxmlformats-officedocument.presentationml.slide+xml"/>
  <Override PartName="/ppt/tableStyles.xml" ContentType="application/vnd.openxmlformats-officedocument.presentationml.tableStyles+xml"/>
  <Override PartName="/ppt/slides/slide26.xml" ContentType="application/vnd.openxmlformats-officedocument.presentationml.slide+xml"/>
  <Override PartName="/ppt/slides/slide94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69.xml" ContentType="application/vnd.openxmlformats-officedocument.presentationml.slide+xml"/>
  <Override PartName="/ppt/slides/slide64.xml" ContentType="application/vnd.openxmlformats-officedocument.presentationml.slide+xml"/>
  <Override PartName="/ppt/slides/slide88.xml" ContentType="application/vnd.openxmlformats-officedocument.presentationml.slide+xml"/>
  <Override PartName="/ppt/slides/slide63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36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slides/slide114.xml" ContentType="application/vnd.openxmlformats-officedocument.presentationml.slide+xml"/>
  <Override PartName="/ppt/slides/slide7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5.xml" ContentType="application/vnd.openxmlformats-officedocument.presentationml.slide+xml"/>
  <Override PartName="/ppt/slides/slide100.xml" ContentType="application/vnd.openxmlformats-officedocument.presentationml.slide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68.xml" ContentType="application/vnd.openxmlformats-officedocument.presentationml.slide+xml"/>
  <Override PartName="/ppt/slides/slide4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notesSlides/notesSlide25.xml" ContentType="application/vnd.openxmlformats-officedocument.presentationml.notes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s/slide44.xml" ContentType="application/vnd.openxmlformats-officedocument.presentationml.slide+xml"/>
  <Override PartName="/docProps/core.xml" ContentType="application/vnd.openxmlformats-package.core-properties+xml"/>
  <Override PartName="/ppt/slides/slide120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0" Type="http://schemas.openxmlformats.org/officeDocument/2006/relationships/officeDocument" Target="ppt/presentation.xml" /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/Relationships>
</file>

<file path=ppt/presentation.xml><?xml version="1.0" encoding="utf-8"?>
<p:presentation xmlns:p15="http://schemas.microsoft.com/office/powerpoint/2012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firstSlideNum="1" mc:Ignorable="p15">
  <p:sldMasterIdLst>
    <p:sldMasterId id="2147483648" r:id="rId0"/>
  </p:sldMasterIdLst>
  <p:notesMasterIdLst>
    <p:notesMasterId r:id="rId132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</p:sldIdLst>
  <p:sldSz cx="9144000" cy="6858000" type="screen4x3"/>
  <p:notesSz cx="6858000" cy="9144000"/>
  <p:defaultTextStyle>
    <a:defPPr>
      <a:defRPr lang="en-US"/>
    </a:defPPr>
    <a:lvl1pPr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panose="030F0902030302020204" charset="0"/>
        <a:ea typeface="宋体" charset="-122"/>
        <a:cs typeface="+mn-cs"/>
      </a:defRPr>
    </a:lvl1pPr>
    <a:lvl2pPr marL="457200"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panose="030F0902030302020204" charset="0"/>
        <a:ea typeface="宋体" charset="-122"/>
        <a:cs typeface="+mn-cs"/>
      </a:defRPr>
    </a:lvl2pPr>
    <a:lvl3pPr marL="914400"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panose="030F0902030302020204" charset="0"/>
        <a:ea typeface="宋体" charset="-122"/>
        <a:cs typeface="+mn-cs"/>
      </a:defRPr>
    </a:lvl3pPr>
    <a:lvl4pPr marL="1371600"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panose="030F0902030302020204" charset="0"/>
        <a:ea typeface="宋体" charset="-122"/>
        <a:cs typeface="+mn-cs"/>
      </a:defRPr>
    </a:lvl4pPr>
    <a:lvl5pPr marL="1828800" algn="l" rtl="false" eaLnBrk="false" fontAlgn="base" hangingPunct="false">
      <a:spcBef>
        <a:spcPct val="1"/>
      </a:spcBef>
      <a:spcAft>
        <a:spcPct val="1"/>
      </a:spcAft>
      <a:defRPr sz="2000" b="true" kern="1200">
        <a:solidFill>
          <a:schemeClr val="tx1"/>
        </a:solidFill>
        <a:latin typeface="Comic Sans MS" panose="030F0902030302020204" charset="0"/>
        <a:ea typeface="宋体" charset="-122"/>
        <a:cs typeface="+mn-cs"/>
      </a:defRPr>
    </a:lvl5pPr>
    <a:lvl6pPr marL="2286000" algn="l" defTabSz="914400" rtl="false" eaLnBrk="true" latinLnBrk="false" hangingPunct="true">
      <a:defRPr sz="2000" b="true" kern="1200">
        <a:solidFill>
          <a:schemeClr val="tx1"/>
        </a:solidFill>
        <a:latin typeface="Comic Sans MS" panose="030F0902030302020204" charset="0"/>
        <a:ea typeface="宋体" charset="-122"/>
        <a:cs typeface="+mn-cs"/>
      </a:defRPr>
    </a:lvl6pPr>
    <a:lvl7pPr marL="2743200" algn="l" defTabSz="914400" rtl="false" eaLnBrk="true" latinLnBrk="false" hangingPunct="true">
      <a:defRPr sz="2000" b="true" kern="1200">
        <a:solidFill>
          <a:schemeClr val="tx1"/>
        </a:solidFill>
        <a:latin typeface="Comic Sans MS" panose="030F0902030302020204" charset="0"/>
        <a:ea typeface="宋体" charset="-122"/>
        <a:cs typeface="+mn-cs"/>
      </a:defRPr>
    </a:lvl7pPr>
    <a:lvl8pPr marL="3200400" algn="l" defTabSz="914400" rtl="false" eaLnBrk="true" latinLnBrk="false" hangingPunct="true">
      <a:defRPr sz="2000" b="true" kern="1200">
        <a:solidFill>
          <a:schemeClr val="tx1"/>
        </a:solidFill>
        <a:latin typeface="Comic Sans MS" panose="030F0902030302020204" charset="0"/>
        <a:ea typeface="宋体" charset="-122"/>
        <a:cs typeface="+mn-cs"/>
      </a:defRPr>
    </a:lvl8pPr>
    <a:lvl9pPr marL="3657600" algn="l" defTabSz="914400" rtl="false" eaLnBrk="true" latinLnBrk="false" hangingPunct="true">
      <a:defRPr sz="2000" b="true" kern="1200">
        <a:solidFill>
          <a:schemeClr val="tx1"/>
        </a:solidFill>
        <a:latin typeface="Comic Sans MS" panose="030F0902030302020204" charset="0"/>
        <a:ea typeface="宋体" charset="-122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>
  <p:showPr showNarration="true">
    <p:present/>
    <p:sldAll/>
    <p:penClr>
      <a:srgbClr val="FF0000"/>
    </p:penClr>
    <p:extLst>
      <p:ext uri="{EC167BDD-8182-4AB7-AECC-EB403E3ABB37}"/>
      <p:ext uri="{2FDB2607-1784-4EEB-B798-7EB5836EED8A}"/>
    </p:extLst>
  </p:showPr>
  <p:clrMru>
    <a:srgbClr val="9900CC"/>
    <a:srgbClr val="00CC66"/>
    <a:srgbClr val="FF0000"/>
  </p:clrMru>
  <p:extLst>
    <p:ext uri="{E76CE94A-603C-4142-B9EB-6D1370010A27}"/>
    <p:ext uri="{D31A062A-798A-4329-ABDD-BBA856620510}"/>
    <p:ext uri="{FD5EFAAD-0ECE-453E-9831-46B23BE46B34}"/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>
  <p:normalViewPr>
    <p:restoredLeft sz="25925"/>
    <p:restoredTop sz="89678"/>
  </p:normalViewPr>
  <p:slideViewPr>
    <p:cSldViewPr>
      <p:cViewPr varScale="true">
        <p:scale>
          <a:sx n="105" d="100"/>
          <a:sy n="105" d="100"/>
        </p:scale>
        <p:origin x="12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<Relationships xmlns="http://schemas.openxmlformats.org/package/2006/relationships"><Relationship Id="rId98" Type="http://schemas.openxmlformats.org/officeDocument/2006/relationships/slide" Target="slides/slide98.xml" /><Relationship Id="rId95" Type="http://schemas.openxmlformats.org/officeDocument/2006/relationships/slide" Target="slides/slide95.xml" /><Relationship Id="rId93" Type="http://schemas.openxmlformats.org/officeDocument/2006/relationships/slide" Target="slides/slide93.xml" /><Relationship Id="rId92" Type="http://schemas.openxmlformats.org/officeDocument/2006/relationships/slide" Target="slides/slide92.xml" /><Relationship Id="rId87" Type="http://schemas.openxmlformats.org/officeDocument/2006/relationships/slide" Target="slides/slide87.xml" /><Relationship Id="rId88" Type="http://schemas.openxmlformats.org/officeDocument/2006/relationships/slide" Target="slides/slide88.xml" /><Relationship Id="rId85" Type="http://schemas.openxmlformats.org/officeDocument/2006/relationships/slide" Target="slides/slide85.xml" /><Relationship Id="rId82" Type="http://schemas.openxmlformats.org/officeDocument/2006/relationships/slide" Target="slides/slide82.xml" /><Relationship Id="rId80" Type="http://schemas.openxmlformats.org/officeDocument/2006/relationships/slide" Target="slides/slide80.xml" /><Relationship Id="rId9" Type="http://schemas.openxmlformats.org/officeDocument/2006/relationships/slide" Target="slides/slide9.xml" /><Relationship Id="rId8" Type="http://schemas.openxmlformats.org/officeDocument/2006/relationships/slide" Target="slides/slide8.xml" /><Relationship Id="rId97" Type="http://schemas.openxmlformats.org/officeDocument/2006/relationships/slide" Target="slides/slide97.xml" /><Relationship Id="rId79" Type="http://schemas.openxmlformats.org/officeDocument/2006/relationships/slide" Target="slides/slide79.xml" /><Relationship Id="rId99" Type="http://schemas.openxmlformats.org/officeDocument/2006/relationships/slide" Target="slides/slide99.xml" /><Relationship Id="rId77" Type="http://schemas.openxmlformats.org/officeDocument/2006/relationships/slide" Target="slides/slide77.xml" /><Relationship Id="rId76" Type="http://schemas.openxmlformats.org/officeDocument/2006/relationships/slide" Target="slides/slide76.xml" /><Relationship Id="rId74" Type="http://schemas.openxmlformats.org/officeDocument/2006/relationships/slide" Target="slides/slide74.xml" /><Relationship Id="rId72" Type="http://schemas.openxmlformats.org/officeDocument/2006/relationships/slide" Target="slides/slide72.xml" /><Relationship Id="rId70" Type="http://schemas.openxmlformats.org/officeDocument/2006/relationships/slide" Target="slides/slide70.xml" /><Relationship Id="rId96" Type="http://schemas.openxmlformats.org/officeDocument/2006/relationships/slide" Target="slides/slide96.xml" /><Relationship Id="rId7" Type="http://schemas.openxmlformats.org/officeDocument/2006/relationships/slide" Target="slides/slide7.xml" /><Relationship Id="rId69" Type="http://schemas.openxmlformats.org/officeDocument/2006/relationships/slide" Target="slides/slide69.xml" /><Relationship Id="rId65" Type="http://schemas.openxmlformats.org/officeDocument/2006/relationships/slide" Target="slides/slide65.xml" /><Relationship Id="rId62" Type="http://schemas.openxmlformats.org/officeDocument/2006/relationships/slide" Target="slides/slide62.xml" /><Relationship Id="rId61" Type="http://schemas.openxmlformats.org/officeDocument/2006/relationships/slide" Target="slides/slide61.xml" /><Relationship Id="rId60" Type="http://schemas.openxmlformats.org/officeDocument/2006/relationships/slide" Target="slides/slide60.xml" /><Relationship Id="rId59" Type="http://schemas.openxmlformats.org/officeDocument/2006/relationships/slide" Target="slides/slide59.xml" /><Relationship Id="rId58" Type="http://schemas.openxmlformats.org/officeDocument/2006/relationships/slide" Target="slides/slide58.xml" /><Relationship Id="rId86" Type="http://schemas.openxmlformats.org/officeDocument/2006/relationships/slide" Target="slides/slide86.xml" /><Relationship Id="rId66" Type="http://schemas.openxmlformats.org/officeDocument/2006/relationships/slide" Target="slides/slide66.xml" /><Relationship Id="rId53" Type="http://schemas.openxmlformats.org/officeDocument/2006/relationships/slide" Target="slides/slide53.xml" /><Relationship Id="rId51" Type="http://schemas.openxmlformats.org/officeDocument/2006/relationships/slide" Target="slides/slide51.xml" /><Relationship Id="rId75" Type="http://schemas.openxmlformats.org/officeDocument/2006/relationships/slide" Target="slides/slide75.xml" /><Relationship Id="rId50" Type="http://schemas.openxmlformats.org/officeDocument/2006/relationships/slide" Target="slides/slide50.xml" /><Relationship Id="rId49" Type="http://schemas.openxmlformats.org/officeDocument/2006/relationships/slide" Target="slides/slide49.xml" /><Relationship Id="rId48" Type="http://schemas.openxmlformats.org/officeDocument/2006/relationships/slide" Target="slides/slide48.xml" /><Relationship Id="rId47" Type="http://schemas.openxmlformats.org/officeDocument/2006/relationships/slide" Target="slides/slide47.xml" /><Relationship Id="rId123" Type="http://schemas.openxmlformats.org/officeDocument/2006/relationships/slide" Target="slides/slide123.xml" /><Relationship Id="rId122" Type="http://schemas.openxmlformats.org/officeDocument/2006/relationships/slide" Target="slides/slide122.xml" /><Relationship Id="rId91" Type="http://schemas.openxmlformats.org/officeDocument/2006/relationships/slide" Target="slides/slide91.xml" /><Relationship Id="rId121" Type="http://schemas.openxmlformats.org/officeDocument/2006/relationships/slide" Target="slides/slide121.xml" /><Relationship Id="rId118" Type="http://schemas.openxmlformats.org/officeDocument/2006/relationships/slide" Target="slides/slide118.xml" /><Relationship Id="rId11" Type="http://schemas.openxmlformats.org/officeDocument/2006/relationships/slide" Target="slides/slide11.xml" /><Relationship Id="rId12" Type="http://schemas.openxmlformats.org/officeDocument/2006/relationships/slide" Target="slides/slide12.xml" /><Relationship Id="rId119" Type="http://schemas.openxmlformats.org/officeDocument/2006/relationships/slide" Target="slides/slide119.xml" /><Relationship Id="rId45" Type="http://schemas.openxmlformats.org/officeDocument/2006/relationships/slide" Target="slides/slide45.xml" /><Relationship Id="rId90" Type="http://schemas.openxmlformats.org/officeDocument/2006/relationships/slide" Target="slides/slide90.xml" /><Relationship Id="rId105" Type="http://schemas.openxmlformats.org/officeDocument/2006/relationships/slide" Target="slides/slide105.xml" /><Relationship Id="rId117" Type="http://schemas.openxmlformats.org/officeDocument/2006/relationships/slide" Target="slides/slide117.xml" /><Relationship Id="rId21" Type="http://schemas.openxmlformats.org/officeDocument/2006/relationships/slide" Target="slides/slide21.xml" /><Relationship Id="rId104" Type="http://schemas.openxmlformats.org/officeDocument/2006/relationships/slide" Target="slides/slide104.xml" /><Relationship Id="rId106" Type="http://schemas.openxmlformats.org/officeDocument/2006/relationships/slide" Target="slides/slide106.xml" /><Relationship Id="rId89" Type="http://schemas.openxmlformats.org/officeDocument/2006/relationships/slide" Target="slides/slide89.xml" /><Relationship Id="rId81" Type="http://schemas.openxmlformats.org/officeDocument/2006/relationships/slide" Target="slides/slide81.xml" /><Relationship Id="rId125" Type="http://schemas.openxmlformats.org/officeDocument/2006/relationships/slide" Target="slides/slide125.xml" /><Relationship Id="rId25" Type="http://schemas.openxmlformats.org/officeDocument/2006/relationships/slide" Target="slides/slide25.xml" /><Relationship Id="rId52" Type="http://schemas.openxmlformats.org/officeDocument/2006/relationships/slide" Target="slides/slide52.xml" /><Relationship Id="rId102" Type="http://schemas.openxmlformats.org/officeDocument/2006/relationships/slide" Target="slides/slide102.xml" /><Relationship Id="rId100" Type="http://schemas.openxmlformats.org/officeDocument/2006/relationships/slide" Target="slides/slide100.xml" /><Relationship Id="rId112" Type="http://schemas.openxmlformats.org/officeDocument/2006/relationships/slide" Target="slides/slide112.xml" /><Relationship Id="rId120" Type="http://schemas.openxmlformats.org/officeDocument/2006/relationships/slide" Target="slides/slide120.xml" /><Relationship Id="rId19" Type="http://schemas.openxmlformats.org/officeDocument/2006/relationships/slide" Target="slides/slide19.xml" /><Relationship Id="rId126" Type="http://schemas.openxmlformats.org/officeDocument/2006/relationships/slide" Target="slides/slide126.xml" /><Relationship Id="rId101" Type="http://schemas.openxmlformats.org/officeDocument/2006/relationships/slide" Target="slides/slide101.xml" /><Relationship Id="rId10" Type="http://schemas.openxmlformats.org/officeDocument/2006/relationships/slide" Target="slides/slide10.xml" /><Relationship Id="rId107" Type="http://schemas.openxmlformats.org/officeDocument/2006/relationships/slide" Target="slides/slide107.xml" /><Relationship Id="rId6" Type="http://schemas.openxmlformats.org/officeDocument/2006/relationships/slide" Target="slides/slide6.xml" /><Relationship Id="rId129" Type="http://schemas.openxmlformats.org/officeDocument/2006/relationships/slide" Target="slides/slide129.xml" /><Relationship Id="rId115" Type="http://schemas.openxmlformats.org/officeDocument/2006/relationships/slide" Target="slides/slide115.xml" /><Relationship Id="rId103" Type="http://schemas.openxmlformats.org/officeDocument/2006/relationships/slide" Target="slides/slide103.xml" /><Relationship Id="rId43" Type="http://schemas.openxmlformats.org/officeDocument/2006/relationships/slide" Target="slides/slide43.xml" /><Relationship Id="rId44" Type="http://schemas.openxmlformats.org/officeDocument/2006/relationships/slide" Target="slides/slide44.xml" /><Relationship Id="rId13" Type="http://schemas.openxmlformats.org/officeDocument/2006/relationships/slide" Target="slides/slide13.xml" /><Relationship Id="rId128" Type="http://schemas.openxmlformats.org/officeDocument/2006/relationships/slide" Target="slides/slide128.xml" /><Relationship Id="rId130" Type="http://schemas.openxmlformats.org/officeDocument/2006/relationships/slide" Target="slides/slide130.xml" /><Relationship Id="rId55" Type="http://schemas.openxmlformats.org/officeDocument/2006/relationships/slide" Target="slides/slide55.xml" /><Relationship Id="rId116" Type="http://schemas.openxmlformats.org/officeDocument/2006/relationships/slide" Target="slides/slide116.xml" /><Relationship Id="rId73" Type="http://schemas.openxmlformats.org/officeDocument/2006/relationships/slide" Target="slides/slide73.xml" /><Relationship Id="rId108" Type="http://schemas.openxmlformats.org/officeDocument/2006/relationships/slide" Target="slides/slide108.xml" /><Relationship Id="rId54" Type="http://schemas.openxmlformats.org/officeDocument/2006/relationships/slide" Target="slides/slide54.xml" /><Relationship Id="rId113" Type="http://schemas.openxmlformats.org/officeDocument/2006/relationships/slide" Target="slides/slide113.xml" /><Relationship Id="rId110" Type="http://schemas.openxmlformats.org/officeDocument/2006/relationships/slide" Target="slides/slide110.xml" /><Relationship Id="rId29" Type="http://schemas.openxmlformats.org/officeDocument/2006/relationships/slide" Target="slides/slide29.xml" /><Relationship Id="rId67" Type="http://schemas.openxmlformats.org/officeDocument/2006/relationships/slide" Target="slides/slide67.xml" /><Relationship Id="rId1" Type="http://schemas.openxmlformats.org/officeDocument/2006/relationships/slide" Target="slides/slide1.xml" /><Relationship Id="rId124" Type="http://schemas.openxmlformats.org/officeDocument/2006/relationships/slide" Target="slides/slide124.xml" /><Relationship Id="rId111" Type="http://schemas.openxmlformats.org/officeDocument/2006/relationships/slide" Target="slides/slide111.xml" /><Relationship Id="rId131" Type="http://schemas.openxmlformats.org/officeDocument/2006/relationships/slide" Target="slides/slide131.xml" /><Relationship Id="rId109" Type="http://schemas.openxmlformats.org/officeDocument/2006/relationships/slide" Target="slides/slide109.xml" /><Relationship Id="rId132" Type="http://schemas.openxmlformats.org/officeDocument/2006/relationships/notesMaster" Target="notesMasters/notesMaster1.xml" /><Relationship Id="rId68" Type="http://schemas.openxmlformats.org/officeDocument/2006/relationships/slide" Target="slides/slide68.xml" /><Relationship Id="rId56" Type="http://schemas.openxmlformats.org/officeDocument/2006/relationships/slide" Target="slides/slide56.xml" /><Relationship Id="rId32" Type="http://schemas.openxmlformats.org/officeDocument/2006/relationships/slide" Target="slides/slide32.xml" /><Relationship Id="rId71" Type="http://schemas.openxmlformats.org/officeDocument/2006/relationships/slide" Target="slides/slide71.xml" /><Relationship Id="rId37" Type="http://schemas.openxmlformats.org/officeDocument/2006/relationships/slide" Target="slides/slide37.xml" /><Relationship Id="rId134" Type="http://schemas.openxmlformats.org/officeDocument/2006/relationships/tableStyles" Target="tableStyles.xml" /><Relationship Id="rId94" Type="http://schemas.openxmlformats.org/officeDocument/2006/relationships/slide" Target="slides/slide94.xml" /><Relationship Id="rId84" Type="http://schemas.openxmlformats.org/officeDocument/2006/relationships/slide" Target="slides/slide84.xml" /><Relationship Id="rId0" Type="http://schemas.openxmlformats.org/officeDocument/2006/relationships/slideMaster" Target="slideMasters/slideMaster1.xml" /><Relationship Id="rId38" Type="http://schemas.openxmlformats.org/officeDocument/2006/relationships/slide" Target="slides/slide38.xml" /><Relationship Id="rId135" Type="http://schemas.openxmlformats.org/officeDocument/2006/relationships/viewProps" Target="viewProps.xml" /><Relationship Id="rId14" Type="http://schemas.openxmlformats.org/officeDocument/2006/relationships/slide" Target="slides/slide14.xml" /><Relationship Id="rId28" Type="http://schemas.openxmlformats.org/officeDocument/2006/relationships/slide" Target="slides/slide28.xml" /><Relationship Id="rId15" Type="http://schemas.openxmlformats.org/officeDocument/2006/relationships/slide" Target="slides/slide15.xml" /><Relationship Id="rId30" Type="http://schemas.openxmlformats.org/officeDocument/2006/relationships/slide" Target="slides/slide30.xml" /><Relationship Id="rId17" Type="http://schemas.openxmlformats.org/officeDocument/2006/relationships/slide" Target="slides/slide17.xml" /><Relationship Id="rId18" Type="http://schemas.openxmlformats.org/officeDocument/2006/relationships/slide" Target="slides/slide18.xml" /><Relationship Id="rId2" Type="http://schemas.openxmlformats.org/officeDocument/2006/relationships/slide" Target="slides/slide2.xml" /><Relationship Id="rId24" Type="http://schemas.openxmlformats.org/officeDocument/2006/relationships/slide" Target="slides/slide24.xml" /><Relationship Id="rId20" Type="http://schemas.openxmlformats.org/officeDocument/2006/relationships/slide" Target="slides/slide20.xml" /><Relationship Id="rId4" Type="http://schemas.openxmlformats.org/officeDocument/2006/relationships/slide" Target="slides/slide4.xml" /><Relationship Id="rId22" Type="http://schemas.openxmlformats.org/officeDocument/2006/relationships/slide" Target="slides/slide22.xml" /><Relationship Id="rId27" Type="http://schemas.openxmlformats.org/officeDocument/2006/relationships/slide" Target="slides/slide27.xml" /><Relationship Id="rId64" Type="http://schemas.openxmlformats.org/officeDocument/2006/relationships/slide" Target="slides/slide64.xml" /><Relationship Id="rId39" Type="http://schemas.openxmlformats.org/officeDocument/2006/relationships/slide" Target="slides/slide39.xml" /><Relationship Id="rId63" Type="http://schemas.openxmlformats.org/officeDocument/2006/relationships/slide" Target="slides/slide63.xml" /><Relationship Id="rId23" Type="http://schemas.openxmlformats.org/officeDocument/2006/relationships/slide" Target="slides/slide23.xml" /><Relationship Id="rId26" Type="http://schemas.openxmlformats.org/officeDocument/2006/relationships/slide" Target="slides/slide26.xml" /><Relationship Id="rId78" Type="http://schemas.openxmlformats.org/officeDocument/2006/relationships/slide" Target="slides/slide78.xml" /><Relationship Id="rId133" Type="http://schemas.openxmlformats.org/officeDocument/2006/relationships/presProps" Target="presProps.xml" /><Relationship Id="rId3" Type="http://schemas.openxmlformats.org/officeDocument/2006/relationships/slide" Target="slides/slide3.xml" /><Relationship Id="rId5" Type="http://schemas.openxmlformats.org/officeDocument/2006/relationships/slide" Target="slides/slide5.xml" /><Relationship Id="rId114" Type="http://schemas.openxmlformats.org/officeDocument/2006/relationships/slide" Target="slides/slide114.xml" /><Relationship Id="rId31" Type="http://schemas.openxmlformats.org/officeDocument/2006/relationships/slide" Target="slides/slide31.xml" /><Relationship Id="rId83" Type="http://schemas.openxmlformats.org/officeDocument/2006/relationships/slide" Target="slides/slide83.xml" /><Relationship Id="rId57" Type="http://schemas.openxmlformats.org/officeDocument/2006/relationships/slide" Target="slides/slide57.xml" /><Relationship Id="rId33" Type="http://schemas.openxmlformats.org/officeDocument/2006/relationships/slide" Target="slides/slide33.xml" /><Relationship Id="rId34" Type="http://schemas.openxmlformats.org/officeDocument/2006/relationships/slide" Target="slides/slide34.xml" /><Relationship Id="rId35" Type="http://schemas.openxmlformats.org/officeDocument/2006/relationships/slide" Target="slides/slide35.xml" /><Relationship Id="rId127" Type="http://schemas.openxmlformats.org/officeDocument/2006/relationships/slide" Target="slides/slide127.xml" /><Relationship Id="rId36" Type="http://schemas.openxmlformats.org/officeDocument/2006/relationships/slide" Target="slides/slide36.xml" /><Relationship Id="rId40" Type="http://schemas.openxmlformats.org/officeDocument/2006/relationships/slide" Target="slides/slide40.xml" /><Relationship Id="rId41" Type="http://schemas.openxmlformats.org/officeDocument/2006/relationships/slide" Target="slides/slide41.xml" /><Relationship Id="rId42" Type="http://schemas.openxmlformats.org/officeDocument/2006/relationships/slide" Target="slides/slide42.xml" /><Relationship Id="rId16" Type="http://schemas.openxmlformats.org/officeDocument/2006/relationships/slide" Target="slides/slide16.xml" /><Relationship Id="rId46" Type="http://schemas.openxmlformats.org/officeDocument/2006/relationships/slide" Target="slides/slide46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Arrowheads="true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false" compatLnSpc="true"/>
          <a:lstStyle>
            <a:lvl1pPr>
              <a:defRPr sz="1200" b="false">
                <a:latin typeface="Times New Roman" panose="0202060305040502030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3"/>
          <p:cNvSpPr>
            <a:spLocks noGrp="true" noChangeArrowheads="true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false" compatLnSpc="true"/>
          <a:lstStyle>
            <a:lvl1pPr algn="r">
              <a:defRPr sz="1200" b="false">
                <a:latin typeface="Times New Roman" panose="0202060305040502030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"/>
          <p:cNvSpPr>
            <a:spLocks noGrp="true" noRot="true" noChangeAspect="true" noChangeArrowheads="true" noTextEdit="true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/>
          </a:extLst>
        </p:spPr>
        <p:txBody>
          <a:bodyPr/>
          <a:p/>
        </p:txBody>
      </p:sp>
      <p:sp>
        <p:nvSpPr>
          <p:cNvPr id="5" name="Rectangle 5"/>
          <p:cNvSpPr>
            <a:spLocks noGrp="true" noChangeArrowheads="true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false" compatLnSpc="true"/>
          <a:lstStyle/>
          <a:p>
            <a:pPr lvl="0"/>
            <a:r>
              <a:rPr lang="en-US" altLang="zh-CN" noProof="false"/>
              <a:t>Click to edit Master text styles</a:t>
            </a:r>
            <a:endParaRPr/>
          </a:p>
          <a:p>
            <a:pPr lvl="1"/>
            <a:r>
              <a:rPr lang="en-US" altLang="zh-CN" noProof="false"/>
              <a:t>Second level</a:t>
            </a:r>
            <a:endParaRPr/>
          </a:p>
          <a:p>
            <a:pPr lvl="2"/>
            <a:r>
              <a:rPr lang="en-US" altLang="zh-CN" noProof="false"/>
              <a:t>Third level</a:t>
            </a:r>
            <a:endParaRPr/>
          </a:p>
          <a:p>
            <a:pPr lvl="3"/>
            <a:r>
              <a:rPr lang="en-US" altLang="zh-CN" noProof="false"/>
              <a:t>Fourth level</a:t>
            </a:r>
            <a:endParaRPr/>
          </a:p>
          <a:p>
            <a:pPr lvl="4"/>
            <a:r>
              <a:rPr lang="en-US" altLang="zh-CN" noProof="false"/>
              <a:t>Fifth level</a:t>
            </a:r>
            <a:endParaRPr/>
          </a:p>
        </p:txBody>
      </p:sp>
      <p:sp>
        <p:nvSpPr>
          <p:cNvPr id="6" name="Rectangle 6"/>
          <p:cNvSpPr>
            <a:spLocks noGrp="true" noChangeArrowheads="true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false" compatLnSpc="true"/>
          <a:lstStyle>
            <a:lvl1pPr>
              <a:defRPr sz="1200" b="false">
                <a:latin typeface="Times New Roman" panose="0202060305040502030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true" noChangeArrowheads="true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false" compatLnSpc="true"/>
          <a:lstStyle>
            <a:lvl1pPr algn="r">
              <a:defRPr sz="1200" b="false">
                <a:latin typeface="Times New Roman" panose="02020603050405020304" charset="0"/>
              </a:defRPr>
            </a:lvl1pPr>
          </a:lstStyle>
          <a:p>
            <a:pPr/>
            <a:fld id="{449CF617-9902-334A-9C6C-EF00630F7CCA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false" eaLnBrk="false" fontAlgn="base" hangingPunct="false">
      <a:spcBef>
        <a:spcPct val="30000"/>
      </a:spcBef>
      <a:spcAft>
        <a:spcPct val="1"/>
      </a:spcAft>
      <a:defRPr kumimoji="true" sz="1200" kern="1200">
        <a:solidFill>
          <a:schemeClr val="tx1"/>
        </a:solidFill>
        <a:latin typeface="Times New Roman" panose="02020603050405020304" charset="0"/>
        <a:ea typeface="宋体" charset="-122"/>
        <a:cs typeface="宋体" charset="0"/>
      </a:defRPr>
    </a:lvl1pPr>
    <a:lvl2pPr marL="457200" algn="l" rtl="false" eaLnBrk="false" fontAlgn="base" hangingPunct="false">
      <a:spcBef>
        <a:spcPct val="30000"/>
      </a:spcBef>
      <a:spcAft>
        <a:spcPct val="1"/>
      </a:spcAft>
      <a:defRPr kumimoji="true" sz="1200" kern="1200">
        <a:solidFill>
          <a:schemeClr val="tx1"/>
        </a:solidFill>
        <a:latin typeface="Times New Roman" panose="02020603050405020304" charset="0"/>
        <a:ea typeface="宋体" charset="-122"/>
        <a:cs typeface="+mn-cs"/>
      </a:defRPr>
    </a:lvl2pPr>
    <a:lvl3pPr marL="914400" algn="l" rtl="false" eaLnBrk="false" fontAlgn="base" hangingPunct="false">
      <a:spcBef>
        <a:spcPct val="30000"/>
      </a:spcBef>
      <a:spcAft>
        <a:spcPct val="1"/>
      </a:spcAft>
      <a:defRPr kumimoji="true" sz="1200" kern="1200">
        <a:solidFill>
          <a:schemeClr val="tx1"/>
        </a:solidFill>
        <a:latin typeface="Times New Roman" panose="02020603050405020304" charset="0"/>
        <a:ea typeface="宋体" charset="-122"/>
        <a:cs typeface="+mn-cs"/>
      </a:defRPr>
    </a:lvl3pPr>
    <a:lvl4pPr marL="1371600" algn="l" rtl="false" eaLnBrk="false" fontAlgn="base" hangingPunct="false">
      <a:spcBef>
        <a:spcPct val="30000"/>
      </a:spcBef>
      <a:spcAft>
        <a:spcPct val="1"/>
      </a:spcAft>
      <a:defRPr kumimoji="true" sz="1200" kern="1200">
        <a:solidFill>
          <a:schemeClr val="tx1"/>
        </a:solidFill>
        <a:latin typeface="Times New Roman" panose="02020603050405020304" charset="0"/>
        <a:ea typeface="宋体" charset="-122"/>
        <a:cs typeface="+mn-cs"/>
      </a:defRPr>
    </a:lvl4pPr>
    <a:lvl5pPr marL="1828800" algn="l" rtl="false" eaLnBrk="false" fontAlgn="base" hangingPunct="false">
      <a:spcBef>
        <a:spcPct val="30000"/>
      </a:spcBef>
      <a:spcAft>
        <a:spcPct val="1"/>
      </a:spcAft>
      <a:defRPr kumimoji="true" sz="1200" kern="1200">
        <a:solidFill>
          <a:schemeClr val="tx1"/>
        </a:solidFill>
        <a:latin typeface="Times New Roman" panose="02020603050405020304" charset="0"/>
        <a:ea typeface="宋体" charset="-122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.xml" /></Relationships>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1.xml" /></Relationships>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2.xml" /></Relationships>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3.xml" /></Relationships>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4.xml" /></Relationships>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5.xml" /></Relationships>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7.xml" /></Relationships>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8.xml" /></Relationships>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9.xml" /></Relationships>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0.xml" /></Relationships>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1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.xml" /></Relationships>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4.xml" /></Relationships>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5.xml" /></Relationships>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6.xml" /></Relationships>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7.xml" /></Relationships>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8.xml" /></Relationships>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9.xml" /></Relationships>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68.xml" /></Relationships>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0.xml" /></Relationships>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1.xml" /></Relationships>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8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2.xml" /></Relationships>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9.xml" /></Relationships>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0.xml" /></Relationships>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1.xml" /></Relationships>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2.xml" /></Relationships>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3.xml" /></Relationships>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4.xml" /></Relationships>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5.xml" /></Relationships>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6.xml" /></Relationships>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7.xml" /></Relationships>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8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4.xml" /></Relationships>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9.xml" 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11.xml" 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13.xml" 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19.xml" 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.xml" /></Relationships>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4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AF2A28A4-590E-4946-81EF-F42B8741BC2B}" type="slidenum">
              <a:rPr lang="zh-CN" altLang="en-US" sz="1200" b="false">
                <a:latin typeface="Times New Roman" panose="02020603050405020304" charset="0"/>
              </a:rPr>
              <a:t>1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9E2EF30F-CCB9-ED49-B023-3A8744C3C0FF}" type="slidenum">
              <a:rPr lang="zh-CN" altLang="en-US" sz="1200" b="false">
                <a:latin typeface="Times New Roman" panose="02020603050405020304" charset="0"/>
              </a:rPr>
              <a:t>40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39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0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C7577C84-B670-2F41-8D8B-132185196F2B}" type="slidenum">
              <a:rPr lang="zh-CN" altLang="en-US" sz="1200" b="false">
                <a:latin typeface="Times New Roman" panose="02020603050405020304" charset="0"/>
              </a:rPr>
              <a:t>45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4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0486B90F-6763-E44E-BD5F-1D4523B2F875}" type="slidenum">
              <a:rPr lang="zh-CN" altLang="en-US" sz="1200" b="false">
                <a:latin typeface="Times New Roman" panose="02020603050405020304" charset="0"/>
              </a:rPr>
              <a:t>46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4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58159839-32DB-104A-B778-12AAC6C832E1}" type="slidenum">
              <a:rPr lang="zh-CN" altLang="en-US" sz="1200" b="false">
                <a:latin typeface="Times New Roman" panose="02020603050405020304" charset="0"/>
              </a:rPr>
              <a:t>47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5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5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454B76B1-30D9-204D-B422-14B331B905AA}" type="slidenum">
              <a:rPr lang="zh-CN" altLang="en-US" sz="1200" b="false">
                <a:latin typeface="Times New Roman" panose="02020603050405020304" charset="0"/>
              </a:rPr>
              <a:t>48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55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56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C0A7FF0D-DC39-BD40-A484-FB601813A55E}" type="slidenum">
              <a:rPr lang="zh-CN" altLang="en-US" sz="1200" b="false">
                <a:latin typeface="Times New Roman" panose="02020603050405020304" charset="0"/>
              </a:rPr>
              <a:t>49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59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60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92FD29A7-14FA-1444-A59A-3B1C5EC9E433}" type="slidenum">
              <a:rPr lang="zh-CN" altLang="en-US" sz="1200" b="false">
                <a:latin typeface="Times New Roman" panose="02020603050405020304" charset="0"/>
              </a:rPr>
              <a:t>50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6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6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881B1D68-FE37-0A49-8DD8-AE523058D2E7}" type="slidenum">
              <a:rPr lang="zh-CN" altLang="en-US" sz="1200" b="false">
                <a:latin typeface="Times New Roman" panose="02020603050405020304" charset="0"/>
              </a:rPr>
              <a:t>51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6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6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6C605F08-6F0B-814D-A6A2-55E5B82EE42E}" type="slidenum">
              <a:rPr lang="zh-CN" altLang="en-US" sz="1200" b="false">
                <a:latin typeface="Times New Roman" panose="02020603050405020304" charset="0"/>
              </a:rPr>
              <a:t>52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7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B0E711D4-5035-E841-B94E-65B3A7F652DE}" type="slidenum">
              <a:rPr lang="zh-CN" altLang="en-US" sz="1200" b="false">
                <a:latin typeface="Times New Roman" panose="02020603050405020304" charset="0"/>
              </a:rPr>
              <a:t>53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75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6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AF2A28A4-590E-4946-81EF-F42B8741BC2B}" type="slidenum">
              <a:rPr lang="zh-CN" altLang="en-US" sz="1200" b="false">
                <a:latin typeface="Times New Roman" panose="02020603050405020304" charset="0"/>
              </a:rPr>
              <a:t>11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80569535-1812-8343-B1F9-F137376BA50C}" type="slidenum">
              <a:rPr lang="zh-CN" altLang="en-US" sz="1200" b="false">
                <a:latin typeface="Times New Roman" panose="02020603050405020304" charset="0"/>
              </a:rPr>
              <a:t>56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79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80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2540B59D-C987-164B-8B2D-0BA9FFED05FC}" type="slidenum">
              <a:rPr lang="zh-CN" altLang="en-US" sz="1200" b="false">
                <a:latin typeface="Times New Roman" panose="02020603050405020304" charset="0"/>
              </a:rPr>
              <a:t>57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8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8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22DA7E7F-1191-3349-9AE8-EE6C8F81ACFA}" type="slidenum">
              <a:rPr lang="zh-CN" altLang="en-US" sz="1200" b="false">
                <a:latin typeface="Times New Roman" panose="02020603050405020304" charset="0"/>
              </a:rPr>
              <a:t>58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8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8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5D63B8CA-E412-EF49-A6CD-1CA6905441AB}" type="slidenum">
              <a:rPr lang="zh-CN" altLang="en-US" sz="1200" b="false">
                <a:latin typeface="Times New Roman" panose="02020603050405020304" charset="0"/>
              </a:rPr>
              <a:t>59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9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9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D3FE6E2C-1170-AB41-89A1-17C69A542F4A}" type="slidenum">
              <a:rPr lang="zh-CN" altLang="en-US" sz="1200" b="false">
                <a:latin typeface="Times New Roman" panose="02020603050405020304" charset="0"/>
              </a:rPr>
              <a:t>60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95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96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78DC102B-E7A2-4F46-8DA2-BD06F9AFF49F}" type="slidenum">
              <a:rPr lang="zh-CN" altLang="en-US" sz="1200" b="false">
                <a:latin typeface="Times New Roman" panose="02020603050405020304" charset="0"/>
              </a:rPr>
              <a:t>61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99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00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AF2A28A4-590E-4946-81EF-F42B8741BC2B}" type="slidenum">
              <a:rPr lang="zh-CN" altLang="en-US" sz="1200" b="false">
                <a:latin typeface="Times New Roman" panose="02020603050405020304" charset="0"/>
              </a:rPr>
              <a:t>71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0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0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69235B29-C1AC-1C4A-AD4D-7C8AE82EE803}" type="slidenum">
              <a:rPr lang="zh-CN" altLang="en-US" sz="1200" b="false">
                <a:latin typeface="Times New Roman" panose="02020603050405020304" charset="0"/>
              </a:rPr>
              <a:t>74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0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0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529F7F00-3847-334C-BDC3-7F97939F3358}" type="slidenum">
              <a:rPr lang="zh-CN" altLang="en-US" sz="1200" b="false">
                <a:latin typeface="Times New Roman" panose="02020603050405020304" charset="0"/>
              </a:rPr>
              <a:t>75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1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B84C9A9E-6184-2747-820D-9409F3C87E44}" type="slidenum">
              <a:rPr lang="zh-CN" altLang="en-US" sz="1200" b="false">
                <a:latin typeface="Times New Roman" panose="02020603050405020304" charset="0"/>
              </a:rPr>
              <a:t>83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15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6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AF2A28A4-590E-4946-81EF-F42B8741BC2B}" type="slidenum">
              <a:rPr lang="zh-CN" altLang="en-US" sz="1200" b="false">
                <a:latin typeface="Times New Roman" panose="02020603050405020304" charset="0"/>
              </a:rPr>
              <a:t>106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6F230A94-027D-244B-93BA-0672D2F47580}" type="slidenum">
              <a:rPr lang="zh-CN" altLang="en-US" sz="1200" b="false">
                <a:latin typeface="Times New Roman" panose="02020603050405020304" charset="0"/>
              </a:rPr>
              <a:t>84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19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20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CBBC4B57-A885-BD43-BF61-A13C1D0C1230}" type="slidenum">
              <a:rPr lang="zh-CN" altLang="en-US" sz="1200" b="false">
                <a:latin typeface="Times New Roman" panose="02020603050405020304" charset="0"/>
              </a:rPr>
              <a:t>85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2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2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ED5B34BA-994D-014D-B7A6-EDBDF3281DFD}" type="slidenum">
              <a:rPr lang="zh-CN" altLang="en-US" sz="1200" b="false">
                <a:latin typeface="Times New Roman" panose="02020603050405020304" charset="0"/>
              </a:rPr>
              <a:t>86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2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2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214A432F-8E32-D848-A4DC-97D2E98B6BD1}" type="slidenum">
              <a:rPr lang="zh-CN" altLang="en-US" sz="1200" b="false">
                <a:latin typeface="Times New Roman" panose="02020603050405020304" charset="0"/>
              </a:rPr>
              <a:t>87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3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3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00431962-ADEB-0247-90EE-EBAE68F09092}" type="slidenum">
              <a:rPr lang="zh-CN" altLang="en-US" sz="1200" b="false">
                <a:latin typeface="Times New Roman" panose="02020603050405020304" charset="0"/>
              </a:rPr>
              <a:t>88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35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36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084051B7-969B-2744-84D9-ADE23D3EC63A}" type="slidenum">
              <a:rPr lang="zh-CN" altLang="en-US" sz="1200" b="false">
                <a:latin typeface="Times New Roman" panose="02020603050405020304" charset="0"/>
              </a:rPr>
              <a:t>90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39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40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4F564257-A212-A74B-8E2E-D8F7D7B7E518}" type="slidenum">
              <a:rPr lang="zh-CN" altLang="en-US" sz="1200" b="false">
                <a:latin typeface="Times New Roman" panose="02020603050405020304" charset="0"/>
              </a:rPr>
              <a:t>91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4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4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E01344DC-31EA-BF48-89FA-647D2CE8266D}" type="slidenum">
              <a:rPr lang="zh-CN" altLang="en-US" sz="1200" b="false">
                <a:latin typeface="Times New Roman" panose="02020603050405020304" charset="0"/>
              </a:rPr>
              <a:t>92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4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4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6B768E0D-2CC4-BC4C-87BA-6638C9DD1435}" type="slidenum">
              <a:rPr lang="zh-CN" altLang="en-US" sz="1200" b="false">
                <a:latin typeface="Times New Roman" panose="02020603050405020304" charset="0"/>
              </a:rPr>
              <a:t>93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5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2332F8F3-55CD-2845-819D-5C6E2E8D0184}" type="slidenum">
              <a:rPr lang="zh-CN" altLang="en-US" sz="1200" b="false">
                <a:latin typeface="Times New Roman" panose="02020603050405020304" charset="0"/>
              </a:rPr>
              <a:t>94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55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6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05CFEAFB-5213-A94C-82B9-202B0B3C4698}" type="slidenum">
              <a:rPr lang="zh-CN" altLang="en-US" sz="1200" b="false">
                <a:latin typeface="Times New Roman" panose="02020603050405020304" charset="0"/>
              </a:rPr>
              <a:t>108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5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6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C3C607A3-D24B-8B4D-8641-448944908CC8}" type="slidenum">
              <a:rPr lang="zh-CN" altLang="en-US" sz="1200" b="false">
                <a:latin typeface="Times New Roman" panose="02020603050405020304" charset="0"/>
              </a:rPr>
              <a:t>95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59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60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D0E8DCBB-A2D5-1C4B-B526-BF1CD32B9AC2}" type="slidenum">
              <a:rPr lang="zh-CN" altLang="en-US" sz="1200" b="false">
                <a:latin typeface="Times New Roman" panose="02020603050405020304" charset="0"/>
              </a:rPr>
              <a:t>115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19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20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E55237BC-8593-814A-9138-F6B5E4E29F04}" type="slidenum">
              <a:rPr lang="zh-CN" altLang="en-US" sz="1200" b="false">
                <a:latin typeface="Times New Roman" panose="02020603050405020304" charset="0"/>
              </a:rPr>
              <a:t>117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23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24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16F6424F-4E42-7D4C-A84F-82A952738611}" type="slidenum">
              <a:rPr lang="zh-CN" altLang="en-US" sz="1200" b="false">
                <a:latin typeface="Times New Roman" panose="02020603050405020304" charset="0"/>
              </a:rPr>
              <a:t>118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27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28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9FEBA713-CB3E-3C49-B195-2577D869E7B0}" type="slidenum">
              <a:rPr lang="zh-CN" altLang="en-US" sz="1200" b="false">
                <a:latin typeface="Times New Roman" panose="02020603050405020304" charset="0"/>
              </a:rPr>
              <a:t>2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31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2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7"/>
          <p:cNvSpPr>
            <a:spLocks noGrp="true" noChangeArrowheads="true"/>
          </p:cNvSpPr>
          <p:nvPr>
            <p:ph type="sldNum" sz="quarter" idx="5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AF2A28A4-590E-4946-81EF-F42B8741BC2B}" type="slidenum">
              <a:rPr lang="zh-CN" altLang="en-US" sz="1200" b="false">
                <a:latin typeface="Times New Roman" panose="02020603050405020304" charset="0"/>
              </a:rPr>
              <a:t>32</a:t>
            </a:fld>
            <a:endParaRPr lang="en-US" altLang="zh-CN" sz="1200" b="false">
              <a:latin typeface="Times New Roman" panose="02020603050405020304" charset="0"/>
            </a:endParaRPr>
          </a:p>
        </p:txBody>
      </p:sp>
      <p:sp>
        <p:nvSpPr>
          <p:cNvPr id="35" name="Rectangle 2"/>
          <p:cNvSpPr>
            <a:spLocks noGrp="true" noRot="true" noChangeAspect="true" noChangeArrowheads="true" noTextEdi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6" name="Rectangle 3"/>
          <p:cNvSpPr>
            <a:spLocks noGrp="true" noChangeArrowheads="true"/>
          </p:cNvSpPr>
          <p:nvPr>
            <p:ph type="body" idx="1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true" hangingPunct="true"/>
            <a:endParaRPr kumimoji="false" lang="zh-CN" altLang="en-US">
              <a:latin typeface="Times New Roman" panose="02020603050405020304" charset="0"/>
              <a:ea typeface="宋体" charset="-122"/>
            </a:endParaRP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 showMasterSp="false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/>
          <p:cNvSpPr>
            <a:spLocks noGrp="true" noChangeArrowheads="true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pPr/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Rectangle 1027"/>
          <p:cNvSpPr>
            <a:spLocks noGrp="true" noChangeArrowheads="true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/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4" name="Rectangle 1028"/>
          <p:cNvSpPr>
            <a:spLocks noGrp="true" noChangeArrowheads="true"/>
          </p:cNvSpPr>
          <p:nvPr>
            <p:ph type="dt" sz="half" idx="10"/>
          </p:nvPr>
        </p:nvSpPr>
        <p:spPr>
          <a:xfrm>
            <a:off x="533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/>
            <a:fld id="{6A4D09CF-1C9E-0642-870F-CC6586760726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5" name="Rectangle 1029"/>
          <p:cNvSpPr>
            <a:spLocks noGrp="true" noChangeArrowheads="true"/>
          </p:cNvSpPr>
          <p:nvPr>
            <p:ph type="ftr" sz="quarter" idx="11"/>
          </p:nvPr>
        </p:nvSpPr>
        <p:spPr>
          <a:xfrm>
            <a:off x="2514600" y="6248400"/>
            <a:ext cx="4114800" cy="457200"/>
          </a:xfrm>
        </p:spPr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1030"/>
          <p:cNvSpPr>
            <a:spLocks noGrp="true" noChangeArrowheads="true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/>
            <a:fld id="{905379D9-9395-EE46-ACE7-7B37EC23CBC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type="vertTx">
  <p:cSld name="标题和竖排文字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73" name="竖排文字占位符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74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0A43075C-D138-BA4D-95F6-DC68E2011949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75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6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2B6FC2BC-30A9-2346-AD65-372C69F8D6D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type="vertTitleAndTx">
  <p:cSld name="垂直排列标题与文本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true"/>
          </p:cNvSpPr>
          <p:nvPr>
            <p:ph type="title" orient="vert"/>
          </p:nvPr>
        </p:nvSpPr>
        <p:spPr>
          <a:xfrm>
            <a:off x="6686550" y="457200"/>
            <a:ext cx="2076450" cy="5562600"/>
          </a:xfrm>
        </p:spPr>
        <p:txBody>
          <a:bodyPr vert="eaVert"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457200" y="457200"/>
            <a:ext cx="607695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6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1CA7CE61-4759-BD4A-932A-0F00D7E6D661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17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18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6C318BE0-1126-CD46-B5C1-5738878BC69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 type="txAndObj">
  <p:cSld name="标题，文本与内容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>
          <a:xfrm>
            <a:off x="457200" y="457200"/>
            <a:ext cx="8077200" cy="914400"/>
          </a:xfrm>
        </p:spPr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true"/>
          </p:cNvSpPr>
          <p:nvPr>
            <p:ph type="body" sz="half" idx="1"/>
          </p:nvPr>
        </p:nvSpPr>
        <p:spPr>
          <a:xfrm>
            <a:off x="457200" y="1600200"/>
            <a:ext cx="4076700" cy="4419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22" name="内容占位符 3"/>
          <p:cNvSpPr>
            <a:spLocks noGrp="true"/>
          </p:cNvSpPr>
          <p:nvPr>
            <p:ph sz="half" idx="2"/>
          </p:nvPr>
        </p:nvSpPr>
        <p:spPr>
          <a:xfrm>
            <a:off x="4686300" y="1600200"/>
            <a:ext cx="4076700" cy="4419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23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FA669415-1DB3-684E-B538-DCF86F5D3E6B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24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25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0635C9DF-017C-6F45-AD87-9140F63E4B4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type="obj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0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13E6C63E-0FBA-B54D-8CDD-8CAE90BE5D5E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11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12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type="secHead">
  <p:cSld name="节标题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true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true" cap="all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8" name="文本占位符 2"/>
          <p:cNvSpPr>
            <a:spLocks noGrp="true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29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6B4AECA3-7E3E-0741-8773-C9F48DC0ADFA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30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31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8327609C-0355-7F41-BD5D-C8065EDFE3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type="twoObj">
  <p:cSld name="两栏内容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4" name="内容占位符 2"/>
          <p:cNvSpPr>
            <a:spLocks noGrp="true"/>
          </p:cNvSpPr>
          <p:nvPr>
            <p:ph sz="half" idx="1"/>
          </p:nvPr>
        </p:nvSpPr>
        <p:spPr>
          <a:xfrm>
            <a:off x="4572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5" name="内容占位符 3"/>
          <p:cNvSpPr>
            <a:spLocks noGrp="true"/>
          </p:cNvSpPr>
          <p:nvPr>
            <p:ph sz="half" idx="2"/>
          </p:nvPr>
        </p:nvSpPr>
        <p:spPr>
          <a:xfrm>
            <a:off x="46863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36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D9F14194-E26D-064C-A3C9-6A14E09CC501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37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38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17D6D618-14FB-7B49-B5BE-D7F2661AA52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type="twoTxTwoObj">
  <p:cSld name="比较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1"/>
          <p:cNvSpPr>
            <a:spLocks noGrp="true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1" name="文本占位符 2"/>
          <p:cNvSpPr>
            <a:spLocks noGrp="true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42" name="内容占位符 3"/>
          <p:cNvSpPr>
            <a:spLocks noGrp="true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3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true"/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44" name="内容占位符 5"/>
          <p:cNvSpPr>
            <a:spLocks noGrp="true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5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35527B96-6341-C74B-8CD4-28BB59DA8A27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46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47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D6CAD880-F1A7-DC4B-827B-596F0470B4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type="titleOnly">
  <p:cSld name="仅标题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0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3488279C-A77C-1E4E-B0D5-1C9559B93068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51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52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6B79E5F5-9F90-BB44-8BE1-DA3E621BD33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type="blank">
  <p:cSld name="空白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86174481-42BE-1D4C-B0FE-31C595C920A2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55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56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0A82E43B-562F-5C46-9929-D8625306375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type="objTx">
  <p:cSld name="内容与标题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true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true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9" name="内容占位符 2"/>
          <p:cNvSpPr>
            <a:spLocks noGrp="true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  <a:p>
            <a:pPr lvl="1"/>
            <a:r>
              <a:rPr lang="zh-CN" altLang="en-US"/>
              <a:t>第二级</a:t>
            </a:r>
            <a:endParaRPr/>
          </a:p>
          <a:p>
            <a:pPr lvl="2"/>
            <a:r>
              <a:rPr lang="zh-CN" altLang="en-US"/>
              <a:t>第三级</a:t>
            </a:r>
            <a:endParaRPr/>
          </a:p>
          <a:p>
            <a:pPr lvl="3"/>
            <a:r>
              <a:rPr lang="zh-CN" altLang="en-US"/>
              <a:t>第四级</a:t>
            </a:r>
            <a:endParaRPr/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60" name="文本占位符 3"/>
          <p:cNvSpPr>
            <a:spLocks noGrp="true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61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F0AA78E5-81EC-4445-940A-79E697C1AD70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62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3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4A0C1142-1340-6A47-AFF6-3C8B2FA521C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type="picTx">
  <p:cSld name="图片与标题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true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true"/>
            </a:lvl1pPr>
          </a:lstStyle>
          <a:p>
            <a:pPr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6" name="图片占位符 2"/>
          <p:cNvSpPr>
            <a:spLocks noGrp="true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false"/>
          </a:p>
        </p:txBody>
      </p:sp>
      <p:sp>
        <p:nvSpPr>
          <p:cNvPr id="67" name="文本占位符 3"/>
          <p:cNvSpPr>
            <a:spLocks noGrp="true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/>
          </a:p>
        </p:txBody>
      </p:sp>
      <p:sp>
        <p:nvSpPr>
          <p:cNvPr id="68" name="Rectangle 4"/>
          <p:cNvSpPr>
            <a:spLocks noGrp="true" noChangeArrowheads="true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F7FFB4B7-F71B-6E47-A5BA-732BD9C2DC94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69" name="Rectangle 5"/>
          <p:cNvSpPr>
            <a:spLocks noGrp="true" noChangeArrowheads="true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0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/>
            <a:fld id="{4D76DB15-2F71-A941-AE6B-BD2965B1426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9.xml" /><Relationship Id="rId9" Type="http://schemas.openxmlformats.org/officeDocument/2006/relationships/slideLayout" Target="../slideLayouts/slideLayout10.xml" /><Relationship Id="rId5" Type="http://schemas.openxmlformats.org/officeDocument/2006/relationships/slideLayout" Target="../slideLayouts/slideLayout6.xml" /><Relationship Id="rId3" Type="http://schemas.openxmlformats.org/officeDocument/2006/relationships/slideLayout" Target="../slideLayouts/slideLayout4.xml" /><Relationship Id="rId1" Type="http://schemas.openxmlformats.org/officeDocument/2006/relationships/slideLayout" Target="../slideLayouts/slideLayout2.xml" /><Relationship Id="rId10" Type="http://schemas.openxmlformats.org/officeDocument/2006/relationships/slideLayout" Target="../slideLayouts/slideLayout11.xml" /><Relationship Id="rId0" Type="http://schemas.openxmlformats.org/officeDocument/2006/relationships/slideLayout" Target="../slideLayouts/slideLayout1.xml" /><Relationship Id="rId7" Type="http://schemas.openxmlformats.org/officeDocument/2006/relationships/slideLayout" Target="../slideLayouts/slideLayout8.xml" /><Relationship Id="rId4" Type="http://schemas.openxmlformats.org/officeDocument/2006/relationships/slideLayout" Target="../slideLayouts/slideLayout5.xml" /><Relationship Id="rId12" Type="http://schemas.openxmlformats.org/officeDocument/2006/relationships/theme" Target="../theme/theme1.xml" /><Relationship Id="rId6" Type="http://schemas.openxmlformats.org/officeDocument/2006/relationships/slideLayout" Target="../slideLayouts/slideLayout7.xml" /><Relationship Id="rId1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3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Arrowheads="true"/>
          </p:cNvSpPr>
          <p:nvPr>
            <p:ph type="title"/>
          </p:nvPr>
        </p:nvSpPr>
        <p:spPr bwMode="auto"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ctr" anchorCtr="false" compatLnSpc="true"/>
          <a:lstStyle/>
          <a:p>
            <a:pPr lvl="0"/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Rectangle 3"/>
          <p:cNvSpPr>
            <a:spLocks noGrp="true" noChangeArrowheads="true"/>
          </p:cNvSpPr>
          <p:nvPr>
            <p:ph type="body" idx="1"/>
          </p:nvPr>
        </p:nvSpPr>
        <p:spPr bwMode="auto">
          <a:xfrm>
            <a:off x="457200" y="1600200"/>
            <a:ext cx="8305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false" compatLnSpc="true"/>
          <a:lstStyle/>
          <a:p>
            <a:pPr lvl="0"/>
            <a:r>
              <a:rPr lang="en-US" altLang="zh-CN"/>
              <a:t>Click to edit Master text styles</a:t>
            </a:r>
            <a:endParaRPr/>
          </a:p>
          <a:p>
            <a:pPr lvl="1"/>
            <a:r>
              <a:rPr lang="en-US" altLang="zh-CN"/>
              <a:t>Second level</a:t>
            </a:r>
            <a:endParaRPr/>
          </a:p>
          <a:p>
            <a:pPr lvl="2"/>
            <a:r>
              <a:rPr lang="en-US" altLang="zh-CN"/>
              <a:t>Third level</a:t>
            </a:r>
            <a:endParaRPr/>
          </a:p>
          <a:p>
            <a:pPr lvl="3"/>
            <a:r>
              <a:rPr lang="en-US" altLang="zh-CN"/>
              <a:t>Fourth level</a:t>
            </a:r>
            <a:endParaRPr/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Rectangle 4"/>
          <p:cNvSpPr>
            <a:spLocks noGrp="true" noChangeArrowheads="true"/>
          </p:cNvSpPr>
          <p:nvPr>
            <p:ph type="dt" sz="half" idx="2"/>
          </p:nvPr>
        </p:nvSpPr>
        <p:spPr bwMode="auto">
          <a:xfrm>
            <a:off x="838200" y="6172200"/>
            <a:ext cx="1524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false" compatLnSpc="true"/>
          <a:lstStyle>
            <a:lvl1pPr>
              <a:defRPr sz="1400" b="false">
                <a:latin typeface="Times New Roman" panose="02020603050405020304" charset="0"/>
              </a:defRPr>
            </a:lvl1pPr>
          </a:lstStyle>
          <a:p>
            <a:pPr/>
            <a:fld id="{44C98997-F6C5-F64D-9D3D-3300C17D9BB3}" type="datetime1">
              <a:rPr lang="zh-CN" altLang="en-US"/>
              <a:t>2024/3/25</a:t>
            </a:fld>
            <a:endParaRPr lang="en-US" altLang="zh-CN"/>
          </a:p>
        </p:txBody>
      </p:sp>
      <p:sp>
        <p:nvSpPr>
          <p:cNvPr id="5" name="Rectangle 5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2590800" y="6172200"/>
            <a:ext cx="411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false" compatLnSpc="true"/>
          <a:lstStyle>
            <a:lvl1pPr algn="ctr">
              <a:defRPr sz="1400" b="false">
                <a:latin typeface="Times New Roman" panose="02020603050405020304" charset="0"/>
              </a:defRPr>
            </a:lvl1pPr>
          </a:lstStyle>
          <a:p>
            <a:pPr/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6934200" y="6172200"/>
            <a:ext cx="1295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false" compatLnSpc="true"/>
          <a:lstStyle>
            <a:lvl1pPr algn="r">
              <a:defRPr sz="1400" b="false">
                <a:latin typeface="Times New Roman" panose="02020603050405020304" charset="0"/>
              </a:defRPr>
            </a:lvl1pPr>
          </a:lstStyle>
          <a:p>
            <a:pPr/>
            <a:fld id="{F8EEA136-A61B-D442-8B1B-5491C92D8425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7" name="Line 7"/>
          <p:cNvSpPr>
            <a:spLocks noChangeShapeType="true"/>
          </p:cNvSpPr>
          <p:nvPr/>
        </p:nvSpPr>
        <p:spPr bwMode="auto">
          <a:xfrm>
            <a:off x="457200" y="1371600"/>
            <a:ext cx="807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false" ftr="false" dt="false"/>
  <p:txStyles>
    <p:titleStyle>
      <a:lvl1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+mj-lt"/>
          <a:ea typeface="宋体" charset="0"/>
          <a:cs typeface="宋体" charset="0"/>
        </a:defRPr>
      </a:lvl1pPr>
      <a:lvl2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anose="030F0902030302020204" charset="0"/>
          <a:ea typeface="宋体" charset="0"/>
          <a:cs typeface="宋体" charset="0"/>
        </a:defRPr>
      </a:lvl2pPr>
      <a:lvl3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anose="030F0902030302020204" charset="0"/>
          <a:ea typeface="宋体" charset="0"/>
          <a:cs typeface="宋体" charset="0"/>
        </a:defRPr>
      </a:lvl3pPr>
      <a:lvl4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anose="030F0902030302020204" charset="0"/>
          <a:ea typeface="宋体" charset="0"/>
          <a:cs typeface="宋体" charset="0"/>
        </a:defRPr>
      </a:lvl4pPr>
      <a:lvl5pPr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anose="030F0902030302020204" charset="0"/>
          <a:ea typeface="宋体" charset="0"/>
          <a:cs typeface="宋体" charset="0"/>
        </a:defRPr>
      </a:lvl5pPr>
      <a:lvl6pPr marL="457200"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anose="030F0902030302020204" charset="0"/>
        </a:defRPr>
      </a:lvl6pPr>
      <a:lvl7pPr marL="914400"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anose="030F0902030302020204" charset="0"/>
        </a:defRPr>
      </a:lvl7pPr>
      <a:lvl8pPr marL="1371600"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anose="030F0902030302020204" charset="0"/>
        </a:defRPr>
      </a:lvl8pPr>
      <a:lvl9pPr marL="1828800" algn="l" rtl="false" eaLnBrk="false" fontAlgn="base" hangingPunct="false">
        <a:spcBef>
          <a:spcPct val="1"/>
        </a:spcBef>
        <a:spcAft>
          <a:spcPct val="1"/>
        </a:spcAft>
        <a:defRPr sz="2800" b="true">
          <a:solidFill>
            <a:schemeClr val="tx2"/>
          </a:solidFill>
          <a:latin typeface="Comic Sans MS" panose="030F0902030302020204" charset="0"/>
        </a:defRPr>
      </a:lvl9pPr>
    </p:titleStyle>
    <p:bodyStyle>
      <a:lvl1pPr marL="342900" indent="-342900" algn="l" rtl="false" eaLnBrk="false" fontAlgn="base" hangingPunct="false">
        <a:spcBef>
          <a:spcPct val="20000"/>
        </a:spcBef>
        <a:spcAft>
          <a:spcPct val="1"/>
        </a:spcAft>
        <a:buChar char="•"/>
        <a:defRPr kumimoji="true" sz="2800">
          <a:solidFill>
            <a:schemeClr val="tx1"/>
          </a:solidFill>
          <a:latin typeface="+mn-lt"/>
          <a:ea typeface="宋体" charset="0"/>
          <a:cs typeface="宋体" charset="0"/>
        </a:defRPr>
      </a:lvl1pPr>
      <a:lvl2pPr marL="742950" indent="-285750" algn="l" rtl="false" eaLnBrk="false" fontAlgn="base" hangingPunct="false">
        <a:spcBef>
          <a:spcPct val="20000"/>
        </a:spcBef>
        <a:spcAft>
          <a:spcPct val="1"/>
        </a:spcAft>
        <a:buChar char="–"/>
        <a:defRPr kumimoji="true" sz="2400">
          <a:solidFill>
            <a:schemeClr val="tx1"/>
          </a:solidFill>
          <a:latin typeface="+mn-lt"/>
          <a:ea typeface="宋体" charset="0"/>
        </a:defRPr>
      </a:lvl2pPr>
      <a:lvl3pPr marL="1143000" indent="-228600" algn="l" rtl="false" eaLnBrk="false" fontAlgn="base" hangingPunct="false">
        <a:spcBef>
          <a:spcPct val="20000"/>
        </a:spcBef>
        <a:spcAft>
          <a:spcPct val="1"/>
        </a:spcAft>
        <a:buChar char="•"/>
        <a:defRPr kumimoji="true" sz="2000">
          <a:solidFill>
            <a:schemeClr val="tx1"/>
          </a:solidFill>
          <a:latin typeface="+mn-lt"/>
          <a:ea typeface="宋体" charset="0"/>
        </a:defRPr>
      </a:lvl3pPr>
      <a:lvl4pPr marL="1600200" indent="-228600" algn="l" rtl="false" eaLnBrk="false" fontAlgn="base" hangingPunct="false">
        <a:spcBef>
          <a:spcPct val="20000"/>
        </a:spcBef>
        <a:spcAft>
          <a:spcPct val="1"/>
        </a:spcAft>
        <a:buChar char="–"/>
        <a:defRPr kumimoji="true" sz="2000">
          <a:solidFill>
            <a:schemeClr val="tx1"/>
          </a:solidFill>
          <a:latin typeface="+mn-lt"/>
          <a:ea typeface="宋体" charset="0"/>
        </a:defRPr>
      </a:lvl4pPr>
      <a:lvl5pPr marL="20574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kumimoji="true" sz="2000">
          <a:solidFill>
            <a:schemeClr val="tx1"/>
          </a:solidFill>
          <a:latin typeface="+mn-lt"/>
          <a:ea typeface="宋体" charset="0"/>
        </a:defRPr>
      </a:lvl5pPr>
      <a:lvl6pPr marL="25146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false" eaLnBrk="false" fontAlgn="base" hangingPunct="false">
        <a:spcBef>
          <a:spcPct val="20000"/>
        </a:spcBef>
        <a:spcAft>
          <a:spcPct val="1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.xml" /><Relationship Id="rId0" Type="http://schemas.openxmlformats.org/officeDocument/2006/relationships/slideLayout" Target="../slideLayouts/slideLayout1.xml" 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.xml" /><Relationship Id="rId0" Type="http://schemas.openxmlformats.org/officeDocument/2006/relationships/slideLayout" Target="../slideLayouts/slideLayout1.xml" /></Relationships>
</file>

<file path=ppt/slides/_rels/slide10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0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.xml" /><Relationship Id="rId0" Type="http://schemas.openxmlformats.org/officeDocument/2006/relationships/slideLayout" Target="../slideLayouts/slideLayout1.xml" /></Relationships>
</file>

<file path=ppt/slides/_rels/slide10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.xml" /><Relationship Id="rId0" Type="http://schemas.openxmlformats.org/officeDocument/2006/relationships/slideLayout" Target="../slideLayouts/slideLayout2.xml" /></Relationships>
</file>

<file path=ppt/slides/_rels/slide10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0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0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2.png" /><Relationship Id="rId1" Type="http://schemas.openxmlformats.org/officeDocument/2006/relationships/image" Target="media/image1.png" /></Relationships>
</file>

<file path=ppt/slides/_rels/slide10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0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2.xml" /></Relationships>
</file>

<file path=ppt/slides/_rels/slide11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.xml" /><Relationship Id="rId0" Type="http://schemas.openxmlformats.org/officeDocument/2006/relationships/slideLayout" Target="../slideLayouts/slideLayout2.xml" /></Relationships>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image" Target="media/image4.png" /><Relationship Id="rId0" Type="http://schemas.openxmlformats.org/officeDocument/2006/relationships/slideLayout" Target="../slideLayouts/slideLayout2.xml" /></Relationships>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6.xml" /><Relationship Id="rId0" Type="http://schemas.openxmlformats.org/officeDocument/2006/relationships/slideLayout" Target="../slideLayouts/slideLayout2.xml" /></Relationships>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image" Target="media/image5.png" /><Relationship Id="rId0" Type="http://schemas.openxmlformats.org/officeDocument/2006/relationships/slideLayout" Target="../slideLayouts/slideLayout2.xml" /></Relationships>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image" Target="media/image6.png" /><Relationship Id="rId0" Type="http://schemas.openxmlformats.org/officeDocument/2006/relationships/slideLayout" Target="../slideLayouts/slideLayout2.xml" /></Relationships>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image" Target="media/image7.png" /><Relationship Id="rId0" Type="http://schemas.openxmlformats.org/officeDocument/2006/relationships/slideLayout" Target="../slideLayouts/slideLayout2.xml" /></Relationships>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image" Target="media/image8.png" /><Relationship Id="rId0" Type="http://schemas.openxmlformats.org/officeDocument/2006/relationships/slideLayout" Target="../slideLayouts/slideLayout2.xml" /></Relationships>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image" Target="media/image9.png" /><Relationship Id="rId0" Type="http://schemas.openxmlformats.org/officeDocument/2006/relationships/slideLayout" Target="../slideLayouts/slideLayout2.xml" /></Relationships>
</file>

<file path=ppt/slides/_rels/slide11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10.png" /><Relationship Id="rId1" Type="http://schemas.openxmlformats.org/officeDocument/2006/relationships/notesSlide" Target="../notesSlides/notesSlide7.xml" /></Relationships>
</file>

<file path=ppt/slides/_rels/slide1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12.png" /><Relationship Id="rId1" Type="http://schemas.openxmlformats.org/officeDocument/2006/relationships/image" Target="media/image11.png" /></Relationships>
</file>

<file path=ppt/slides/_rels/slide12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2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image" Target="media/image13.jpg" /><Relationship Id="rId0" Type="http://schemas.openxmlformats.org/officeDocument/2006/relationships/slideLayout" Target="../slideLayouts/slideLayout2.xml" /></Relationships>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image" Target="media/image14.png" /><Relationship Id="rId0" Type="http://schemas.openxmlformats.org/officeDocument/2006/relationships/slideLayout" Target="../slideLayouts/slideLayout2.xml" /></Relationships>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image" Target="media/image15.png" /><Relationship Id="rId0" Type="http://schemas.openxmlformats.org/officeDocument/2006/relationships/slideLayout" Target="../slideLayouts/slideLayout2.xml" /></Relationships>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image" Target="media/image16.png" /><Relationship Id="rId0" Type="http://schemas.openxmlformats.org/officeDocument/2006/relationships/slideLayout" Target="../slideLayouts/slideLayout2.xml" /></Relationships>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image" Target="media/image17.png" /><Relationship Id="rId0" Type="http://schemas.openxmlformats.org/officeDocument/2006/relationships/slideLayout" Target="../slideLayouts/slideLayout2.xml" /></Relationships>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image" Target="media/image18.png" /><Relationship Id="rId0" Type="http://schemas.openxmlformats.org/officeDocument/2006/relationships/slideLayout" Target="../slideLayouts/slideLayout2.xml" /></Relationships>
</file>

<file path=ppt/slides/_rels/slide128.xml.rels><?xml version="1.0" encoding="UTF-8" standalone="yes"?><Relationships xmlns="http://schemas.openxmlformats.org/package/2006/relationships"><Relationship Id="rId2" Type="http://schemas.openxmlformats.org/officeDocument/2006/relationships/image" Target="media/image20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9.png" /></Relationships>
</file>

<file path=ppt/slides/_rels/slide129.xml.rels><?xml version="1.0" encoding="UTF-8" standalone="yes"?><Relationships xmlns="http://schemas.openxmlformats.org/package/2006/relationships"><Relationship Id="rId2" Type="http://schemas.openxmlformats.org/officeDocument/2006/relationships/image" Target="media/image22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1.png" /></Relationships>
</file>

<file path=ppt/slides/_rels/slide1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3" Type="http://schemas.openxmlformats.org/officeDocument/2006/relationships/image" Target="media/image11.png" /><Relationship Id="rId2" Type="http://schemas.openxmlformats.org/officeDocument/2006/relationships/image" Target="media/image12.png" /><Relationship Id="rId1" Type="http://schemas.openxmlformats.org/officeDocument/2006/relationships/image" Target="media/image23.png" /></Relationships>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image" Target="media/image24.png" /><Relationship Id="rId0" Type="http://schemas.openxmlformats.org/officeDocument/2006/relationships/slideLayout" Target="../slideLayouts/slideLayout2.xml" /></Relationships>
</file>

<file path=ppt/slides/_rels/slide13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4.xml.rels><?xml version="1.0" encoding="UTF-8" standalone="yes"?><Relationships xmlns="http://schemas.openxmlformats.org/package/2006/relationships"><Relationship Id="rId3" Type="http://schemas.openxmlformats.org/officeDocument/2006/relationships/image" Target="media/image12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3.png" /></Relationships>
</file>

<file path=ppt/slides/_rels/slide15.xml.rels><?xml version="1.0" encoding="UTF-8" standalone="yes"?><Relationships xmlns="http://schemas.openxmlformats.org/package/2006/relationships"><Relationship Id="rId3" Type="http://schemas.openxmlformats.org/officeDocument/2006/relationships/image" Target="media/image12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3.png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image" Target="media/image25.png" /><Relationship Id="rId0" Type="http://schemas.openxmlformats.org/officeDocument/2006/relationships/slideLayout" Target="../slideLayouts/slideLayout2.xml" 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image" Target="media/image26.png" /><Relationship Id="rId0" Type="http://schemas.openxmlformats.org/officeDocument/2006/relationships/slideLayout" Target="../slideLayouts/slideLayout2.xml" /></Relationships>
</file>

<file path=ppt/slides/_rels/slide18.xml.rels><?xml version="1.0" encoding="UTF-8" standalone="yes"?><Relationships xmlns="http://schemas.openxmlformats.org/package/2006/relationships"><Relationship Id="rId3" Type="http://schemas.openxmlformats.org/officeDocument/2006/relationships/image" Target="media/image23.png" /><Relationship Id="rId2" Type="http://schemas.openxmlformats.org/officeDocument/2006/relationships/image" Target="media/image12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7.png" 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image" Target="media/image28.png" /><Relationship Id="rId0" Type="http://schemas.openxmlformats.org/officeDocument/2006/relationships/slideLayout" Target="../slideLayouts/slideLayout2.xml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8.xml" /><Relationship Id="rId0" Type="http://schemas.openxmlformats.org/officeDocument/2006/relationships/slideLayout" Target="../slideLayouts/slideLayout2.xml" /></Relationships>
</file>

<file path=ppt/slides/_rels/slide2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2.xml.rels><?xml version="1.0" encoding="UTF-8" standalone="yes"?><Relationships xmlns="http://schemas.openxmlformats.org/package/2006/relationships"><Relationship Id="rId2" Type="http://schemas.openxmlformats.org/officeDocument/2006/relationships/image" Target="media/image29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2.png" /></Relationships>
</file>

<file path=ppt/slides/_rels/slide23.xml.rels><?xml version="1.0" encoding="UTF-8" standalone="yes"?><Relationships xmlns="http://schemas.openxmlformats.org/package/2006/relationships"><Relationship Id="rId2" Type="http://schemas.openxmlformats.org/officeDocument/2006/relationships/image" Target="media/image29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2.png" 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image" Target="media/image29.png" /><Relationship Id="rId0" Type="http://schemas.openxmlformats.org/officeDocument/2006/relationships/slideLayout" Target="../slideLayouts/slideLayout2.xml" 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image" Target="media/image30.png" /><Relationship Id="rId0" Type="http://schemas.openxmlformats.org/officeDocument/2006/relationships/slideLayout" Target="../slideLayouts/slideLayout2.xml" /></Relationships>
</file>

<file path=ppt/slides/_rels/slide2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image" Target="media/image31.png" /><Relationship Id="rId0" Type="http://schemas.openxmlformats.org/officeDocument/2006/relationships/slideLayout" Target="../slideLayouts/slideLayout2.xml" /></Relationships>
</file>

<file path=ppt/slides/_rels/slide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9.xml" /><Relationship Id="rId0" Type="http://schemas.openxmlformats.org/officeDocument/2006/relationships/slideLayout" Target="../slideLayouts/slideLayout1.xml" 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image" Target="media/image32.png" /><Relationship Id="rId0" Type="http://schemas.openxmlformats.org/officeDocument/2006/relationships/slideLayout" Target="../slideLayouts/slideLayout2.xml" 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image" Target="media/image33.png" /><Relationship Id="rId0" Type="http://schemas.openxmlformats.org/officeDocument/2006/relationships/slideLayout" Target="../slideLayouts/slideLayout2.xml" /></Relationships>
</file>

<file path=ppt/slides/_rels/slide3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image" Target="media/image33.png" /><Relationship Id="rId0" Type="http://schemas.openxmlformats.org/officeDocument/2006/relationships/slideLayout" Target="../slideLayouts/slideLayout2.xml" 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image" Target="media/image34.png" /><Relationship Id="rId0" Type="http://schemas.openxmlformats.org/officeDocument/2006/relationships/slideLayout" Target="../slideLayouts/slideLayout2.xml" /></Relationships>
</file>

<file path=ppt/slides/_rels/slide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image" Target="media/image35.png" /><Relationship Id="rId0" Type="http://schemas.openxmlformats.org/officeDocument/2006/relationships/slideLayout" Target="../slideLayouts/slideLayout2.xml" 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0.xml" /><Relationship Id="rId0" Type="http://schemas.openxmlformats.org/officeDocument/2006/relationships/slideLayout" Target="../slideLayouts/slideLayout2.xml" 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1.xml" /><Relationship Id="rId0" Type="http://schemas.openxmlformats.org/officeDocument/2006/relationships/slideLayout" Target="../slideLayouts/slideLayout2.xml" 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2.xml" /><Relationship Id="rId0" Type="http://schemas.openxmlformats.org/officeDocument/2006/relationships/slideLayout" Target="../slideLayouts/slideLayout2.xml" 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3.xml" /><Relationship Id="rId0" Type="http://schemas.openxmlformats.org/officeDocument/2006/relationships/slideLayout" Target="../slideLayouts/slideLayout2.xml" 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4.xml" /><Relationship Id="rId0" Type="http://schemas.openxmlformats.org/officeDocument/2006/relationships/slideLayout" Target="../slideLayouts/slideLayout2.xml" /></Relationships>
</file>

<file path=ppt/slides/_rels/slide4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5.xml" /><Relationship Id="rId0" Type="http://schemas.openxmlformats.org/officeDocument/2006/relationships/slideLayout" Target="../slideLayouts/slideLayout2.xml" 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6.xml" /><Relationship Id="rId0" Type="http://schemas.openxmlformats.org/officeDocument/2006/relationships/slideLayout" Target="../slideLayouts/slideLayout12.xml" 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7.xml" /><Relationship Id="rId0" Type="http://schemas.openxmlformats.org/officeDocument/2006/relationships/slideLayout" Target="../slideLayouts/slideLayout2.xml" /></Relationships>
</file>

<file path=ppt/slides/_rels/slide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8.xml" /><Relationship Id="rId0" Type="http://schemas.openxmlformats.org/officeDocument/2006/relationships/slideLayout" Target="../slideLayouts/slideLayout2.xml" 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9.xml" /><Relationship Id="rId0" Type="http://schemas.openxmlformats.org/officeDocument/2006/relationships/slideLayout" Target="../slideLayouts/slideLayout12.xml" /></Relationships>
</file>

<file path=ppt/slides/_rels/slide5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5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0.xml" /><Relationship Id="rId0" Type="http://schemas.openxmlformats.org/officeDocument/2006/relationships/slideLayout" Target="../slideLayouts/slideLayout2.xml" 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1.xml" /><Relationship Id="rId0" Type="http://schemas.openxmlformats.org/officeDocument/2006/relationships/slideLayout" Target="../slideLayouts/slideLayout2.xml" 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2.xml" /><Relationship Id="rId0" Type="http://schemas.openxmlformats.org/officeDocument/2006/relationships/slideLayout" Target="../slideLayouts/slideLayout2.xml" 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3.xml" /><Relationship Id="rId0" Type="http://schemas.openxmlformats.org/officeDocument/2006/relationships/slideLayout" Target="../slideLayouts/slideLayout2.xml" 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4.xml" /><Relationship Id="rId0" Type="http://schemas.openxmlformats.org/officeDocument/2006/relationships/slideLayout" Target="../slideLayouts/slideLayout2.xml" 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5.xml" /><Relationship Id="rId0" Type="http://schemas.openxmlformats.org/officeDocument/2006/relationships/slideLayout" Target="../slideLayouts/slideLayout7.xml" /></Relationships>
</file>

<file path=ppt/slides/_rels/slide6.xml.rels><?xml version="1.0" encoding="UTF-8" standalone="yes"?><Relationships xmlns="http://schemas.openxmlformats.org/package/2006/relationships"><Relationship Id="rId2" Type="http://schemas.openxmlformats.org/officeDocument/2006/relationships/image" Target="media/image36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3.png" /></Relationships>
</file>

<file path=ppt/slides/_rels/slide6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image" Target="media/image37.png" /><Relationship Id="rId0" Type="http://schemas.openxmlformats.org/officeDocument/2006/relationships/slideLayout" Target="../slideLayouts/slideLayout2.xml" 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image" Target="media/image38.png" /><Relationship Id="rId0" Type="http://schemas.openxmlformats.org/officeDocument/2006/relationships/slideLayout" Target="../slideLayouts/slideLayout2.xml" 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image" Target="media/image39.png" /><Relationship Id="rId0" Type="http://schemas.openxmlformats.org/officeDocument/2006/relationships/slideLayout" Target="../slideLayouts/slideLayout2.xml" 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image" Target="media/image40.png" /><Relationship Id="rId0" Type="http://schemas.openxmlformats.org/officeDocument/2006/relationships/slideLayout" Target="../slideLayouts/slideLayout2.xml" /></Relationships>
</file>

<file path=ppt/slides/_rels/slide6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6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6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6.xml" /><Relationship Id="rId0" Type="http://schemas.openxmlformats.org/officeDocument/2006/relationships/slideLayout" Target="../slideLayouts/slideLayout1.xml" /></Relationships>
</file>

<file path=ppt/slides/_rels/slide6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image" Target="media/image41.png" /><Relationship Id="rId0" Type="http://schemas.openxmlformats.org/officeDocument/2006/relationships/slideLayout" Target="../slideLayouts/slideLayout2.xml" 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7.xml" /><Relationship Id="rId0" Type="http://schemas.openxmlformats.org/officeDocument/2006/relationships/slideLayout" Target="../slideLayouts/slideLayout7.xml" 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8.xml" /><Relationship Id="rId0" Type="http://schemas.openxmlformats.org/officeDocument/2006/relationships/slideLayout" Target="../slideLayouts/slideLayout7.xml" /></Relationships>
</file>

<file path=ppt/slides/_rels/slide7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43.png" /><Relationship Id="rId1" Type="http://schemas.openxmlformats.org/officeDocument/2006/relationships/image" Target="media/image42.png" /></Relationships>
</file>

<file path=ppt/slides/_rels/slide73.xml.rels><?xml version="1.0" encoding="UTF-8" standalone="yes"?><Relationships xmlns="http://schemas.openxmlformats.org/package/2006/relationships"><Relationship Id="rId2" Type="http://schemas.openxmlformats.org/officeDocument/2006/relationships/image" Target="media/image43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42.png" /></Relationships>
</file>

<file path=ppt/slides/_rels/slide7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7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7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7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78.xml.rels><?xml version="1.0" encoding="UTF-8" standalone="yes"?><Relationships xmlns="http://schemas.openxmlformats.org/package/2006/relationships"><Relationship Id="rId2" Type="http://schemas.openxmlformats.org/officeDocument/2006/relationships/image" Target="media/image44.png" /><Relationship Id="rId0" Type="http://schemas.openxmlformats.org/officeDocument/2006/relationships/slideLayout" Target="../slideLayouts/slideLayout2.xml" /><Relationship Id="rId3" Type="http://schemas.openxmlformats.org/officeDocument/2006/relationships/image" Target="media/image45.png" /><Relationship Id="rId1" Type="http://schemas.openxmlformats.org/officeDocument/2006/relationships/notesSlide" Target="../notesSlides/notesSlide29.xml" /></Relationships>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0.xml" /><Relationship Id="rId0" Type="http://schemas.openxmlformats.org/officeDocument/2006/relationships/slideLayout" Target="../slideLayouts/slideLayout2.xml" /></Relationships>
</file>

<file path=ppt/slides/_rels/slide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1.xml" /><Relationship Id="rId0" Type="http://schemas.openxmlformats.org/officeDocument/2006/relationships/slideLayout" Target="../slideLayouts/slideLayout2.xml" 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2.xml" /><Relationship Id="rId0" Type="http://schemas.openxmlformats.org/officeDocument/2006/relationships/slideLayout" Target="../slideLayouts/slideLayout2.xml" /></Relationships>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3.xml" /><Relationship Id="rId0" Type="http://schemas.openxmlformats.org/officeDocument/2006/relationships/slideLayout" Target="../slideLayouts/slideLayout2.xml" /></Relationships>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4.xml" /><Relationship Id="rId0" Type="http://schemas.openxmlformats.org/officeDocument/2006/relationships/slideLayout" Target="../slideLayouts/slideLayout2.xml" /></Relationships>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5.xml" /><Relationship Id="rId0" Type="http://schemas.openxmlformats.org/officeDocument/2006/relationships/slideLayout" Target="../slideLayouts/slideLayout2.xml" /></Relationships>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6.xml" /><Relationship Id="rId0" Type="http://schemas.openxmlformats.org/officeDocument/2006/relationships/slideLayout" Target="../slideLayouts/slideLayout2.xml" /></Relationships>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7.xml" /><Relationship Id="rId0" Type="http://schemas.openxmlformats.org/officeDocument/2006/relationships/slideLayout" Target="../slideLayouts/slideLayout2.xml" /></Relationships>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8.xml" /><Relationship Id="rId0" Type="http://schemas.openxmlformats.org/officeDocument/2006/relationships/slideLayout" Target="../slideLayouts/slideLayout2.xml" /></Relationships>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9.xml" /><Relationship Id="rId0" Type="http://schemas.openxmlformats.org/officeDocument/2006/relationships/slideLayout" Target="../slideLayouts/slideLayout2.xml" /></Relationships>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0.xml" /><Relationship Id="rId0" Type="http://schemas.openxmlformats.org/officeDocument/2006/relationships/slideLayout" Target="../slideLayouts/slideLayout2.xml" 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image" Target="media/image46.png" /><Relationship Id="rId0" Type="http://schemas.openxmlformats.org/officeDocument/2006/relationships/slideLayout" Target="../slideLayouts/slideLayout2.xml" /></Relationships>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image" Target="media/image47.png" /><Relationship Id="rId0" Type="http://schemas.openxmlformats.org/officeDocument/2006/relationships/slideLayout" Target="../slideLayouts/slideLayout2.xml" /></Relationships>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image" Target="media/image48.png" /><Relationship Id="rId0" Type="http://schemas.openxmlformats.org/officeDocument/2006/relationships/slideLayout" Target="../slideLayouts/slideLayout2.xml" /></Relationships>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image" Target="media/image49.png" /><Relationship Id="rId0" Type="http://schemas.openxmlformats.org/officeDocument/2006/relationships/slideLayout" Target="../slideLayouts/slideLayout2.xml" /></Relationships>
</file>

<file path=ppt/slides/_rels/slide9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image" Target="media/image50.png" /><Relationship Id="rId0" Type="http://schemas.openxmlformats.org/officeDocument/2006/relationships/slideLayout" Target="../slideLayouts/slideLayout2.xml" /></Relationships>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image" Target="media/image50.png" /><Relationship Id="rId0" Type="http://schemas.openxmlformats.org/officeDocument/2006/relationships/slideLayout" Target="../slideLayouts/slideLayout2.xml" /></Relationships>
</file>

<file path=ppt/slides/_rels/slide9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52.png" /><Relationship Id="rId1" Type="http://schemas.openxmlformats.org/officeDocument/2006/relationships/image" Target="media/image51.jpg" /></Relationships>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image" Target="media/image53.jpg" /><Relationship Id="rId0" Type="http://schemas.openxmlformats.org/officeDocument/2006/relationships/slideLayout" Target="../slideLayouts/slideLayout2.xml" /></Relationships>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image" Target="media/image50.png" /><Relationship Id="rId0" Type="http://schemas.openxmlformats.org/officeDocument/2006/relationships/slideLayout" Target="../slideLayouts/slideLayout2.xml" /></Relationships>
</file>

<file path=ppt/slides/_rels/slide9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0"/>
          <p:cNvSpPr>
            <a:spLocks noGrp="true" noChangeArrowheads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E7B7DA43-96DB-7E4A-A97B-E0F2190F5788}" type="slidenum">
              <a:rPr lang="zh-CN" altLang="en-US" sz="1400" b="false">
                <a:latin typeface="Times New Roman" panose="02020603050405020304" charset="0"/>
              </a:rPr>
              <a:t>1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3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pPr/>
            <a:r>
              <a:rPr lang="en-US" altLang="zh-CN" sz="3200" dirty="false">
                <a:ea typeface="宋体" charset="-122"/>
              </a:rPr>
              <a:t>Virtual Memory</a:t>
            </a:r>
            <a:r>
              <a:rPr lang="zh-CN" altLang="en-US" sz="3200" dirty="false">
                <a:ea typeface="宋体" charset="-122"/>
              </a:rPr>
              <a:t> </a:t>
            </a:r>
            <a:r>
              <a:rPr lang="en-US" altLang="zh-CN" sz="3200" dirty="false">
                <a:ea typeface="宋体" charset="-122"/>
              </a:rPr>
              <a:t>(II)</a:t>
            </a:r>
            <a:br>
              <a:rPr lang="en-US" altLang="zh-CN" sz="3200" dirty="false">
                <a:ea typeface="宋体" charset="-122"/>
              </a:rPr>
            </a:br>
            <a:br>
              <a:rPr lang="en-US" altLang="zh-CN" sz="3200" dirty="false">
                <a:ea typeface="宋体" charset="-122"/>
              </a:rPr>
            </a:br>
            <a:r>
              <a:rPr lang="en-US" altLang="zh-CN" sz="3200" dirty="false">
                <a:ea typeface="宋体" charset="-122"/>
              </a:rPr>
              <a:t>Address Translation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>
  <p:cSld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0"/>
          <p:cNvSpPr>
            <a:spLocks noGrp="true" noChangeArrowheads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E7B7DA43-96DB-7E4A-A97B-E0F2190F5788}" type="slidenum">
              <a:rPr lang="zh-CN" altLang="en-US" sz="1400" b="false">
                <a:latin typeface="Times New Roman" panose="02020603050405020304" charset="0"/>
              </a:rPr>
              <a:t>11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6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pPr/>
            <a:r>
              <a:rPr lang="en-US" altLang="zh-CN" sz="3200" dirty="false">
                <a:ea typeface="宋体" charset="-122"/>
              </a:rPr>
              <a:t>Segmentation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>
  <p:cSld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>
                <a:ea typeface="宋体" charset="-122"/>
              </a:rPr>
              <a:t>进程与地址翻译</a:t>
            </a:r>
            <a:endParaRPr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sz="2400">
                <a:ea typeface="宋体" charset="-122"/>
              </a:rPr>
              <a:t>(Linux)</a:t>
            </a:r>
            <a:r>
              <a:rPr lang="zh-CN" altLang="en-US" sz="2400">
                <a:ea typeface="宋体" charset="-122"/>
              </a:rPr>
              <a:t>每个进程有自己的虚拟地址空间</a:t>
            </a:r>
            <a:endParaRPr lang="en-US" altLang="zh-CN" sz="2400">
              <a:ea typeface="宋体" charset="-122"/>
            </a:endParaRPr>
          </a:p>
          <a:p>
            <a:pPr lvl="1"/>
            <a:r>
              <a:rPr lang="zh-CN" altLang="en-US" sz="2000">
                <a:ea typeface="宋体" charset="-122"/>
              </a:rPr>
              <a:t>两个进程可能同一个虚拟地址</a:t>
            </a:r>
            <a:endParaRPr lang="en-US" altLang="zh-CN" sz="2000">
              <a:ea typeface="宋体" charset="-122"/>
            </a:endParaRPr>
          </a:p>
          <a:p>
            <a:pPr/>
            <a:r>
              <a:rPr lang="zh-CN" altLang="en-US" sz="2400">
                <a:ea typeface="宋体" charset="-122"/>
              </a:rPr>
              <a:t>页表</a:t>
            </a:r>
            <a:endParaRPr lang="en-US" altLang="zh-CN" sz="2400">
              <a:ea typeface="宋体" charset="-122"/>
            </a:endParaRPr>
          </a:p>
          <a:p>
            <a:pPr lvl="1"/>
            <a:r>
              <a:rPr lang="zh-CN" altLang="en-US" sz="2000">
                <a:ea typeface="宋体" charset="-122"/>
              </a:rPr>
              <a:t>每个进程自己独立的页表（不同的内存区域）</a:t>
            </a:r>
            <a:endParaRPr lang="en-US" altLang="zh-CN" sz="2000">
              <a:ea typeface="宋体" charset="-122"/>
            </a:endParaRPr>
          </a:p>
          <a:p>
            <a:pPr lvl="1"/>
            <a:r>
              <a:rPr lang="en-US" altLang="zh-CN" sz="2000">
                <a:ea typeface="宋体" charset="-122"/>
              </a:rPr>
              <a:t>MMU</a:t>
            </a:r>
            <a:r>
              <a:rPr lang="zh-CN" altLang="en-US" sz="2000">
                <a:ea typeface="宋体" charset="-122"/>
              </a:rPr>
              <a:t>要知道进程号</a:t>
            </a:r>
            <a:r>
              <a:rPr lang="en-US" altLang="zh-CN" sz="2000">
                <a:ea typeface="宋体" charset="-122"/>
              </a:rPr>
              <a:t>(PID)</a:t>
            </a:r>
            <a:r>
              <a:rPr lang="zh-CN" altLang="en-US" sz="2000">
                <a:ea typeface="宋体" charset="-122"/>
              </a:rPr>
              <a:t>，才能找到对应的页表</a:t>
            </a:r>
            <a:endParaRPr lang="en-US" altLang="zh-CN" sz="2000">
              <a:ea typeface="宋体" charset="-122"/>
            </a:endParaRPr>
          </a:p>
          <a:p>
            <a:pPr lvl="1"/>
            <a:r>
              <a:rPr lang="zh-CN" altLang="en-US" sz="2000">
                <a:ea typeface="宋体" charset="-122"/>
              </a:rPr>
              <a:t>所以</a:t>
            </a:r>
            <a:r>
              <a:rPr lang="en-US" altLang="zh-CN" sz="2000">
                <a:ea typeface="宋体" charset="-122"/>
              </a:rPr>
              <a:t>MMU</a:t>
            </a:r>
            <a:r>
              <a:rPr lang="zh-CN" altLang="en-US" sz="2000">
                <a:ea typeface="宋体" charset="-122"/>
              </a:rPr>
              <a:t>是硬件加速页表的访问，但页表内存需要</a:t>
            </a:r>
            <a:r>
              <a:rPr lang="en-US" altLang="zh-CN" sz="2000">
                <a:ea typeface="宋体" charset="-122"/>
              </a:rPr>
              <a:t>OS</a:t>
            </a:r>
            <a:r>
              <a:rPr lang="zh-CN" altLang="en-US" sz="2000">
                <a:ea typeface="宋体" charset="-122"/>
              </a:rPr>
              <a:t>去管理，因为进程是</a:t>
            </a:r>
            <a:r>
              <a:rPr lang="en-US" altLang="zh-CN" sz="2000">
                <a:ea typeface="宋体" charset="-122"/>
              </a:rPr>
              <a:t>OS</a:t>
            </a:r>
            <a:r>
              <a:rPr lang="zh-CN" altLang="en-US" sz="2000">
                <a:ea typeface="宋体" charset="-122"/>
              </a:rPr>
              <a:t>下才有的概念（对于</a:t>
            </a:r>
            <a:r>
              <a:rPr lang="en-US" altLang="zh-CN" sz="2000">
                <a:ea typeface="宋体" charset="-122"/>
              </a:rPr>
              <a:t>MMU</a:t>
            </a:r>
            <a:r>
              <a:rPr lang="zh-CN" altLang="en-US" sz="2000">
                <a:ea typeface="宋体" charset="-122"/>
              </a:rPr>
              <a:t>只是</a:t>
            </a:r>
            <a:r>
              <a:rPr lang="en-US" altLang="zh-CN" sz="2000">
                <a:ea typeface="宋体" charset="-122"/>
              </a:rPr>
              <a:t>ID-&gt;</a:t>
            </a:r>
            <a:r>
              <a:rPr lang="zh-CN" altLang="en-US" sz="2000">
                <a:ea typeface="宋体" charset="-122"/>
              </a:rPr>
              <a:t>页表这样多个页表的行为模式，不需要知道进程的概念）</a:t>
            </a:r>
            <a:endParaRPr lang="en-US" altLang="zh-CN" sz="2000">
              <a:ea typeface="宋体" charset="-122"/>
            </a:endParaRPr>
          </a:p>
        </p:txBody>
      </p:sp>
      <p:sp>
        <p:nvSpPr>
          <p:cNvPr id="10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3A59284E-4989-734F-AAB0-5151EEA48615}" type="slidenum">
              <a:rPr lang="zh-CN" altLang="en-US" sz="1400" b="false">
                <a:latin typeface="Times New Roman" panose="02020603050405020304" charset="0"/>
              </a:rPr>
              <a:t>104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>
                <a:ea typeface="宋体" charset="-122"/>
              </a:rPr>
              <a:t>进程与地址翻译</a:t>
            </a:r>
            <a:endParaRPr/>
          </a:p>
        </p:txBody>
      </p:sp>
      <p:sp>
        <p:nvSpPr>
          <p:cNvPr id="1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>
                <a:latin typeface="Comic Sans MS"/>
                <a:ea typeface="宋体"/>
                <a:cs typeface="宋体"/>
              </a:rPr>
              <a:t>TLB</a:t>
            </a:r>
            <a:endParaRPr/>
          </a:p>
          <a:p>
            <a:pPr lvl="1">
              <a:buChar char="–"/>
            </a:pPr>
            <a:r>
              <a:rPr lang="zh-CN">
                <a:latin typeface="Comic Sans MS"/>
                <a:ea typeface="宋体"/>
              </a:rPr>
              <a:t>两个进程可能在有冲突：</a:t>
            </a:r>
            <a:r>
              <a:rPr lang="en-US">
                <a:latin typeface="Comic Sans MS"/>
                <a:ea typeface="宋体"/>
              </a:rPr>
              <a:t>Va</a:t>
            </a:r>
            <a:r>
              <a:rPr lang="en-US">
                <a:latin typeface="Comic Sans MS"/>
                <a:ea typeface="宋体"/>
              </a:rPr>
              <a:t>-&gt;Pa,</a:t>
            </a:r>
            <a:r>
              <a:rPr lang="zh-CN">
                <a:latin typeface="Comic Sans MS"/>
                <a:ea typeface="宋体"/>
              </a:rPr>
              <a:t> </a:t>
            </a:r>
            <a:r>
              <a:rPr lang="en-US">
                <a:latin typeface="Comic Sans MS"/>
                <a:ea typeface="宋体"/>
              </a:rPr>
              <a:t>Va</a:t>
            </a:r>
            <a:r>
              <a:rPr lang="en-US">
                <a:latin typeface="Comic Sans MS"/>
                <a:ea typeface="宋体"/>
              </a:rPr>
              <a:t>-&gt;Pb</a:t>
            </a:r>
            <a:r>
              <a:rPr lang="zh-CN">
                <a:latin typeface="Comic Sans MS"/>
                <a:ea typeface="宋体"/>
              </a:rPr>
              <a:t>（不同进程的虚拟地址都是</a:t>
            </a:r>
            <a:r>
              <a:rPr lang="en-US">
                <a:latin typeface="Comic Sans MS"/>
                <a:ea typeface="宋体"/>
              </a:rPr>
              <a:t>Va</a:t>
            </a:r>
            <a:r>
              <a:rPr lang="zh-CN">
                <a:latin typeface="Comic Sans MS"/>
                <a:ea typeface="宋体"/>
              </a:rPr>
              <a:t>，但对应的物理地址不同）</a:t>
            </a:r>
            <a:endParaRPr lang="en-US">
              <a:latin typeface="Comic Sans MS"/>
              <a:ea typeface="宋体"/>
            </a:endParaRPr>
          </a:p>
          <a:p>
            <a:pPr lvl="1">
              <a:buChar char="–"/>
            </a:pPr>
            <a:r>
              <a:rPr lang="zh-CN">
                <a:latin typeface="Comic Sans MS"/>
                <a:ea typeface="宋体"/>
              </a:rPr>
              <a:t>没问题，但性能不佳的方案</a:t>
            </a:r>
            <a:endParaRPr lang="en-US">
              <a:latin typeface="Comic Sans MS"/>
              <a:ea typeface="宋体"/>
            </a:endParaRPr>
          </a:p>
          <a:p>
            <a:pPr lvl="2">
              <a:buChar char="•"/>
            </a:pPr>
            <a:r>
              <a:rPr lang="zh-CN">
                <a:latin typeface="Comic Sans MS"/>
                <a:ea typeface="宋体"/>
              </a:rPr>
              <a:t>进程</a:t>
            </a:r>
            <a:r>
              <a:rPr lang="en-US">
                <a:latin typeface="Comic Sans MS"/>
                <a:ea typeface="宋体"/>
              </a:rPr>
              <a:t>B</a:t>
            </a:r>
            <a:r>
              <a:rPr lang="zh-CN">
                <a:latin typeface="Comic Sans MS"/>
                <a:ea typeface="宋体"/>
              </a:rPr>
              <a:t>切到进程</a:t>
            </a:r>
            <a:r>
              <a:rPr lang="en-US">
                <a:latin typeface="Comic Sans MS"/>
                <a:ea typeface="宋体"/>
              </a:rPr>
              <a:t>A</a:t>
            </a:r>
            <a:r>
              <a:rPr lang="zh-CN">
                <a:latin typeface="Comic Sans MS"/>
                <a:ea typeface="宋体"/>
              </a:rPr>
              <a:t>，</a:t>
            </a:r>
            <a:r>
              <a:rPr lang="en-US">
                <a:latin typeface="Comic Sans MS"/>
                <a:ea typeface="宋体"/>
              </a:rPr>
              <a:t>invalidate</a:t>
            </a:r>
            <a:r>
              <a:rPr lang="zh-CN">
                <a:latin typeface="Comic Sans MS"/>
                <a:ea typeface="宋体"/>
              </a:rPr>
              <a:t> </a:t>
            </a:r>
            <a:r>
              <a:rPr lang="en-US">
                <a:latin typeface="Comic Sans MS"/>
                <a:ea typeface="宋体"/>
              </a:rPr>
              <a:t>TLB</a:t>
            </a:r>
            <a:r>
              <a:rPr lang="zh-CN">
                <a:latin typeface="Comic Sans MS"/>
                <a:ea typeface="宋体"/>
              </a:rPr>
              <a:t>中所有条目，从头开始</a:t>
            </a:r>
            <a:endParaRPr lang="en-US">
              <a:latin typeface="Comic Sans MS"/>
              <a:ea typeface="宋体"/>
            </a:endParaRPr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ASID</a:t>
            </a:r>
            <a:r>
              <a:rPr lang="zh-CN">
                <a:latin typeface="Comic Sans MS"/>
                <a:ea typeface="宋体"/>
              </a:rPr>
              <a:t>（</a:t>
            </a:r>
            <a:r>
              <a:rPr lang="en-US">
                <a:latin typeface="Comic Sans MS"/>
                <a:ea typeface="宋体"/>
              </a:rPr>
              <a:t>Address</a:t>
            </a:r>
            <a:r>
              <a:rPr lang="zh-CN">
                <a:latin typeface="Comic Sans MS"/>
                <a:ea typeface="宋体"/>
              </a:rPr>
              <a:t> </a:t>
            </a:r>
            <a:r>
              <a:rPr lang="en-US">
                <a:latin typeface="Comic Sans MS"/>
                <a:ea typeface="宋体"/>
              </a:rPr>
              <a:t>Space</a:t>
            </a:r>
            <a:r>
              <a:rPr lang="zh-CN">
                <a:latin typeface="Comic Sans MS"/>
                <a:ea typeface="宋体"/>
              </a:rPr>
              <a:t> </a:t>
            </a:r>
            <a:r>
              <a:rPr lang="en-US">
                <a:latin typeface="Comic Sans MS"/>
                <a:ea typeface="宋体"/>
              </a:rPr>
              <a:t>ID</a:t>
            </a:r>
            <a:r>
              <a:rPr lang="zh-CN">
                <a:latin typeface="Comic Sans MS"/>
                <a:ea typeface="宋体"/>
              </a:rPr>
              <a:t>）</a:t>
            </a:r>
            <a:endParaRPr/>
          </a:p>
          <a:p>
            <a:pPr lvl="2">
              <a:buChar char="•"/>
            </a:pPr>
            <a:r>
              <a:rPr lang="zh-CN">
                <a:latin typeface="Comic Sans MS"/>
                <a:ea typeface="宋体"/>
              </a:rPr>
              <a:t>每个进程一个</a:t>
            </a:r>
            <a:r>
              <a:rPr lang="en-US">
                <a:latin typeface="Comic Sans MS"/>
                <a:ea typeface="宋体"/>
              </a:rPr>
              <a:t>ASID</a:t>
            </a:r>
            <a:r>
              <a:rPr lang="zh-CN">
                <a:latin typeface="Comic Sans MS"/>
                <a:ea typeface="宋体"/>
              </a:rPr>
              <a:t>，真的索引信息是</a:t>
            </a:r>
            <a:r>
              <a:rPr lang="en-US">
                <a:latin typeface="Comic Sans MS"/>
                <a:ea typeface="宋体"/>
              </a:rPr>
              <a:t>ASID+VPN</a:t>
            </a:r>
            <a:r>
              <a:rPr lang="zh-CN">
                <a:latin typeface="Comic Sans MS"/>
                <a:ea typeface="宋体"/>
              </a:rPr>
              <a:t>  </a:t>
            </a:r>
            <a:endParaRPr/>
          </a:p>
        </p:txBody>
      </p:sp>
      <p:sp>
        <p:nvSpPr>
          <p:cNvPr id="14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61728BAE-3CB7-CA46-856F-B2B7BAE9B923}" type="slidenum">
              <a:rPr lang="zh-CN" altLang="en-US" sz="1400" b="false">
                <a:latin typeface="Times New Roman" panose="02020603050405020304" charset="0"/>
              </a:rPr>
              <a:t>105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30"/>
          <p:cNvSpPr>
            <a:spLocks noGrp="true" noChangeArrowheads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E7B7DA43-96DB-7E4A-A97B-E0F2190F5788}" type="slidenum">
              <a:rPr lang="zh-CN" altLang="en-US" sz="1400" b="false">
                <a:latin typeface="Times New Roman" panose="02020603050405020304" charset="0"/>
              </a:rPr>
              <a:t>106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7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pPr/>
            <a:r>
              <a:rPr lang="en-US" altLang="zh-CN" sz="3200" dirty="false"/>
              <a:t>Paging: Smaller Tables </a:t>
            </a:r>
            <a:endParaRPr lang="en-US" altLang="zh-CN" sz="3200" dirty="false">
              <a:ea typeface="宋体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2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zh-CN"/>
              <a:t>回顾</a:t>
            </a:r>
            <a:r>
              <a:rPr lang="en-US"/>
              <a:t>Paging</a:t>
            </a:r>
            <a:r>
              <a:rPr lang="zh-CN"/>
              <a:t>方案的两个问题：</a:t>
            </a:r>
            <a:endParaRPr lang="en-US"/>
          </a:p>
          <a:p>
            <a:pPr lvl="1">
              <a:buChar char="–"/>
            </a:pPr>
            <a:r>
              <a:rPr lang="zh-CN"/>
              <a:t>速度慢（</a:t>
            </a:r>
            <a:r>
              <a:rPr lang="en-US"/>
              <a:t>TLB</a:t>
            </a:r>
            <a:r>
              <a:rPr lang="zh-CN"/>
              <a:t>加速）</a:t>
            </a:r>
            <a:endParaRPr lang="en-US"/>
          </a:p>
          <a:p>
            <a:pPr lvl="1">
              <a:buChar char="–"/>
            </a:pPr>
            <a:r>
              <a:rPr lang="zh-CN"/>
              <a:t>占用内存空间大（？）</a:t>
            </a:r>
            <a:endParaRPr lang="en-US"/>
          </a:p>
          <a:p>
            <a:pPr lvl="2">
              <a:buChar char="•"/>
            </a:pPr>
            <a:r>
              <a:rPr lang="en-US"/>
              <a:t>32-bit address space, 4KB pages, 4-byte page-table entry</a:t>
            </a:r>
            <a:endParaRPr/>
          </a:p>
          <a:p>
            <a:pPr lvl="2">
              <a:buChar char="•"/>
            </a:pPr>
            <a:r>
              <a:rPr lang="zh-CN"/>
              <a:t>一个进程：</a:t>
            </a:r>
            <a:r>
              <a:rPr lang="en-US"/>
              <a:t>1M</a:t>
            </a:r>
            <a:r>
              <a:rPr lang="zh-CN"/>
              <a:t>*</a:t>
            </a:r>
            <a:r>
              <a:rPr lang="en-US"/>
              <a:t>4B=4MB</a:t>
            </a:r>
            <a:endParaRPr/>
          </a:p>
          <a:p>
            <a:pPr lvl="2">
              <a:buChar char="•"/>
            </a:pPr>
            <a:r>
              <a:rPr lang="en-US"/>
              <a:t>100</a:t>
            </a:r>
            <a:r>
              <a:rPr lang="zh-CN"/>
              <a:t>个并发进程：</a:t>
            </a:r>
            <a:r>
              <a:rPr lang="en-US"/>
              <a:t>400MB</a:t>
            </a:r>
            <a:endParaRPr/>
          </a:p>
          <a:p>
            <a:pPr lvl="2">
              <a:buChar char="•"/>
            </a:pPr>
            <a:endParaRPr lang="en-US"/>
          </a:p>
          <a:p>
            <a:pPr lvl="2">
              <a:buChar char="•"/>
            </a:pPr>
            <a:r>
              <a:rPr lang="en-US"/>
              <a:t>MIPS R4000</a:t>
            </a:r>
            <a:r>
              <a:rPr lang="zh-CN"/>
              <a:t>实现了最高</a:t>
            </a:r>
            <a:r>
              <a:rPr lang="en-US"/>
              <a:t>40bit</a:t>
            </a:r>
            <a:r>
              <a:rPr lang="zh-CN"/>
              <a:t>的</a:t>
            </a:r>
            <a:r>
              <a:rPr lang="en-US"/>
              <a:t>VA space</a:t>
            </a:r>
            <a:r>
              <a:rPr lang="zh-CN"/>
              <a:t>，每个进程是页表可能有多大？</a:t>
            </a:r>
            <a:endParaRPr/>
          </a:p>
          <a:p>
            <a:pPr lvl="3">
              <a:buChar char="•"/>
            </a:pPr>
            <a:r>
              <a:rPr lang="en-US"/>
              <a:t>2^28</a:t>
            </a:r>
            <a:r>
              <a:rPr lang="zh-CN"/>
              <a:t>个</a:t>
            </a:r>
            <a:r>
              <a:rPr lang="en-US"/>
              <a:t>PTE</a:t>
            </a:r>
            <a:r>
              <a:rPr lang="zh-CN"/>
              <a:t>，每个</a:t>
            </a:r>
            <a:r>
              <a:rPr lang="en-US"/>
              <a:t>PET 8Byte</a:t>
            </a:r>
            <a:r>
              <a:rPr lang="zh-CN"/>
              <a:t>，</a:t>
            </a:r>
            <a:r>
              <a:rPr lang="en-US"/>
              <a:t>2GB</a:t>
            </a:r>
            <a:endParaRPr/>
          </a:p>
          <a:p>
            <a:pPr lvl="2">
              <a:buChar char="•"/>
            </a:pPr>
            <a:endParaRPr lang="en-US"/>
          </a:p>
          <a:p>
            <a:pPr lvl="2">
              <a:buChar char="•"/>
            </a:pPr>
            <a:endParaRPr lang="zh-CN"/>
          </a:p>
        </p:txBody>
      </p:sp>
      <p:sp>
        <p:nvSpPr>
          <p:cNvPr id="21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107</a:t>
            </a:fld>
            <a:endParaRPr lang="en-US" altLang="zh-CN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E959981D-49FA-104F-A3AC-F6D15E349F9E}" type="slidenum">
              <a:rPr lang="zh-CN" altLang="en-US" sz="1400" b="false">
                <a:latin typeface="Times New Roman" panose="02020603050405020304" charset="0"/>
              </a:rPr>
              <a:t>108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24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lang="en-US" altLang="zh-CN" dirty="false">
              <a:ea typeface="宋体" charset="-122"/>
            </a:endParaRPr>
          </a:p>
        </p:txBody>
      </p:sp>
      <p:sp>
        <p:nvSpPr>
          <p:cNvPr id="25" name="Rectangle 3"/>
          <p:cNvSpPr>
            <a:spLocks noGrp="true" noChangeArrowheads="true"/>
          </p:cNvSpPr>
          <p:nvPr>
            <p:ph type="body" idx="1"/>
          </p:nvPr>
        </p:nvSpPr>
        <p:spPr>
          <a:xfrm>
            <a:off x="457200" y="1600200"/>
            <a:ext cx="7620000" cy="4419600"/>
          </a:xfrm>
        </p:spPr>
        <p:txBody>
          <a:bodyPr/>
          <a:lstStyle/>
          <a:p>
            <a:pPr/>
            <a:r>
              <a:rPr kumimoji="false" lang="en-US" altLang="zh-CN" dirty="false">
                <a:ea typeface="宋体" charset="-122"/>
              </a:rPr>
              <a:t>Given:</a:t>
            </a:r>
            <a:endParaRPr/>
          </a:p>
          <a:p>
            <a:pPr lvl="1"/>
            <a:r>
              <a:rPr kumimoji="false" lang="en-US" altLang="zh-CN" dirty="false">
                <a:ea typeface="宋体" charset="-122"/>
              </a:rPr>
              <a:t>X86: 32-bit address space </a:t>
            </a:r>
            <a:br>
              <a:rPr kumimoji="false" lang="en-US" altLang="zh-CN" dirty="false">
                <a:ea typeface="宋体" charset="-122"/>
              </a:rPr>
            </a:br>
            <a:r>
              <a:rPr kumimoji="false" lang="en-US" altLang="zh-CN" dirty="false">
                <a:ea typeface="宋体" charset="-122"/>
              </a:rPr>
              <a:t>         4KB (2</a:t>
            </a:r>
            <a:r>
              <a:rPr kumimoji="false" lang="en-US" altLang="zh-CN" baseline="30000" dirty="false">
                <a:ea typeface="宋体" charset="-122"/>
              </a:rPr>
              <a:t>12</a:t>
            </a:r>
            <a:r>
              <a:rPr kumimoji="false" lang="en-US" altLang="zh-CN" dirty="false">
                <a:ea typeface="宋体" charset="-122"/>
              </a:rPr>
              <a:t>) page size, 4-byte PTE </a:t>
            </a:r>
            <a:endParaRPr/>
          </a:p>
          <a:p>
            <a:pPr lvl="1"/>
            <a:r>
              <a:rPr kumimoji="false" lang="en-US" altLang="zh-CN" dirty="false">
                <a:ea typeface="宋体" charset="-122"/>
              </a:rPr>
              <a:t>X86-64: 48-bit address space </a:t>
            </a:r>
            <a:br>
              <a:rPr kumimoji="false" lang="en-US" altLang="zh-CN" dirty="false">
                <a:ea typeface="宋体" charset="-122"/>
              </a:rPr>
            </a:br>
            <a:r>
              <a:rPr kumimoji="false" lang="en-US" altLang="zh-CN" dirty="false">
                <a:ea typeface="宋体" charset="-122"/>
              </a:rPr>
              <a:t>              4KB (2</a:t>
            </a:r>
            <a:r>
              <a:rPr kumimoji="false" lang="en-US" altLang="zh-CN" baseline="30000" dirty="false">
                <a:ea typeface="宋体" charset="-122"/>
              </a:rPr>
              <a:t>12</a:t>
            </a:r>
            <a:r>
              <a:rPr kumimoji="false" lang="en-US" altLang="zh-CN" dirty="false">
                <a:ea typeface="宋体" charset="-122"/>
              </a:rPr>
              <a:t>) page size,  8-byte PTE</a:t>
            </a:r>
            <a:endParaRPr kumimoji="false" lang="en-US" altLang="zh-CN" sz="2000" dirty="false">
              <a:ea typeface="宋体" charset="-122"/>
            </a:endParaRPr>
          </a:p>
          <a:p>
            <a:pPr/>
            <a:r>
              <a:rPr kumimoji="false" lang="en-US" altLang="zh-CN" dirty="false">
                <a:ea typeface="宋体" charset="-122"/>
              </a:rPr>
              <a:t>Problem:</a:t>
            </a:r>
            <a:endParaRPr/>
          </a:p>
          <a:p>
            <a:pPr lvl="1"/>
            <a:r>
              <a:rPr kumimoji="false" lang="en-US" altLang="zh-CN" dirty="false">
                <a:ea typeface="宋体" charset="-122"/>
              </a:rPr>
              <a:t>X86: Would need a </a:t>
            </a:r>
            <a:r>
              <a:rPr kumimoji="false" lang="en-US" altLang="zh-CN" dirty="false">
                <a:solidFill>
                  <a:srgbClr val="FF0000"/>
                </a:solidFill>
                <a:ea typeface="宋体" charset="-122"/>
              </a:rPr>
              <a:t>4 MB </a:t>
            </a:r>
            <a:r>
              <a:rPr kumimoji="false" lang="en-US" altLang="zh-CN" dirty="false">
                <a:ea typeface="宋体" charset="-122"/>
              </a:rPr>
              <a:t>page table!</a:t>
            </a:r>
            <a:endParaRPr/>
          </a:p>
          <a:p>
            <a:pPr lvl="2"/>
            <a:r>
              <a:rPr kumimoji="false" lang="en-US" altLang="zh-CN" dirty="false">
                <a:ea typeface="宋体" charset="-122"/>
              </a:rPr>
              <a:t>2</a:t>
            </a:r>
            <a:r>
              <a:rPr kumimoji="false" lang="en-US" altLang="zh-CN" b="true" baseline="30000" dirty="false">
                <a:ea typeface="宋体" charset="-122"/>
              </a:rPr>
              <a:t>20 </a:t>
            </a:r>
            <a:r>
              <a:rPr kumimoji="false" lang="en-US" altLang="zh-CN" dirty="false">
                <a:ea typeface="宋体" charset="-122"/>
              </a:rPr>
              <a:t>*4 bytes (20bit = 32bit – 12bit)</a:t>
            </a:r>
            <a:endParaRPr/>
          </a:p>
          <a:p>
            <a:pPr lvl="1"/>
            <a:r>
              <a:rPr kumimoji="false" lang="en-US" altLang="zh-CN" dirty="false">
                <a:ea typeface="宋体" charset="-122"/>
              </a:rPr>
              <a:t>X86-64: Would need a </a:t>
            </a:r>
            <a:r>
              <a:rPr kumimoji="false" lang="en-US" altLang="zh-CN" dirty="false">
                <a:solidFill>
                  <a:srgbClr val="FF0000"/>
                </a:solidFill>
                <a:ea typeface="宋体" charset="-122"/>
              </a:rPr>
              <a:t>512 GB </a:t>
            </a:r>
            <a:r>
              <a:rPr kumimoji="false" lang="en-US" altLang="zh-CN" dirty="false">
                <a:ea typeface="宋体" charset="-122"/>
              </a:rPr>
              <a:t>page table!</a:t>
            </a:r>
            <a:endParaRPr/>
          </a:p>
          <a:p>
            <a:pPr lvl="2"/>
            <a:r>
              <a:rPr kumimoji="false" lang="en-US" altLang="zh-CN" dirty="false">
                <a:ea typeface="宋体" charset="-122"/>
              </a:rPr>
              <a:t>2</a:t>
            </a:r>
            <a:r>
              <a:rPr kumimoji="false" lang="en-US" altLang="zh-CN" b="true" baseline="30000" dirty="false">
                <a:ea typeface="宋体" charset="-122"/>
              </a:rPr>
              <a:t>36 </a:t>
            </a:r>
            <a:r>
              <a:rPr kumimoji="false" lang="en-US" altLang="zh-CN" dirty="false">
                <a:ea typeface="宋体" charset="-122"/>
              </a:rPr>
              <a:t>*8 bytes (36bit = 48bit – 12bit)</a:t>
            </a:r>
            <a:endParaRPr/>
          </a:p>
          <a:p>
            <a:pPr lvl="2"/>
            <a:endParaRPr kumimoji="false" lang="en-US" altLang="zh-CN" dirty="false">
              <a:ea typeface="宋体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28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Simple Solution : </a:t>
            </a:r>
            <a:r>
              <a:rPr lang="en-US"/>
              <a:t>Bigger Pages</a:t>
            </a:r>
            <a:endParaRPr/>
          </a:p>
          <a:p>
            <a:pPr lvl="1">
              <a:buChar char="–"/>
            </a:pPr>
            <a:r>
              <a:rPr lang="en-US"/>
              <a:t>Page size: 4KB -&gt; 16KB</a:t>
            </a:r>
            <a:endParaRPr/>
          </a:p>
          <a:p>
            <a:pPr lvl="1">
              <a:buChar char="–"/>
            </a:pPr>
            <a:r>
              <a:rPr lang="zh-CN"/>
              <a:t>一个进程：</a:t>
            </a:r>
            <a:r>
              <a:rPr lang="en-US"/>
              <a:t>2</a:t>
            </a:r>
            <a:r>
              <a:rPr lang="en-US" baseline="30000"/>
              <a:t>32</a:t>
            </a:r>
            <a:r>
              <a:rPr lang="en-US"/>
              <a:t>/2</a:t>
            </a:r>
            <a:r>
              <a:rPr lang="en-US" baseline="30000"/>
              <a:t>14</a:t>
            </a:r>
            <a:r>
              <a:rPr lang="zh-CN"/>
              <a:t> </a:t>
            </a:r>
            <a:r>
              <a:rPr lang="en-US"/>
              <a:t>=</a:t>
            </a:r>
            <a:r>
              <a:rPr lang="zh-CN"/>
              <a:t> </a:t>
            </a:r>
            <a:r>
              <a:rPr lang="en-US"/>
              <a:t>2</a:t>
            </a:r>
            <a:r>
              <a:rPr lang="en-US" baseline="30000"/>
              <a:t>18</a:t>
            </a:r>
            <a:r>
              <a:rPr lang="zh-CN"/>
              <a:t> </a:t>
            </a:r>
            <a:r>
              <a:rPr lang="en-US"/>
              <a:t>=</a:t>
            </a:r>
            <a:r>
              <a:rPr lang="zh-CN"/>
              <a:t> </a:t>
            </a:r>
            <a:r>
              <a:rPr lang="en-US"/>
              <a:t>256K</a:t>
            </a:r>
            <a:r>
              <a:rPr lang="zh-CN"/>
              <a:t>个</a:t>
            </a:r>
            <a:r>
              <a:rPr lang="en-US"/>
              <a:t>entry</a:t>
            </a:r>
            <a:r>
              <a:rPr lang="zh-CN"/>
              <a:t>，</a:t>
            </a:r>
            <a:r>
              <a:rPr lang="en-US"/>
              <a:t>1MB</a:t>
            </a:r>
            <a:r>
              <a:rPr lang="zh-CN"/>
              <a:t>空间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lvl="1">
              <a:buChar char="–"/>
            </a:pPr>
            <a:r>
              <a:rPr lang="zh-CN"/>
              <a:t>问题：</a:t>
            </a:r>
            <a:r>
              <a:rPr lang="en-US">
                <a:solidFill>
                  <a:srgbClr val="FF0000">
                    <a:alpha val="100000"/>
                  </a:srgbClr>
                </a:solidFill>
              </a:rPr>
              <a:t>internal fragmentation</a:t>
            </a:r>
            <a:endParaRPr/>
          </a:p>
          <a:p>
            <a:pPr lvl="2">
              <a:buChar char="•"/>
            </a:pPr>
            <a:r>
              <a:rPr lang="zh-CN"/>
              <a:t>用户至少分配一个</a:t>
            </a:r>
            <a:r>
              <a:rPr lang="en-US"/>
              <a:t>page</a:t>
            </a:r>
            <a:r>
              <a:rPr lang="zh-CN"/>
              <a:t>，但可能只用了其中的一小部分，浪费空间</a:t>
            </a:r>
            <a:endParaRPr lang="en-US"/>
          </a:p>
          <a:p>
            <a:pPr lvl="2">
              <a:buChar char="•"/>
            </a:pPr>
            <a:r>
              <a:rPr lang="en-US"/>
              <a:t>Page</a:t>
            </a:r>
            <a:r>
              <a:rPr lang="zh-CN"/>
              <a:t>变大，削弱</a:t>
            </a:r>
            <a:r>
              <a:rPr lang="en-US"/>
              <a:t>paging</a:t>
            </a:r>
            <a:r>
              <a:rPr lang="zh-CN"/>
              <a:t>方案的</a:t>
            </a:r>
            <a:r>
              <a:rPr lang="en-US"/>
              <a:t>flexibility</a:t>
            </a:r>
            <a:r>
              <a:rPr lang="zh-CN"/>
              <a:t>优势</a:t>
            </a:r>
            <a:endParaRPr lang="zh-CN"/>
          </a:p>
        </p:txBody>
      </p:sp>
      <p:sp>
        <p:nvSpPr>
          <p:cNvPr id="29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109</a:t>
            </a:fld>
            <a:endParaRPr lang="en-US" altLang="zh-CN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3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Hybrid Approach: Paging and Segments </a:t>
            </a:r>
            <a:endParaRPr/>
          </a:p>
          <a:p>
            <a:pPr lvl="1">
              <a:buChar char="–"/>
            </a:pPr>
            <a:r>
              <a:rPr lang="en-US"/>
              <a:t>Paging: </a:t>
            </a:r>
            <a:r>
              <a:rPr lang="zh-CN"/>
              <a:t>细粒度，空间开销大，适合稠密地址空间</a:t>
            </a:r>
            <a:endParaRPr lang="en-US"/>
          </a:p>
          <a:p>
            <a:pPr lvl="1">
              <a:buChar char="–"/>
            </a:pPr>
            <a:r>
              <a:rPr lang="en-US"/>
              <a:t>Segment</a:t>
            </a:r>
            <a:r>
              <a:rPr lang="zh-CN"/>
              <a:t>：粗粒度，空间开销小，适合稀疏地址空间</a:t>
            </a:r>
            <a:endParaRPr lang="en-US"/>
          </a:p>
          <a:p>
            <a:pPr lvl="1">
              <a:buChar char="–"/>
            </a:pPr>
            <a:r>
              <a:rPr lang="en-US"/>
              <a:t>Hybrid: </a:t>
            </a:r>
            <a:r>
              <a:rPr lang="zh-CN"/>
              <a:t>利用二者优势</a:t>
            </a:r>
            <a:endParaRPr lang="en-US"/>
          </a:p>
          <a:p>
            <a:pPr lvl="1">
              <a:buChar char="–"/>
            </a:pPr>
            <a:r>
              <a:rPr lang="zh-CN"/>
              <a:t>最早是</a:t>
            </a:r>
            <a:r>
              <a:rPr lang="en-US"/>
              <a:t>M</a:t>
            </a:r>
            <a:r>
              <a:rPr lang="en-US"/>
              <a:t>ultics</a:t>
            </a:r>
            <a:r>
              <a:rPr lang="zh-CN"/>
              <a:t>作者之一</a:t>
            </a:r>
            <a:r>
              <a:rPr lang="en-US"/>
              <a:t>Jack Dennis</a:t>
            </a:r>
            <a:r>
              <a:rPr lang="zh-CN"/>
              <a:t>提出</a:t>
            </a:r>
            <a:endParaRPr/>
          </a:p>
          <a:p>
            <a:pPr lvl="1">
              <a:buChar char="–"/>
            </a:pPr>
            <a:endParaRPr lang="zh-CN"/>
          </a:p>
        </p:txBody>
      </p:sp>
      <p:sp>
        <p:nvSpPr>
          <p:cNvPr id="3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110</a:t>
            </a:fld>
            <a:endParaRPr lang="en-US" altLang="zh-CN"/>
          </a:p>
        </p:txBody>
      </p:sp>
      <p:sp>
        <p:nvSpPr>
          <p:cNvPr id="34" name=""/>
          <p:cNvSpPr txBox="true"/>
          <p:nvPr/>
        </p:nvSpPr>
        <p:spPr>
          <a:xfrm rot="0" flipH="false" flipV="false">
            <a:off x="654050" y="4761411"/>
            <a:ext cx="7575550" cy="8255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Hybrid</a:t>
            </a:r>
            <a:r>
              <a:rPr lang="zh-CN" sz="2400">
                <a:solidFill>
                  <a:srgbClr val="FF0000">
                    <a:alpha val="100000"/>
                  </a:srgbClr>
                </a:solidFill>
              </a:rPr>
              <a:t>大法在计算机系统中将频繁出现</a:t>
            </a: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:</a:t>
            </a:r>
            <a:endParaRPr/>
          </a:p>
          <a:p>
            <a:pPr/>
            <a:r>
              <a:rPr lang="zh-CN" sz="2400">
                <a:solidFill>
                  <a:srgbClr val="FF0000">
                    <a:alpha val="100000"/>
                  </a:srgbClr>
                </a:solidFill>
              </a:rPr>
              <a:t>当同一个问题存在两种优劣互补的方案时，试试</a:t>
            </a:r>
            <a:r>
              <a:rPr lang="en-US" sz="2400">
                <a:solidFill>
                  <a:srgbClr val="FF0000">
                    <a:alpha val="100000"/>
                  </a:srgbClr>
                </a:solidFill>
              </a:rPr>
              <a:t>Hybrid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37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Hybrid Approach: Paging and Segments </a:t>
            </a:r>
            <a:endParaRPr/>
          </a:p>
          <a:p>
            <a:pPr lvl="1"/>
            <a:r>
              <a:rPr kumimoji="true" lang="en-US" altLang="zh-CN" dirty="false"/>
              <a:t>E.g., 16KB address space, 1KB pages</a:t>
            </a:r>
            <a:endParaRPr kumimoji="true" lang="zh-CN" altLang="en-US" dirty="false"/>
          </a:p>
        </p:txBody>
      </p:sp>
      <p:sp>
        <p:nvSpPr>
          <p:cNvPr id="38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111</a:t>
            </a:fld>
            <a:endParaRPr lang="en-US" altLang="zh-CN"/>
          </a:p>
        </p:txBody>
      </p:sp>
      <p:pic>
        <p:nvPicPr>
          <p:cNvPr id="39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339019" y="2654300"/>
            <a:ext cx="4423981" cy="4203700"/>
          </a:xfrm>
          <a:prstGeom prst="rect">
            <a:avLst/>
          </a:prstGeom>
        </p:spPr>
      </p:pic>
      <p:pic>
        <p:nvPicPr>
          <p:cNvPr id="40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304800" y="2705100"/>
            <a:ext cx="3831066" cy="3924300"/>
          </a:xfrm>
          <a:prstGeom prst="rect">
            <a:avLst/>
          </a:prstGeom>
        </p:spPr>
      </p:pic>
      <p:sp>
        <p:nvSpPr>
          <p:cNvPr id="41" name=""/>
          <p:cNvSpPr txBox="true"/>
          <p:nvPr/>
        </p:nvSpPr>
        <p:spPr>
          <a:xfrm rot="0" flipH="false" flipV="false">
            <a:off x="603250" y="5133703"/>
            <a:ext cx="40068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>
                <a:solidFill>
                  <a:srgbClr val="ff0000">
                    <a:alpha val="100000"/>
                  </a:srgbClr>
                </a:solidFill>
              </a:rPr>
              <a:t>page table</a:t>
            </a:r>
            <a:r>
              <a:rPr lang="zh-CN">
                <a:solidFill>
                  <a:srgbClr val="ff0000">
                    <a:alpha val="100000"/>
                  </a:srgbClr>
                </a:solidFill>
              </a:rPr>
              <a:t>非常稀疏，浪费空间！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4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Hybrid Approach: Paging and Segments</a:t>
            </a:r>
            <a:endParaRPr/>
          </a:p>
          <a:p>
            <a:pPr lvl="1"/>
            <a:r>
              <a:rPr kumimoji="true" lang="en-US" altLang="zh-CN" dirty="false"/>
              <a:t>Segment: </a:t>
            </a:r>
            <a:r>
              <a:rPr kumimoji="true" lang="en-US" altLang="zh-CN" dirty="false" err="true"/>
              <a:t>base+bound</a:t>
            </a:r>
            <a:r>
              <a:rPr kumimoji="true" lang="zh-CN" altLang="en-US" dirty="false"/>
              <a:t>，放在专门的寄存器中</a:t>
            </a:r>
            <a:endParaRPr kumimoji="true" lang="en-US" altLang="zh-CN" dirty="false"/>
          </a:p>
          <a:p>
            <a:pPr lvl="2"/>
            <a:r>
              <a:rPr lang="en-US" altLang="zh-CN" dirty="false"/>
              <a:t>Code, heap, stack</a:t>
            </a:r>
            <a:r>
              <a:rPr lang="zh-CN" altLang="en-US" dirty="false"/>
              <a:t>三个</a:t>
            </a:r>
            <a:r>
              <a:rPr lang="en-US" altLang="zh-CN" dirty="false"/>
              <a:t>segment</a:t>
            </a:r>
            <a:r>
              <a:rPr lang="zh-CN" altLang="en-US" dirty="false"/>
              <a:t>，因此有三对</a:t>
            </a:r>
            <a:r>
              <a:rPr lang="en-US" altLang="zh-CN" dirty="false" err="true"/>
              <a:t>base+bound</a:t>
            </a:r>
            <a:r>
              <a:rPr lang="zh-CN" altLang="en-US" dirty="false"/>
              <a:t>寄存器</a:t>
            </a:r>
            <a:endParaRPr lang="en-US" altLang="zh-CN" dirty="false"/>
          </a:p>
          <a:p>
            <a:pPr lvl="2"/>
            <a:r>
              <a:rPr lang="zh-CN" altLang="en-US" dirty="false"/>
              <a:t>存放当前活跃进程的三个</a:t>
            </a:r>
            <a:r>
              <a:rPr lang="en-US" altLang="zh-CN" dirty="false"/>
              <a:t>segment</a:t>
            </a:r>
            <a:r>
              <a:rPr lang="zh-CN" altLang="en-US" dirty="false"/>
              <a:t>信息</a:t>
            </a:r>
            <a:endParaRPr kumimoji="true" lang="en-US" altLang="zh-CN" dirty="false"/>
          </a:p>
          <a:p>
            <a:pPr lvl="1"/>
            <a:r>
              <a:rPr lang="zh-CN" altLang="en-US" dirty="false"/>
              <a:t>每个</a:t>
            </a:r>
            <a:r>
              <a:rPr lang="en-US" altLang="zh-CN" dirty="false"/>
              <a:t>segment</a:t>
            </a:r>
            <a:r>
              <a:rPr lang="zh-CN" altLang="en-US" dirty="false"/>
              <a:t>建立一张页表，</a:t>
            </a:r>
            <a:r>
              <a:rPr lang="en-US" altLang="zh-CN" dirty="false"/>
              <a:t>bound</a:t>
            </a:r>
            <a:r>
              <a:rPr lang="zh-CN" altLang="en-US" dirty="false"/>
              <a:t>为段内已使用的最大内存</a:t>
            </a:r>
            <a:endParaRPr lang="en-US" altLang="zh-CN" dirty="false"/>
          </a:p>
          <a:p>
            <a:pPr lvl="2"/>
            <a:r>
              <a:rPr lang="zh-CN" altLang="en-US" dirty="false"/>
              <a:t>后面没有分配的空间不计入</a:t>
            </a:r>
            <a:r>
              <a:rPr lang="en-US" altLang="zh-CN" dirty="false"/>
              <a:t>page table</a:t>
            </a:r>
            <a:r>
              <a:rPr lang="zh-CN" altLang="en-US" dirty="false"/>
              <a:t>，可以节省空间</a:t>
            </a:r>
            <a:endParaRPr lang="en-US" altLang="zh-CN" dirty="false"/>
          </a:p>
          <a:p>
            <a:pPr lvl="2"/>
            <a:r>
              <a:rPr lang="zh-CN" altLang="en-US" dirty="false"/>
              <a:t>假设</a:t>
            </a:r>
            <a:r>
              <a:rPr lang="en-US" altLang="zh-CN" dirty="false"/>
              <a:t>code</a:t>
            </a:r>
            <a:r>
              <a:rPr lang="zh-CN" altLang="en-US" dirty="false"/>
              <a:t> </a:t>
            </a:r>
            <a:r>
              <a:rPr lang="en-US" altLang="zh-CN" dirty="false"/>
              <a:t>segment</a:t>
            </a:r>
            <a:r>
              <a:rPr lang="zh-CN" altLang="en-US" dirty="false"/>
              <a:t>只使用了前三个</a:t>
            </a:r>
            <a:r>
              <a:rPr lang="en-US" altLang="zh-CN" dirty="false"/>
              <a:t>page (0, 1, 2)</a:t>
            </a:r>
            <a:r>
              <a:rPr lang="zh-CN" altLang="en-US" dirty="false"/>
              <a:t>，那么</a:t>
            </a:r>
            <a:r>
              <a:rPr lang="en-US" altLang="zh-CN" dirty="false"/>
              <a:t>code segment page table</a:t>
            </a:r>
            <a:r>
              <a:rPr lang="zh-CN" altLang="en-US" dirty="false"/>
              <a:t>只记录三个</a:t>
            </a:r>
            <a:r>
              <a:rPr lang="en-US" altLang="zh-CN" dirty="false"/>
              <a:t>entry</a:t>
            </a:r>
            <a:r>
              <a:rPr lang="zh-CN" altLang="en-US" dirty="false"/>
              <a:t>，</a:t>
            </a:r>
            <a:r>
              <a:rPr lang="en-US" altLang="zh-CN" dirty="false"/>
              <a:t>bound=3</a:t>
            </a:r>
            <a:endParaRPr/>
          </a:p>
        </p:txBody>
      </p:sp>
      <p:sp>
        <p:nvSpPr>
          <p:cNvPr id="45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112</a:t>
            </a:fld>
            <a:endParaRPr lang="en-US" altLang="zh-CN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/>
              <a:t>Paging: Smaller Tables </a:t>
            </a:r>
            <a:endParaRPr kumimoji="true" lang="zh-CN" altLang="en-US"/>
          </a:p>
        </p:txBody>
      </p:sp>
      <p:sp>
        <p:nvSpPr>
          <p:cNvPr id="48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Hybrid Approach: Paging and Segments</a:t>
            </a:r>
            <a:endParaRPr/>
          </a:p>
          <a:p>
            <a:pPr lvl="1">
              <a:buChar char="–"/>
            </a:pPr>
            <a:r>
              <a:rPr lang="zh-CN"/>
              <a:t>段页式内存管理</a:t>
            </a:r>
            <a:endParaRPr lang="en-US"/>
          </a:p>
          <a:p>
            <a:pPr lvl="1">
              <a:buChar char="–"/>
            </a:pPr>
            <a:r>
              <a:rPr lang="zh-CN"/>
              <a:t>也存在问题：</a:t>
            </a:r>
            <a:endParaRPr lang="en-US"/>
          </a:p>
          <a:p>
            <a:pPr lvl="2">
              <a:buChar char="•"/>
            </a:pPr>
            <a:r>
              <a:rPr lang="zh-CN"/>
              <a:t>如果空间稀疏（内部空，而不是后面空），效率也不高</a:t>
            </a:r>
            <a:endParaRPr lang="en-US"/>
          </a:p>
          <a:p>
            <a:pPr lvl="2">
              <a:buChar char="•"/>
            </a:pPr>
            <a:r>
              <a:rPr lang="zh-CN"/>
              <a:t>导致额外的</a:t>
            </a:r>
            <a:r>
              <a:rPr lang="en-US"/>
              <a:t>fragmentation</a:t>
            </a:r>
            <a:endParaRPr lang="zh-CN"/>
          </a:p>
        </p:txBody>
      </p:sp>
      <p:sp>
        <p:nvSpPr>
          <p:cNvPr id="49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113</a:t>
            </a:fld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52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5410200" cy="4419600"/>
          </a:xfrm>
        </p:spPr>
        <p:txBody>
          <a:bodyPr/>
          <a:lstStyle/>
          <a:p>
            <a:pPr>
              <a:buChar char="•"/>
            </a:pPr>
            <a:r>
              <a:rPr lang="zh-CN"/>
              <a:t>前面所述</a:t>
            </a:r>
            <a:r>
              <a:rPr lang="en-US"/>
              <a:t>base-bounds</a:t>
            </a:r>
            <a:r>
              <a:rPr lang="zh-CN"/>
              <a:t>方法的问题</a:t>
            </a:r>
            <a:endParaRPr lang="en-US"/>
          </a:p>
          <a:p>
            <a:pPr lvl="1">
              <a:buChar char="–"/>
            </a:pPr>
            <a:r>
              <a:rPr lang="en-US"/>
              <a:t>heap</a:t>
            </a:r>
            <a:r>
              <a:rPr lang="zh-CN"/>
              <a:t>和</a:t>
            </a:r>
            <a:r>
              <a:rPr lang="en-US"/>
              <a:t>stack</a:t>
            </a:r>
            <a:r>
              <a:rPr lang="zh-CN"/>
              <a:t>区域之间的未使用空间也要占用物理内存</a:t>
            </a:r>
            <a:endParaRPr lang="en-US"/>
          </a:p>
          <a:p>
            <a:pPr lvl="1">
              <a:buChar char="–"/>
            </a:pPr>
            <a:r>
              <a:rPr lang="zh-CN"/>
              <a:t>严重浪费</a:t>
            </a:r>
            <a:endParaRPr lang="zh-CN"/>
          </a:p>
        </p:txBody>
      </p:sp>
      <p:sp>
        <p:nvSpPr>
          <p:cNvPr id="5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12</a:t>
            </a:fld>
            <a:endParaRPr lang="en-US" altLang="zh-CN"/>
          </a:p>
        </p:txBody>
      </p:sp>
      <p:pic>
        <p:nvPicPr>
          <p:cNvPr id="54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5943600" y="1829602"/>
            <a:ext cx="2984976" cy="4349817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57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zh-CN"/>
              <a:t>为什么</a:t>
            </a:r>
            <a:r>
              <a:rPr lang="en-US"/>
              <a:t>Page Table</a:t>
            </a:r>
            <a:r>
              <a:rPr lang="zh-CN"/>
              <a:t>占用空间会大？</a:t>
            </a:r>
            <a:endParaRPr lang="en-US"/>
          </a:p>
          <a:p>
            <a:pPr lvl="1">
              <a:buChar char="–"/>
            </a:pPr>
            <a:r>
              <a:rPr lang="zh-CN"/>
              <a:t>每个</a:t>
            </a:r>
            <a:r>
              <a:rPr lang="en-US"/>
              <a:t>VPN</a:t>
            </a:r>
            <a:r>
              <a:rPr lang="zh-CN"/>
              <a:t>都对应一个</a:t>
            </a:r>
            <a:r>
              <a:rPr lang="en-US"/>
              <a:t>entry</a:t>
            </a:r>
            <a:endParaRPr/>
          </a:p>
          <a:p>
            <a:pPr lvl="1">
              <a:buChar char="–"/>
            </a:pPr>
            <a:r>
              <a:rPr lang="zh-CN"/>
              <a:t>但实际上多数进程并没有真正使用多少</a:t>
            </a:r>
            <a:r>
              <a:rPr lang="en-US"/>
              <a:t>VPN</a:t>
            </a:r>
            <a:r>
              <a:rPr lang="zh-CN"/>
              <a:t>和</a:t>
            </a:r>
            <a:r>
              <a:rPr lang="zh-CN"/>
              <a:t>占用多少</a:t>
            </a:r>
            <a:r>
              <a:rPr lang="en-US"/>
              <a:t>PPN</a:t>
            </a:r>
            <a:endParaRPr/>
          </a:p>
          <a:p>
            <a:pPr lvl="1">
              <a:buChar char="–"/>
            </a:pPr>
            <a:r>
              <a:rPr lang="en-US"/>
              <a:t>i.e., Page Table</a:t>
            </a:r>
            <a:r>
              <a:rPr lang="zh-CN"/>
              <a:t>往往是稀疏的，有很多</a:t>
            </a:r>
            <a:r>
              <a:rPr lang="en-US"/>
              <a:t>entry</a:t>
            </a:r>
            <a:r>
              <a:rPr lang="zh-CN"/>
              <a:t>是空的，却占用了大量空间</a:t>
            </a:r>
            <a:endParaRPr lang="en-US"/>
          </a:p>
          <a:p>
            <a:pPr lvl="1">
              <a:buChar char="–"/>
            </a:pPr>
            <a:r>
              <a:rPr lang="en-US"/>
              <a:t>Solution: </a:t>
            </a:r>
            <a:r>
              <a:rPr lang="zh-CN"/>
              <a:t>多级页表，压缩空白</a:t>
            </a:r>
            <a:r>
              <a:rPr lang="en-US"/>
              <a:t>entry</a:t>
            </a:r>
            <a:r>
              <a:rPr lang="zh-CN"/>
              <a:t>所占的空间</a:t>
            </a:r>
            <a:endParaRPr lang="zh-CN"/>
          </a:p>
        </p:txBody>
      </p:sp>
      <p:sp>
        <p:nvSpPr>
          <p:cNvPr id="58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114</a:t>
            </a:fld>
            <a:endParaRPr lang="en-US" altLang="zh-CN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87B339CB-2B43-CA45-95AB-413B57B44FDD}" type="slidenum">
              <a:rPr lang="zh-CN" altLang="en-US" sz="1400" b="false">
                <a:latin typeface="Times New Roman" panose="02020603050405020304" charset="0"/>
              </a:rPr>
              <a:t>115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61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lang="en-US" altLang="zh-CN" dirty="false">
              <a:ea typeface="宋体" charset="-122"/>
            </a:endParaRPr>
          </a:p>
        </p:txBody>
      </p:sp>
      <p:sp>
        <p:nvSpPr>
          <p:cNvPr id="62" name="Rectangle 3"/>
          <p:cNvSpPr>
            <a:spLocks noGrp="true" noChangeArrowheads="true"/>
          </p:cNvSpPr>
          <p:nvPr>
            <p:ph type="body" idx="1"/>
          </p:nvPr>
        </p:nvSpPr>
        <p:spPr>
          <a:xfrm>
            <a:off x="457200" y="1600200"/>
            <a:ext cx="4876800" cy="4419600"/>
          </a:xfrm>
        </p:spPr>
        <p:txBody>
          <a:bodyPr/>
          <a:lstStyle/>
          <a:p>
            <a:pPr>
              <a:lnSpc>
                <a:spcPct val="130000"/>
              </a:lnSpc>
              <a:buChar char="•"/>
              <a:defRPr sz="2800">
                <a:solidFill>
                  <a:schemeClr val="tx1">
                    <a:alpha val="100000"/>
                  </a:schemeClr>
                </a:solidFill>
                <a:latin typeface="Comic Sans MS"/>
                <a:ea typeface="宋体"/>
                <a:cs typeface="宋体"/>
              </a:defRPr>
            </a:pPr>
            <a:r>
              <a:rPr lang="en-US">
                <a:latin typeface="Comic Sans MS"/>
                <a:ea typeface="宋体"/>
                <a:cs typeface="宋体"/>
              </a:rPr>
              <a:t>multi-level page tables</a:t>
            </a:r>
            <a:endParaRPr/>
          </a:p>
          <a:p>
            <a:pPr lvl="1">
              <a:lnSpc>
                <a:spcPct val="130000"/>
              </a:lnSpc>
              <a:buChar char="–"/>
              <a:defRPr sz="2400">
                <a:solidFill>
                  <a:schemeClr val="tx1">
                    <a:alpha val="100000"/>
                  </a:schemeClr>
                </a:solidFill>
                <a:latin typeface="Comic Sans MS"/>
                <a:ea typeface="宋体"/>
              </a:defRPr>
            </a:pPr>
            <a:r>
              <a:rPr lang="en-US">
                <a:latin typeface="Comic Sans MS"/>
                <a:ea typeface="宋体"/>
              </a:rPr>
              <a:t>e.g., 2-level page table</a:t>
            </a:r>
            <a:endParaRPr/>
          </a:p>
          <a:p>
            <a:pPr lvl="2">
              <a:lnSpc>
                <a:spcPct val="130000"/>
              </a:lnSpc>
              <a:buChar char="•"/>
              <a:defRPr sz="2000">
                <a:solidFill>
                  <a:schemeClr val="tx1">
                    <a:alpha val="100000"/>
                  </a:schemeClr>
                </a:solidFill>
                <a:latin typeface="Comic Sans MS"/>
                <a:ea typeface="宋体"/>
              </a:defRPr>
            </a:pPr>
            <a:r>
              <a:rPr lang="en-US">
                <a:effectLst>
                  <a:outerShdw blurRad="38100" dist="38100" dir="2700000" sx="100000" sy="100000" algn="tl">
                    <a:srgbClr val="000000">
                      <a:alpha val="43137"/>
                    </a:srgbClr>
                  </a:outerShdw>
                </a:effectLst>
                <a:latin typeface="Comic Sans MS"/>
                <a:ea typeface="宋体"/>
              </a:rPr>
              <a:t>Level 1 table</a:t>
            </a:r>
            <a:r>
              <a:rPr lang="en-US">
                <a:latin typeface="Comic Sans MS"/>
                <a:ea typeface="宋体"/>
              </a:rPr>
              <a:t>: 1024 entries, each of which points to a Level 2 page table.</a:t>
            </a:r>
            <a:endParaRPr/>
          </a:p>
          <a:p>
            <a:pPr lvl="2">
              <a:lnSpc>
                <a:spcPct val="130000"/>
              </a:lnSpc>
              <a:buChar char="•"/>
              <a:defRPr sz="2000">
                <a:solidFill>
                  <a:schemeClr val="tx1">
                    <a:alpha val="100000"/>
                  </a:schemeClr>
                </a:solidFill>
                <a:latin typeface="Comic Sans MS"/>
                <a:ea typeface="宋体"/>
              </a:defRPr>
            </a:pPr>
            <a:r>
              <a:rPr lang="en-US">
                <a:effectLst>
                  <a:outerShdw blurRad="38100" dist="38100" dir="2700000" sx="100000" sy="100000" algn="tl">
                    <a:srgbClr val="000000">
                      <a:alpha val="43137"/>
                    </a:srgbClr>
                  </a:outerShdw>
                </a:effectLst>
                <a:latin typeface="Comic Sans MS"/>
                <a:ea typeface="宋体"/>
              </a:rPr>
              <a:t>Level 2 table</a:t>
            </a:r>
            <a:r>
              <a:rPr lang="en-US">
                <a:latin typeface="Comic Sans MS"/>
                <a:ea typeface="宋体"/>
              </a:rPr>
              <a:t>:  1024 entries, each of which points to a page</a:t>
            </a:r>
            <a:endParaRPr/>
          </a:p>
        </p:txBody>
      </p:sp>
      <p:grpSp>
        <p:nvGrpSpPr>
          <p:cNvPr id="63" name="Group 14"/>
          <p:cNvGrpSpPr/>
          <p:nvPr/>
        </p:nvGrpSpPr>
        <p:grpSpPr>
          <a:xfrm>
            <a:off x="5334000" y="1676400"/>
            <a:ext cx="2740025" cy="4572000"/>
            <a:chOff x="3457" y="912"/>
            <a:chExt cx="1726" cy="3072"/>
          </a:xfrm>
        </p:grpSpPr>
        <p:sp>
          <p:nvSpPr>
            <p:cNvPr id="64" name="Text Box 4"/>
            <p:cNvSpPr txBox="true">
              <a:spLocks noChangeArrowheads="true"/>
            </p:cNvSpPr>
            <p:nvPr/>
          </p:nvSpPr>
          <p:spPr bwMode="auto">
            <a:xfrm>
              <a:off x="3457" y="1872"/>
              <a:ext cx="60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Level 1</a:t>
              </a:r>
              <a:endParaRPr/>
            </a:p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Table</a:t>
              </a:r>
              <a:endParaRPr/>
            </a:p>
          </p:txBody>
        </p:sp>
        <p:sp>
          <p:nvSpPr>
            <p:cNvPr id="65" name="Rectangle 5"/>
            <p:cNvSpPr>
              <a:spLocks noChangeArrowheads="true"/>
            </p:cNvSpPr>
            <p:nvPr/>
          </p:nvSpPr>
          <p:spPr bwMode="auto">
            <a:xfrm>
              <a:off x="3553" y="2304"/>
              <a:ext cx="441" cy="7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66" name="Rectangle 6"/>
            <p:cNvSpPr>
              <a:spLocks noChangeArrowheads="true"/>
            </p:cNvSpPr>
            <p:nvPr/>
          </p:nvSpPr>
          <p:spPr bwMode="auto">
            <a:xfrm>
              <a:off x="4704" y="1440"/>
              <a:ext cx="441" cy="7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67" name="Rectangle 7"/>
            <p:cNvSpPr>
              <a:spLocks noChangeArrowheads="true"/>
            </p:cNvSpPr>
            <p:nvPr/>
          </p:nvSpPr>
          <p:spPr bwMode="auto">
            <a:xfrm>
              <a:off x="4704" y="2304"/>
              <a:ext cx="441" cy="7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68" name="Rectangle 8"/>
            <p:cNvSpPr>
              <a:spLocks noChangeArrowheads="true"/>
            </p:cNvSpPr>
            <p:nvPr/>
          </p:nvSpPr>
          <p:spPr bwMode="auto">
            <a:xfrm>
              <a:off x="4704" y="3264"/>
              <a:ext cx="441" cy="7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69" name="Text Box 9"/>
            <p:cNvSpPr txBox="true">
              <a:spLocks noChangeArrowheads="true"/>
            </p:cNvSpPr>
            <p:nvPr/>
          </p:nvSpPr>
          <p:spPr bwMode="auto">
            <a:xfrm>
              <a:off x="4815" y="3013"/>
              <a:ext cx="234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...</a:t>
              </a:r>
              <a:endParaRPr/>
            </a:p>
          </p:txBody>
        </p:sp>
        <p:sp>
          <p:nvSpPr>
            <p:cNvPr id="70" name="Text Box 10"/>
            <p:cNvSpPr txBox="true">
              <a:spLocks noChangeArrowheads="true"/>
            </p:cNvSpPr>
            <p:nvPr/>
          </p:nvSpPr>
          <p:spPr bwMode="auto">
            <a:xfrm>
              <a:off x="4583" y="912"/>
              <a:ext cx="60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Level 2</a:t>
              </a:r>
              <a:endParaRPr/>
            </a:p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Tables</a:t>
              </a:r>
              <a:endParaRPr/>
            </a:p>
          </p:txBody>
        </p:sp>
        <p:sp>
          <p:nvSpPr>
            <p:cNvPr id="71" name="Line 11"/>
            <p:cNvSpPr>
              <a:spLocks noChangeShapeType="true"/>
            </p:cNvSpPr>
            <p:nvPr/>
          </p:nvSpPr>
          <p:spPr bwMode="auto">
            <a:xfrm flipV="true">
              <a:off x="3994" y="1440"/>
              <a:ext cx="710" cy="9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 anchor="ctr"/>
            <a:lstStyle/>
            <a:p>
              <a:pPr/>
              <a:endParaRPr lang="zh-CN" altLang="en-US"/>
            </a:p>
          </p:txBody>
        </p:sp>
        <p:sp>
          <p:nvSpPr>
            <p:cNvPr id="72" name="Line 12"/>
            <p:cNvSpPr>
              <a:spLocks noChangeShapeType="true"/>
            </p:cNvSpPr>
            <p:nvPr/>
          </p:nvSpPr>
          <p:spPr bwMode="auto">
            <a:xfrm flipV="true">
              <a:off x="3994" y="2304"/>
              <a:ext cx="710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 anchor="ctr"/>
            <a:lstStyle/>
            <a:p>
              <a:pPr/>
              <a:endParaRPr lang="zh-CN" altLang="en-US"/>
            </a:p>
          </p:txBody>
        </p:sp>
        <p:sp>
          <p:nvSpPr>
            <p:cNvPr id="73" name="Line 13"/>
            <p:cNvSpPr>
              <a:spLocks noChangeShapeType="true"/>
            </p:cNvSpPr>
            <p:nvPr/>
          </p:nvSpPr>
          <p:spPr bwMode="auto">
            <a:xfrm>
              <a:off x="3984" y="2936"/>
              <a:ext cx="720" cy="3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 anchor="ctr"/>
            <a:lstStyle/>
            <a:p>
              <a:pPr/>
              <a:endParaRPr lang="zh-CN" altLang="en-US"/>
            </a:p>
          </p:txBody>
        </p:sp>
      </p:grpSp>
      <p:sp>
        <p:nvSpPr>
          <p:cNvPr id="74" name="Rectangle 5"/>
          <p:cNvSpPr>
            <a:spLocks noChangeArrowheads="true"/>
          </p:cNvSpPr>
          <p:nvPr/>
        </p:nvSpPr>
        <p:spPr bwMode="auto">
          <a:xfrm>
            <a:off x="5486400" y="3810000"/>
            <a:ext cx="700088" cy="80963"/>
          </a:xfrm>
          <a:prstGeom prst="rect">
            <a:avLst/>
          </a:prstGeom>
          <a:solidFill>
            <a:srgbClr val="FFC000"/>
          </a:solidFill>
          <a:ln w="9525">
            <a:solidFill>
              <a:srgbClr val="000000"/>
            </a:solidFill>
            <a:miter lim="800000"/>
          </a:ln>
        </p:spPr>
        <p:txBody>
          <a:bodyPr wrap="none" lIns="90487" tIns="44450" rIns="90487" bIns="44450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75" name="Rectangle 5"/>
          <p:cNvSpPr>
            <a:spLocks noChangeArrowheads="true"/>
          </p:cNvSpPr>
          <p:nvPr/>
        </p:nvSpPr>
        <p:spPr bwMode="auto">
          <a:xfrm>
            <a:off x="5486400" y="3886200"/>
            <a:ext cx="700088" cy="80963"/>
          </a:xfrm>
          <a:prstGeom prst="rect">
            <a:avLst/>
          </a:prstGeom>
          <a:solidFill>
            <a:srgbClr val="FFC000"/>
          </a:solidFill>
          <a:ln w="9525">
            <a:solidFill>
              <a:srgbClr val="000000"/>
            </a:solidFill>
            <a:miter lim="800000"/>
          </a:ln>
        </p:spPr>
        <p:txBody>
          <a:bodyPr wrap="none" lIns="90487" tIns="44450" rIns="90487" bIns="44450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76" name="Rectangle 5"/>
          <p:cNvSpPr>
            <a:spLocks noChangeArrowheads="true"/>
          </p:cNvSpPr>
          <p:nvPr/>
        </p:nvSpPr>
        <p:spPr bwMode="auto">
          <a:xfrm>
            <a:off x="5486400" y="4648200"/>
            <a:ext cx="700088" cy="80963"/>
          </a:xfrm>
          <a:prstGeom prst="rect">
            <a:avLst/>
          </a:prstGeom>
          <a:solidFill>
            <a:srgbClr val="FFC000"/>
          </a:solidFill>
          <a:ln w="9525">
            <a:solidFill>
              <a:srgbClr val="000000"/>
            </a:solidFill>
            <a:miter lim="800000"/>
          </a:ln>
        </p:spPr>
        <p:txBody>
          <a:bodyPr wrap="none" lIns="90487" tIns="44450" rIns="90487" bIns="44450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77" name=""/>
          <p:cNvSpPr txBox="true"/>
          <p:nvPr/>
        </p:nvSpPr>
        <p:spPr>
          <a:xfrm rot="0" flipH="false" flipV="false">
            <a:off x="352425" y="6285607"/>
            <a:ext cx="71374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/>
              <a:t>目前很多计算机系统，如</a:t>
            </a:r>
            <a:r>
              <a:rPr lang="en-US"/>
              <a:t>x86</a:t>
            </a:r>
            <a:r>
              <a:rPr lang="zh-CN"/>
              <a:t>，都使用</a:t>
            </a:r>
            <a:r>
              <a:rPr lang="en-US"/>
              <a:t>multi-level page table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8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Multi-level Page Tables </a:t>
            </a:r>
            <a:endParaRPr/>
          </a:p>
          <a:p>
            <a:pPr lvl="1"/>
            <a:endParaRPr lang="en-US" altLang="zh-CN" dirty="false"/>
          </a:p>
        </p:txBody>
      </p:sp>
      <p:sp>
        <p:nvSpPr>
          <p:cNvPr id="81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116</a:t>
            </a:fld>
            <a:endParaRPr lang="en-US" altLang="zh-CN"/>
          </a:p>
        </p:txBody>
      </p:sp>
      <p:pic>
        <p:nvPicPr>
          <p:cNvPr id="82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38100" y="2209800"/>
            <a:ext cx="9144000" cy="478853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灯片编号占位符 5"/>
          <p:cNvSpPr>
            <a:spLocks noGrp="true"/>
          </p:cNvSpPr>
          <p:nvPr>
            <p:ph type="sldNum" sz="quarter" idx="12"/>
          </p:nvPr>
        </p:nvSpPr>
        <p:spPr>
          <a:xfrm>
            <a:off x="6934200" y="6229350"/>
            <a:ext cx="1295400" cy="457200"/>
          </a:xfrm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D3361F4B-F718-044D-AC0A-B9312ABE6EF2}" type="slidenum">
              <a:rPr lang="zh-CN" altLang="en-US" sz="1400" b="false">
                <a:latin typeface="Times New Roman" panose="02020603050405020304" charset="0"/>
              </a:rPr>
              <a:t>117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85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Multi-Level Page Tables:</a:t>
            </a:r>
            <a:r>
              <a:rPr lang="zh-CN" altLang="en-US">
                <a:ea typeface="宋体" charset="-122"/>
              </a:rPr>
              <a:t> 中间可以有空洞</a:t>
            </a:r>
            <a:endParaRPr lang="en-US" altLang="zh-CN">
              <a:ea typeface="宋体" charset="-122"/>
            </a:endParaRPr>
          </a:p>
        </p:txBody>
      </p:sp>
      <p:sp>
        <p:nvSpPr>
          <p:cNvPr id="86" name="Text Box 2"/>
          <p:cNvSpPr txBox="true">
            <a:spLocks noChangeArrowheads="true"/>
          </p:cNvSpPr>
          <p:nvPr/>
        </p:nvSpPr>
        <p:spPr bwMode="auto">
          <a:xfrm>
            <a:off x="800100" y="1454150"/>
            <a:ext cx="1206500" cy="65405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90360" tIns="44280" rIns="90360" bIns="44280">
            <a:spAutoFit/>
          </a:bodyPr>
          <a:lstStyle/>
          <a:p>
            <a:pPr algn="ctr">
              <a:lnSpc>
                <a:spcPct val="88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 dirty="false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宋体" charset="-122"/>
              </a:rPr>
              <a:t>Level 1</a:t>
            </a:r>
            <a:endParaRPr/>
          </a:p>
          <a:p>
            <a:pPr algn="ctr">
              <a:lnSpc>
                <a:spcPct val="88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 dirty="false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宋体" charset="-122"/>
              </a:rPr>
              <a:t>page table</a:t>
            </a:r>
            <a:endParaRPr/>
          </a:p>
        </p:txBody>
      </p:sp>
      <p:sp>
        <p:nvSpPr>
          <p:cNvPr id="87" name="Text Box 3"/>
          <p:cNvSpPr txBox="true">
            <a:spLocks noChangeArrowheads="true"/>
          </p:cNvSpPr>
          <p:nvPr/>
        </p:nvSpPr>
        <p:spPr bwMode="auto">
          <a:xfrm>
            <a:off x="5859463" y="6483350"/>
            <a:ext cx="5064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eaVert"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rtl="true">
              <a:lnSpc>
                <a:spcPct val="88000"/>
              </a:lnSpc>
              <a:spcBef>
                <a:spcPts val="900"/>
              </a:spcBef>
            </a:pPr>
            <a:r>
              <a:rPr lang="en-GB" altLang="zh-CN">
                <a:latin typeface="Calibri" charset="0"/>
              </a:rPr>
              <a:t>...</a:t>
            </a:r>
            <a:endParaRPr/>
          </a:p>
        </p:txBody>
      </p:sp>
      <p:sp>
        <p:nvSpPr>
          <p:cNvPr id="88" name="Text Box 4"/>
          <p:cNvSpPr txBox="true">
            <a:spLocks noChangeArrowheads="true"/>
          </p:cNvSpPr>
          <p:nvPr/>
        </p:nvSpPr>
        <p:spPr bwMode="auto">
          <a:xfrm>
            <a:off x="3121025" y="1460500"/>
            <a:ext cx="1296988" cy="65405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90360" tIns="44280" rIns="90360" bIns="44280">
            <a:spAutoFit/>
          </a:bodyPr>
          <a:lstStyle/>
          <a:p>
            <a:pPr algn="ctr">
              <a:lnSpc>
                <a:spcPct val="88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 dirty="false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宋体" charset="-122"/>
              </a:rPr>
              <a:t>Level 2</a:t>
            </a:r>
            <a:endParaRPr/>
          </a:p>
          <a:p>
            <a:pPr algn="ctr">
              <a:lnSpc>
                <a:spcPct val="88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 dirty="false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宋体" charset="-122"/>
              </a:rPr>
              <a:t>page tables</a:t>
            </a:r>
            <a:endParaRPr/>
          </a:p>
        </p:txBody>
      </p:sp>
      <p:sp>
        <p:nvSpPr>
          <p:cNvPr id="89" name="Rectangle 5"/>
          <p:cNvSpPr>
            <a:spLocks noChangeArrowheads="true"/>
          </p:cNvSpPr>
          <p:nvPr/>
        </p:nvSpPr>
        <p:spPr bwMode="auto">
          <a:xfrm>
            <a:off x="5538788" y="18367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VP 0</a:t>
            </a:r>
            <a:endParaRPr/>
          </a:p>
        </p:txBody>
      </p:sp>
      <p:sp>
        <p:nvSpPr>
          <p:cNvPr id="90" name="Rectangle 6"/>
          <p:cNvSpPr>
            <a:spLocks noChangeArrowheads="true"/>
          </p:cNvSpPr>
          <p:nvPr/>
        </p:nvSpPr>
        <p:spPr bwMode="auto">
          <a:xfrm>
            <a:off x="5538788" y="2141538"/>
            <a:ext cx="9906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...</a:t>
            </a:r>
            <a:endParaRPr/>
          </a:p>
        </p:txBody>
      </p:sp>
      <p:sp>
        <p:nvSpPr>
          <p:cNvPr id="91" name="Rectangle 7"/>
          <p:cNvSpPr>
            <a:spLocks noChangeArrowheads="true"/>
          </p:cNvSpPr>
          <p:nvPr/>
        </p:nvSpPr>
        <p:spPr bwMode="auto">
          <a:xfrm>
            <a:off x="5538788" y="24463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VP 1023</a:t>
            </a:r>
            <a:endParaRPr/>
          </a:p>
        </p:txBody>
      </p:sp>
      <p:sp>
        <p:nvSpPr>
          <p:cNvPr id="92" name="Rectangle 8"/>
          <p:cNvSpPr>
            <a:spLocks noChangeArrowheads="true"/>
          </p:cNvSpPr>
          <p:nvPr/>
        </p:nvSpPr>
        <p:spPr bwMode="auto">
          <a:xfrm>
            <a:off x="5538788" y="27511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VP 1024</a:t>
            </a:r>
            <a:endParaRPr/>
          </a:p>
        </p:txBody>
      </p:sp>
      <p:sp>
        <p:nvSpPr>
          <p:cNvPr id="93" name="Rectangle 9"/>
          <p:cNvSpPr>
            <a:spLocks noChangeArrowheads="true"/>
          </p:cNvSpPr>
          <p:nvPr/>
        </p:nvSpPr>
        <p:spPr bwMode="auto">
          <a:xfrm>
            <a:off x="5538788" y="3055938"/>
            <a:ext cx="9906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...</a:t>
            </a:r>
            <a:endParaRPr/>
          </a:p>
        </p:txBody>
      </p:sp>
      <p:sp>
        <p:nvSpPr>
          <p:cNvPr id="94" name="Rectangle 10"/>
          <p:cNvSpPr>
            <a:spLocks noChangeArrowheads="true"/>
          </p:cNvSpPr>
          <p:nvPr/>
        </p:nvSpPr>
        <p:spPr bwMode="auto">
          <a:xfrm>
            <a:off x="5538788" y="33607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VP 2047</a:t>
            </a:r>
            <a:endParaRPr/>
          </a:p>
        </p:txBody>
      </p:sp>
      <p:sp>
        <p:nvSpPr>
          <p:cNvPr id="95" name="Rectangle 11"/>
          <p:cNvSpPr>
            <a:spLocks noChangeArrowheads="true"/>
          </p:cNvSpPr>
          <p:nvPr/>
        </p:nvSpPr>
        <p:spPr bwMode="auto">
          <a:xfrm>
            <a:off x="5538788" y="1836738"/>
            <a:ext cx="990600" cy="914400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96" name="Rectangle 12"/>
          <p:cNvSpPr>
            <a:spLocks noChangeArrowheads="true"/>
          </p:cNvSpPr>
          <p:nvPr/>
        </p:nvSpPr>
        <p:spPr bwMode="auto">
          <a:xfrm>
            <a:off x="5538788" y="2751138"/>
            <a:ext cx="990600" cy="914400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97" name="Rectangle 13"/>
          <p:cNvSpPr>
            <a:spLocks noChangeArrowheads="true"/>
          </p:cNvSpPr>
          <p:nvPr/>
        </p:nvSpPr>
        <p:spPr bwMode="auto">
          <a:xfrm>
            <a:off x="5538788" y="3665538"/>
            <a:ext cx="990600" cy="1841500"/>
          </a:xfrm>
          <a:prstGeom prst="rect">
            <a:avLst/>
          </a:prstGeom>
          <a:solidFill>
            <a:srgbClr val="F6F5BD"/>
          </a:solidFill>
          <a:ln w="28575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Gap</a:t>
            </a:r>
            <a:endParaRPr/>
          </a:p>
        </p:txBody>
      </p:sp>
      <p:sp>
        <p:nvSpPr>
          <p:cNvPr id="98" name="Text Box 14"/>
          <p:cNvSpPr txBox="true">
            <a:spLocks noChangeArrowheads="true"/>
          </p:cNvSpPr>
          <p:nvPr/>
        </p:nvSpPr>
        <p:spPr bwMode="auto">
          <a:xfrm>
            <a:off x="6473825" y="1698625"/>
            <a:ext cx="266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200">
                <a:latin typeface="Calibri" charset="0"/>
              </a:rPr>
              <a:t>0</a:t>
            </a:r>
            <a:endParaRPr/>
          </a:p>
        </p:txBody>
      </p:sp>
      <p:sp>
        <p:nvSpPr>
          <p:cNvPr id="99" name="Rectangle 15"/>
          <p:cNvSpPr>
            <a:spLocks noChangeArrowheads="true"/>
          </p:cNvSpPr>
          <p:nvPr/>
        </p:nvSpPr>
        <p:spPr bwMode="auto">
          <a:xfrm>
            <a:off x="3252788" y="22304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0</a:t>
            </a:r>
            <a:endParaRPr/>
          </a:p>
        </p:txBody>
      </p:sp>
      <p:sp>
        <p:nvSpPr>
          <p:cNvPr id="100" name="Rectangle 16"/>
          <p:cNvSpPr>
            <a:spLocks noChangeArrowheads="true"/>
          </p:cNvSpPr>
          <p:nvPr/>
        </p:nvSpPr>
        <p:spPr bwMode="auto">
          <a:xfrm>
            <a:off x="3252788" y="2535238"/>
            <a:ext cx="9906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...</a:t>
            </a:r>
            <a:endParaRPr/>
          </a:p>
        </p:txBody>
      </p:sp>
      <p:sp>
        <p:nvSpPr>
          <p:cNvPr id="101" name="Rectangle 17"/>
          <p:cNvSpPr>
            <a:spLocks noChangeArrowheads="true"/>
          </p:cNvSpPr>
          <p:nvPr/>
        </p:nvSpPr>
        <p:spPr bwMode="auto">
          <a:xfrm>
            <a:off x="3252788" y="28400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1023</a:t>
            </a:r>
            <a:endParaRPr/>
          </a:p>
        </p:txBody>
      </p:sp>
      <p:sp>
        <p:nvSpPr>
          <p:cNvPr id="102" name="Rectangle 18"/>
          <p:cNvSpPr>
            <a:spLocks noChangeArrowheads="true"/>
          </p:cNvSpPr>
          <p:nvPr/>
        </p:nvSpPr>
        <p:spPr bwMode="auto">
          <a:xfrm>
            <a:off x="3252788" y="2230438"/>
            <a:ext cx="990600" cy="914400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103" name="Rectangle 19"/>
          <p:cNvSpPr>
            <a:spLocks noChangeArrowheads="true"/>
          </p:cNvSpPr>
          <p:nvPr/>
        </p:nvSpPr>
        <p:spPr bwMode="auto">
          <a:xfrm>
            <a:off x="3252788" y="36020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0</a:t>
            </a:r>
            <a:endParaRPr/>
          </a:p>
        </p:txBody>
      </p:sp>
      <p:sp>
        <p:nvSpPr>
          <p:cNvPr id="104" name="Rectangle 20"/>
          <p:cNvSpPr>
            <a:spLocks noChangeArrowheads="true"/>
          </p:cNvSpPr>
          <p:nvPr/>
        </p:nvSpPr>
        <p:spPr bwMode="auto">
          <a:xfrm>
            <a:off x="3252788" y="3906838"/>
            <a:ext cx="990600" cy="304800"/>
          </a:xfrm>
          <a:prstGeom prst="rect">
            <a:avLst/>
          </a:prstGeom>
          <a:solidFill>
            <a:srgbClr val="D5F1CF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...</a:t>
            </a:r>
            <a:endParaRPr/>
          </a:p>
        </p:txBody>
      </p:sp>
      <p:sp>
        <p:nvSpPr>
          <p:cNvPr id="105" name="Rectangle 21"/>
          <p:cNvSpPr>
            <a:spLocks noChangeArrowheads="true"/>
          </p:cNvSpPr>
          <p:nvPr/>
        </p:nvSpPr>
        <p:spPr bwMode="auto">
          <a:xfrm>
            <a:off x="3252788" y="42116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1023</a:t>
            </a:r>
            <a:endParaRPr/>
          </a:p>
        </p:txBody>
      </p:sp>
      <p:sp>
        <p:nvSpPr>
          <p:cNvPr id="106" name="Rectangle 22"/>
          <p:cNvSpPr>
            <a:spLocks noChangeArrowheads="true"/>
          </p:cNvSpPr>
          <p:nvPr/>
        </p:nvSpPr>
        <p:spPr bwMode="auto">
          <a:xfrm>
            <a:off x="3252788" y="3602038"/>
            <a:ext cx="990600" cy="914400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107" name="Rectangle 23"/>
          <p:cNvSpPr>
            <a:spLocks noChangeArrowheads="true"/>
          </p:cNvSpPr>
          <p:nvPr/>
        </p:nvSpPr>
        <p:spPr bwMode="auto">
          <a:xfrm>
            <a:off x="3252788" y="4897438"/>
            <a:ext cx="990600" cy="609600"/>
          </a:xfrm>
          <a:prstGeom prst="rect">
            <a:avLst/>
          </a:prstGeom>
          <a:solidFill>
            <a:srgbClr val="F1C7C7"/>
          </a:solidFill>
          <a:ln w="28575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1023 null</a:t>
            </a:r>
            <a:endParaRPr/>
          </a:p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PTEs</a:t>
            </a:r>
            <a:endParaRPr/>
          </a:p>
        </p:txBody>
      </p:sp>
      <p:sp>
        <p:nvSpPr>
          <p:cNvPr id="108" name="Rectangle 24"/>
          <p:cNvSpPr>
            <a:spLocks noChangeArrowheads="true"/>
          </p:cNvSpPr>
          <p:nvPr/>
        </p:nvSpPr>
        <p:spPr bwMode="auto">
          <a:xfrm>
            <a:off x="3252788" y="55070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1023</a:t>
            </a:r>
            <a:endParaRPr/>
          </a:p>
        </p:txBody>
      </p:sp>
      <p:sp>
        <p:nvSpPr>
          <p:cNvPr id="109" name="Rectangle 25"/>
          <p:cNvSpPr>
            <a:spLocks noChangeArrowheads="true"/>
          </p:cNvSpPr>
          <p:nvPr/>
        </p:nvSpPr>
        <p:spPr bwMode="auto">
          <a:xfrm>
            <a:off x="3252788" y="4897438"/>
            <a:ext cx="990600" cy="914400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110" name="Rectangle 26"/>
          <p:cNvSpPr>
            <a:spLocks noChangeArrowheads="true"/>
          </p:cNvSpPr>
          <p:nvPr/>
        </p:nvSpPr>
        <p:spPr bwMode="auto">
          <a:xfrm>
            <a:off x="5538788" y="5507038"/>
            <a:ext cx="990600" cy="609600"/>
          </a:xfrm>
          <a:prstGeom prst="rect">
            <a:avLst/>
          </a:prstGeom>
          <a:solidFill>
            <a:srgbClr val="DEDFF5"/>
          </a:solidFill>
          <a:ln w="12600">
            <a:solidFill>
              <a:srgbClr val="DEDFF5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1023 </a:t>
            </a:r>
            <a:endParaRPr/>
          </a:p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unallocated</a:t>
            </a:r>
            <a:endParaRPr/>
          </a:p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pages</a:t>
            </a:r>
            <a:endParaRPr/>
          </a:p>
        </p:txBody>
      </p:sp>
      <p:sp>
        <p:nvSpPr>
          <p:cNvPr id="111" name="Rectangle 27"/>
          <p:cNvSpPr>
            <a:spLocks noChangeArrowheads="true"/>
          </p:cNvSpPr>
          <p:nvPr/>
        </p:nvSpPr>
        <p:spPr bwMode="auto">
          <a:xfrm>
            <a:off x="5538788" y="6116638"/>
            <a:ext cx="990600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VP 9215</a:t>
            </a:r>
            <a:endParaRPr/>
          </a:p>
        </p:txBody>
      </p:sp>
      <p:sp>
        <p:nvSpPr>
          <p:cNvPr id="112" name="Rectangle 28"/>
          <p:cNvSpPr>
            <a:spLocks noChangeArrowheads="true"/>
          </p:cNvSpPr>
          <p:nvPr/>
        </p:nvSpPr>
        <p:spPr bwMode="auto">
          <a:xfrm>
            <a:off x="5538788" y="5507038"/>
            <a:ext cx="990600" cy="914400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113" name="Text Box 29"/>
          <p:cNvSpPr txBox="true">
            <a:spLocks noChangeArrowheads="true"/>
          </p:cNvSpPr>
          <p:nvPr/>
        </p:nvSpPr>
        <p:spPr bwMode="auto">
          <a:xfrm rot="0" flipH="false" flipV="false">
            <a:off x="5183188" y="1293813"/>
            <a:ext cx="1701800" cy="33337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lnSpc>
                <a:spcPct val="88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800" dirty="false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宋体" charset="-122"/>
              </a:rPr>
              <a:t>Virtual memory</a:t>
            </a:r>
            <a:endParaRPr/>
          </a:p>
        </p:txBody>
      </p:sp>
      <p:sp>
        <p:nvSpPr>
          <p:cNvPr id="114" name="Line 30"/>
          <p:cNvSpPr>
            <a:spLocks noChangeShapeType="true"/>
          </p:cNvSpPr>
          <p:nvPr/>
        </p:nvSpPr>
        <p:spPr bwMode="auto">
          <a:xfrm flipV="true">
            <a:off x="4243388" y="1847850"/>
            <a:ext cx="1295400" cy="536575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tailEnd type="triangle" w="med" len="med"/>
          </a:ln>
          <a:extLst>
            <a:ext uri="{909E8E84-426E-40DD-AFC4-6F175D3DCCD1}"/>
          </a:extLst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15" name="Line 31"/>
          <p:cNvSpPr>
            <a:spLocks noChangeShapeType="true"/>
          </p:cNvSpPr>
          <p:nvPr/>
        </p:nvSpPr>
        <p:spPr bwMode="auto">
          <a:xfrm flipV="true">
            <a:off x="4243388" y="2457450"/>
            <a:ext cx="1295400" cy="536575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tailEnd type="triangle" w="med" len="med"/>
          </a:ln>
          <a:extLst>
            <a:ext uri="{909E8E84-426E-40DD-AFC4-6F175D3DCCD1}"/>
          </a:extLst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16" name="Line 32"/>
          <p:cNvSpPr>
            <a:spLocks noChangeShapeType="true"/>
          </p:cNvSpPr>
          <p:nvPr/>
        </p:nvSpPr>
        <p:spPr bwMode="auto">
          <a:xfrm flipV="true">
            <a:off x="4243388" y="2762250"/>
            <a:ext cx="1295400" cy="993775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tailEnd type="triangle" w="med" len="med"/>
          </a:ln>
          <a:extLst>
            <a:ext uri="{909E8E84-426E-40DD-AFC4-6F175D3DCCD1}"/>
          </a:extLst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17" name="Line 33"/>
          <p:cNvSpPr>
            <a:spLocks noChangeShapeType="true"/>
          </p:cNvSpPr>
          <p:nvPr/>
        </p:nvSpPr>
        <p:spPr bwMode="auto">
          <a:xfrm flipV="true">
            <a:off x="4243388" y="3371850"/>
            <a:ext cx="1295400" cy="993775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tailEnd type="triangle" w="med" len="med"/>
          </a:ln>
          <a:extLst>
            <a:ext uri="{909E8E84-426E-40DD-AFC4-6F175D3DCCD1}"/>
          </a:extLst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18" name="Line 34"/>
          <p:cNvSpPr>
            <a:spLocks noChangeShapeType="true"/>
          </p:cNvSpPr>
          <p:nvPr/>
        </p:nvSpPr>
        <p:spPr bwMode="auto">
          <a:xfrm>
            <a:off x="4243388" y="5659438"/>
            <a:ext cx="1219200" cy="457200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tailEnd type="triangle" w="med" len="med"/>
          </a:ln>
          <a:extLst>
            <a:ext uri="{909E8E84-426E-40DD-AFC4-6F175D3DCCD1}"/>
          </a:extLst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19" name="Line 35"/>
          <p:cNvSpPr>
            <a:spLocks noChangeShapeType="true"/>
          </p:cNvSpPr>
          <p:nvPr/>
        </p:nvSpPr>
        <p:spPr bwMode="auto">
          <a:xfrm flipV="true">
            <a:off x="1957388" y="2228850"/>
            <a:ext cx="1243012" cy="231775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tailEnd type="triangle" w="med" len="med"/>
          </a:ln>
          <a:extLst>
            <a:ext uri="{909E8E84-426E-40DD-AFC4-6F175D3DCCD1}"/>
          </a:extLst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20" name="Line 36"/>
          <p:cNvSpPr>
            <a:spLocks noChangeShapeType="true"/>
          </p:cNvSpPr>
          <p:nvPr/>
        </p:nvSpPr>
        <p:spPr bwMode="auto">
          <a:xfrm>
            <a:off x="1957388" y="2763838"/>
            <a:ext cx="1295400" cy="838200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tailEnd type="triangle" w="med" len="med"/>
          </a:ln>
          <a:extLst>
            <a:ext uri="{909E8E84-426E-40DD-AFC4-6F175D3DCCD1}"/>
          </a:extLst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21" name="Line 37"/>
          <p:cNvSpPr>
            <a:spLocks noChangeShapeType="true"/>
          </p:cNvSpPr>
          <p:nvPr/>
        </p:nvSpPr>
        <p:spPr bwMode="auto">
          <a:xfrm>
            <a:off x="1957388" y="4897438"/>
            <a:ext cx="1295400" cy="1587"/>
          </a:xfrm>
          <a:prstGeom prst="line">
            <a:avLst/>
          </a:prstGeom>
          <a:noFill/>
          <a:ln w="12600">
            <a:solidFill>
              <a:srgbClr val="000066"/>
            </a:solidFill>
            <a:miter lim="800000"/>
            <a:tailEnd type="triangle" w="med" len="med"/>
          </a:ln>
          <a:extLst>
            <a:ext uri="{909E8E84-426E-40DD-AFC4-6F175D3DCCD1}"/>
          </a:extLst>
        </p:spPr>
        <p:txBody>
          <a:bodyPr/>
          <a:lstStyle/>
          <a:p>
            <a:pPr/>
            <a:endParaRPr lang="zh-CN" altLang="en-US"/>
          </a:p>
        </p:txBody>
      </p:sp>
      <p:sp>
        <p:nvSpPr>
          <p:cNvPr id="122" name="Rectangle 38"/>
          <p:cNvSpPr>
            <a:spLocks noChangeArrowheads="true"/>
          </p:cNvSpPr>
          <p:nvPr/>
        </p:nvSpPr>
        <p:spPr bwMode="auto">
          <a:xfrm>
            <a:off x="838200" y="5049838"/>
            <a:ext cx="1119188" cy="8382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(1K - 9)</a:t>
            </a:r>
            <a:endParaRPr/>
          </a:p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null PTEs </a:t>
            </a:r>
            <a:endParaRPr/>
          </a:p>
        </p:txBody>
      </p:sp>
      <p:sp>
        <p:nvSpPr>
          <p:cNvPr id="123" name="Rectangle 39"/>
          <p:cNvSpPr>
            <a:spLocks noChangeArrowheads="true"/>
          </p:cNvSpPr>
          <p:nvPr/>
        </p:nvSpPr>
        <p:spPr bwMode="auto">
          <a:xfrm>
            <a:off x="838200" y="2306638"/>
            <a:ext cx="1119188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0</a:t>
            </a:r>
            <a:endParaRPr/>
          </a:p>
        </p:txBody>
      </p:sp>
      <p:sp>
        <p:nvSpPr>
          <p:cNvPr id="124" name="Rectangle 40"/>
          <p:cNvSpPr>
            <a:spLocks noChangeArrowheads="true"/>
          </p:cNvSpPr>
          <p:nvPr/>
        </p:nvSpPr>
        <p:spPr bwMode="auto">
          <a:xfrm>
            <a:off x="838200" y="2611438"/>
            <a:ext cx="1119188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1</a:t>
            </a:r>
            <a:endParaRPr/>
          </a:p>
        </p:txBody>
      </p:sp>
      <p:sp>
        <p:nvSpPr>
          <p:cNvPr id="125" name="Rectangle 41"/>
          <p:cNvSpPr>
            <a:spLocks noChangeArrowheads="true"/>
          </p:cNvSpPr>
          <p:nvPr/>
        </p:nvSpPr>
        <p:spPr bwMode="auto">
          <a:xfrm>
            <a:off x="838200" y="2916238"/>
            <a:ext cx="1119188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2 (null)</a:t>
            </a:r>
            <a:endParaRPr/>
          </a:p>
        </p:txBody>
      </p:sp>
      <p:sp>
        <p:nvSpPr>
          <p:cNvPr id="126" name="Rectangle 42"/>
          <p:cNvSpPr>
            <a:spLocks noChangeArrowheads="true"/>
          </p:cNvSpPr>
          <p:nvPr/>
        </p:nvSpPr>
        <p:spPr bwMode="auto">
          <a:xfrm>
            <a:off x="838200" y="3221038"/>
            <a:ext cx="1119188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3 (null)</a:t>
            </a:r>
            <a:endParaRPr/>
          </a:p>
        </p:txBody>
      </p:sp>
      <p:sp>
        <p:nvSpPr>
          <p:cNvPr id="127" name="Rectangle 43"/>
          <p:cNvSpPr>
            <a:spLocks noChangeArrowheads="true"/>
          </p:cNvSpPr>
          <p:nvPr/>
        </p:nvSpPr>
        <p:spPr bwMode="auto">
          <a:xfrm>
            <a:off x="838200" y="3525838"/>
            <a:ext cx="1119188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4 (null)</a:t>
            </a:r>
            <a:endParaRPr/>
          </a:p>
        </p:txBody>
      </p:sp>
      <p:sp>
        <p:nvSpPr>
          <p:cNvPr id="128" name="Rectangle 44"/>
          <p:cNvSpPr>
            <a:spLocks noChangeArrowheads="true"/>
          </p:cNvSpPr>
          <p:nvPr/>
        </p:nvSpPr>
        <p:spPr bwMode="auto">
          <a:xfrm>
            <a:off x="838200" y="3830638"/>
            <a:ext cx="1119188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5 (null)</a:t>
            </a:r>
            <a:endParaRPr/>
          </a:p>
        </p:txBody>
      </p:sp>
      <p:sp>
        <p:nvSpPr>
          <p:cNvPr id="129" name="Rectangle 45"/>
          <p:cNvSpPr>
            <a:spLocks noChangeArrowheads="true"/>
          </p:cNvSpPr>
          <p:nvPr/>
        </p:nvSpPr>
        <p:spPr bwMode="auto">
          <a:xfrm>
            <a:off x="838200" y="4135438"/>
            <a:ext cx="1119188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6 (null)</a:t>
            </a:r>
            <a:endParaRPr/>
          </a:p>
        </p:txBody>
      </p:sp>
      <p:sp>
        <p:nvSpPr>
          <p:cNvPr id="130" name="Rectangle 46"/>
          <p:cNvSpPr>
            <a:spLocks noChangeArrowheads="true"/>
          </p:cNvSpPr>
          <p:nvPr/>
        </p:nvSpPr>
        <p:spPr bwMode="auto">
          <a:xfrm>
            <a:off x="838200" y="4440238"/>
            <a:ext cx="1119188" cy="304800"/>
          </a:xfrm>
          <a:prstGeom prst="rect">
            <a:avLst/>
          </a:prstGeom>
          <a:solidFill>
            <a:srgbClr val="F1C7C7"/>
          </a:solidFill>
          <a:ln w="12600">
            <a:solidFill>
              <a:srgbClr val="000066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7 (null)</a:t>
            </a:r>
            <a:endParaRPr/>
          </a:p>
        </p:txBody>
      </p:sp>
      <p:sp>
        <p:nvSpPr>
          <p:cNvPr id="131" name="Rectangle 47"/>
          <p:cNvSpPr>
            <a:spLocks noChangeArrowheads="true"/>
          </p:cNvSpPr>
          <p:nvPr/>
        </p:nvSpPr>
        <p:spPr bwMode="auto">
          <a:xfrm>
            <a:off x="838200" y="4745038"/>
            <a:ext cx="1119188" cy="304800"/>
          </a:xfrm>
          <a:prstGeom prst="rect">
            <a:avLst/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PTE 8</a:t>
            </a:r>
            <a:endParaRPr/>
          </a:p>
        </p:txBody>
      </p:sp>
      <p:sp>
        <p:nvSpPr>
          <p:cNvPr id="132" name="Rectangle 48"/>
          <p:cNvSpPr>
            <a:spLocks noChangeArrowheads="true"/>
          </p:cNvSpPr>
          <p:nvPr/>
        </p:nvSpPr>
        <p:spPr bwMode="auto">
          <a:xfrm>
            <a:off x="838200" y="2306638"/>
            <a:ext cx="1119188" cy="3581400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133" name="AutoShape 49"/>
          <p:cNvSpPr/>
          <p:nvPr/>
        </p:nvSpPr>
        <p:spPr bwMode="auto">
          <a:xfrm>
            <a:off x="6665913" y="1849438"/>
            <a:ext cx="228600" cy="1752600"/>
          </a:xfrm>
          <a:prstGeom prst="rightBrace">
            <a:avLst>
              <a:gd name="adj1" fmla="val 63889"/>
              <a:gd name="adj2" fmla="val 50000"/>
            </a:avLst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134" name="Text Box 50"/>
          <p:cNvSpPr txBox="true">
            <a:spLocks noChangeArrowheads="true"/>
          </p:cNvSpPr>
          <p:nvPr/>
        </p:nvSpPr>
        <p:spPr bwMode="auto">
          <a:xfrm>
            <a:off x="6918325" y="2460625"/>
            <a:ext cx="18859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GB" altLang="zh-CN" sz="1400" i="true">
                <a:latin typeface="Calibri" charset="0"/>
              </a:rPr>
              <a:t>2K allocated VM pages</a:t>
            </a:r>
            <a:endParaRPr/>
          </a:p>
          <a:p>
            <a:pPr>
              <a:lnSpc>
                <a:spcPct val="98000"/>
              </a:lnSpc>
            </a:pPr>
            <a:r>
              <a:rPr lang="en-GB" altLang="zh-CN" sz="1400" i="true">
                <a:latin typeface="Calibri" charset="0"/>
              </a:rPr>
              <a:t>for code and data</a:t>
            </a:r>
            <a:endParaRPr/>
          </a:p>
        </p:txBody>
      </p:sp>
      <p:sp>
        <p:nvSpPr>
          <p:cNvPr id="135" name="AutoShape 51"/>
          <p:cNvSpPr/>
          <p:nvPr/>
        </p:nvSpPr>
        <p:spPr bwMode="auto">
          <a:xfrm>
            <a:off x="6665913" y="3678238"/>
            <a:ext cx="228600" cy="1752600"/>
          </a:xfrm>
          <a:prstGeom prst="rightBrace">
            <a:avLst>
              <a:gd name="adj1" fmla="val 63889"/>
              <a:gd name="adj2" fmla="val 50000"/>
            </a:avLst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136" name="Text Box 52"/>
          <p:cNvSpPr txBox="true">
            <a:spLocks noChangeArrowheads="true"/>
          </p:cNvSpPr>
          <p:nvPr/>
        </p:nvSpPr>
        <p:spPr bwMode="auto">
          <a:xfrm>
            <a:off x="6916738" y="4364038"/>
            <a:ext cx="20748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GB" altLang="zh-CN" sz="1400" i="true">
                <a:latin typeface="Calibri" charset="0"/>
              </a:rPr>
              <a:t>6K unallocated VM pages</a:t>
            </a:r>
            <a:endParaRPr/>
          </a:p>
        </p:txBody>
      </p:sp>
      <p:sp>
        <p:nvSpPr>
          <p:cNvPr id="137" name="AutoShape 53"/>
          <p:cNvSpPr/>
          <p:nvPr/>
        </p:nvSpPr>
        <p:spPr bwMode="auto">
          <a:xfrm>
            <a:off x="6589713" y="5507038"/>
            <a:ext cx="304800" cy="609600"/>
          </a:xfrm>
          <a:prstGeom prst="rightBrace">
            <a:avLst>
              <a:gd name="adj1" fmla="val 16667"/>
              <a:gd name="adj2" fmla="val 50000"/>
            </a:avLst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138" name="Text Box 54"/>
          <p:cNvSpPr txBox="true">
            <a:spLocks noChangeArrowheads="true"/>
          </p:cNvSpPr>
          <p:nvPr/>
        </p:nvSpPr>
        <p:spPr bwMode="auto">
          <a:xfrm>
            <a:off x="6916738" y="5645150"/>
            <a:ext cx="1987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GB" altLang="zh-CN" sz="1400" i="true">
                <a:latin typeface="Calibri" charset="0"/>
              </a:rPr>
              <a:t>1023 unallocated  pages</a:t>
            </a:r>
            <a:endParaRPr/>
          </a:p>
        </p:txBody>
      </p:sp>
      <p:sp>
        <p:nvSpPr>
          <p:cNvPr id="139" name="AutoShape 55"/>
          <p:cNvSpPr/>
          <p:nvPr/>
        </p:nvSpPr>
        <p:spPr bwMode="auto">
          <a:xfrm>
            <a:off x="6589713" y="6116638"/>
            <a:ext cx="304800" cy="304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2600">
            <a:solidFill>
              <a:srgbClr val="000066"/>
            </a:solidFill>
            <a:miter lim="800000"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en-US" altLang="zh-CN"/>
          </a:p>
        </p:txBody>
      </p:sp>
      <p:sp>
        <p:nvSpPr>
          <p:cNvPr id="140" name="Text Box 56"/>
          <p:cNvSpPr txBox="true">
            <a:spLocks noChangeArrowheads="true"/>
          </p:cNvSpPr>
          <p:nvPr/>
        </p:nvSpPr>
        <p:spPr bwMode="auto">
          <a:xfrm>
            <a:off x="6918325" y="6057900"/>
            <a:ext cx="1717675" cy="515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98000"/>
              </a:lnSpc>
            </a:pPr>
            <a:r>
              <a:rPr lang="en-GB" altLang="zh-CN" sz="1400" i="true">
                <a:latin typeface="Calibri" charset="0"/>
              </a:rPr>
              <a:t>1 allocated VM page</a:t>
            </a:r>
            <a:endParaRPr/>
          </a:p>
          <a:p>
            <a:pPr>
              <a:lnSpc>
                <a:spcPct val="98000"/>
              </a:lnSpc>
            </a:pPr>
            <a:r>
              <a:rPr lang="en-GB" altLang="zh-CN" sz="1400" i="true">
                <a:latin typeface="Calibri" charset="0"/>
              </a:rPr>
              <a:t>for the stack</a:t>
            </a:r>
            <a:endParaRPr/>
          </a:p>
        </p:txBody>
      </p:sp>
      <p:sp>
        <p:nvSpPr>
          <p:cNvPr id="141" name="TextBox 60"/>
          <p:cNvSpPr txBox="true">
            <a:spLocks noChangeArrowheads="true"/>
          </p:cNvSpPr>
          <p:nvPr/>
        </p:nvSpPr>
        <p:spPr bwMode="auto">
          <a:xfrm>
            <a:off x="381000" y="6153150"/>
            <a:ext cx="4105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 i="true">
                <a:latin typeface="Calibri" charset="0"/>
              </a:rPr>
              <a:t>32 bit addresses, 4KB pages, 4-byte PTEs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14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b="true" dirty="false"/>
              <a:t>A Detailed Multi-Level Example </a:t>
            </a:r>
            <a:endParaRPr lang="en-US" altLang="zh-CN" dirty="false"/>
          </a:p>
          <a:p>
            <a:pPr lvl="1"/>
            <a:r>
              <a:rPr kumimoji="true" lang="en-US" altLang="zh-CN" dirty="false"/>
              <a:t>14-</a:t>
            </a:r>
            <a:r>
              <a:rPr lang="en-US" altLang="zh-CN" dirty="false"/>
              <a:t>bit virtual address space</a:t>
            </a:r>
            <a:endParaRPr/>
          </a:p>
          <a:p>
            <a:pPr lvl="1"/>
            <a:r>
              <a:rPr lang="en-US" altLang="zh-CN" dirty="false"/>
              <a:t>8-bit for VPN, 6-bit for offset</a:t>
            </a:r>
            <a:endParaRPr/>
          </a:p>
          <a:p>
            <a:pPr lvl="1"/>
            <a:r>
              <a:rPr lang="en-US" altLang="zh-CN" dirty="false"/>
              <a:t>4-byte PTE</a:t>
            </a:r>
            <a:endParaRPr/>
          </a:p>
          <a:p>
            <a:pPr lvl="1"/>
            <a:r>
              <a:rPr kumimoji="true" lang="en-US" altLang="zh-CN" dirty="false"/>
              <a:t>A linear page table: 256 entries</a:t>
            </a:r>
            <a:endParaRPr/>
          </a:p>
          <a:p>
            <a:pPr lvl="1"/>
            <a:r>
              <a:rPr lang="en-US" altLang="zh-CN" dirty="false"/>
              <a:t>Page table: 1KB (256*4B)</a:t>
            </a:r>
            <a:endParaRPr kumimoji="true" lang="en-US" altLang="zh-CN" dirty="false"/>
          </a:p>
          <a:p>
            <a:pPr lvl="1"/>
            <a:r>
              <a:rPr lang="en-US" altLang="zh-CN" dirty="false"/>
              <a:t>Page 0, 1 -&gt; code</a:t>
            </a:r>
            <a:endParaRPr/>
          </a:p>
          <a:p>
            <a:pPr lvl="1"/>
            <a:r>
              <a:rPr kumimoji="true" lang="en-US" altLang="zh-CN" dirty="false"/>
              <a:t>Page 4, 5 -&gt; heap</a:t>
            </a:r>
            <a:endParaRPr/>
          </a:p>
          <a:p>
            <a:pPr lvl="1"/>
            <a:r>
              <a:rPr lang="en-US" altLang="zh-CN" dirty="false"/>
              <a:t>Page 254, 255 -&gt; stack</a:t>
            </a:r>
            <a:endParaRPr kumimoji="true" lang="en-US" altLang="zh-CN" dirty="false"/>
          </a:p>
          <a:p>
            <a:pPr lvl="1"/>
            <a:endParaRPr kumimoji="true" lang="zh-CN" altLang="en-US" dirty="false"/>
          </a:p>
        </p:txBody>
      </p:sp>
      <p:sp>
        <p:nvSpPr>
          <p:cNvPr id="145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119</a:t>
            </a:fld>
            <a:endParaRPr lang="en-US" altLang="zh-CN"/>
          </a:p>
        </p:txBody>
      </p:sp>
      <p:pic>
        <p:nvPicPr>
          <p:cNvPr id="146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5943600" y="2387600"/>
            <a:ext cx="3035300" cy="37846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14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 b="true"/>
              <a:t>A Detailed Multi-Level Example </a:t>
            </a:r>
            <a:endParaRPr lang="en-US"/>
          </a:p>
          <a:p>
            <a:pPr lvl="1">
              <a:buChar char="–"/>
            </a:pPr>
            <a:r>
              <a:rPr lang="zh-CN"/>
              <a:t>一个</a:t>
            </a:r>
            <a:r>
              <a:rPr lang="en-US"/>
              <a:t>page</a:t>
            </a:r>
            <a:r>
              <a:rPr lang="zh-CN"/>
              <a:t>是</a:t>
            </a:r>
            <a:r>
              <a:rPr lang="en-US"/>
              <a:t>64B</a:t>
            </a:r>
            <a:r>
              <a:rPr lang="zh-CN"/>
              <a:t>，能放</a:t>
            </a:r>
            <a:r>
              <a:rPr lang="en-US"/>
              <a:t>16</a:t>
            </a:r>
            <a:r>
              <a:rPr lang="zh-CN"/>
              <a:t>个</a:t>
            </a:r>
            <a:r>
              <a:rPr lang="en-US"/>
              <a:t>PTE</a:t>
            </a:r>
            <a:endParaRPr/>
          </a:p>
          <a:p>
            <a:pPr lvl="1">
              <a:buChar char="–"/>
            </a:pPr>
            <a:r>
              <a:rPr lang="zh-CN"/>
              <a:t>所以一级页表是</a:t>
            </a:r>
            <a:r>
              <a:rPr lang="en-US"/>
              <a:t>16</a:t>
            </a:r>
            <a:r>
              <a:rPr lang="zh-CN"/>
              <a:t>个</a:t>
            </a:r>
            <a:r>
              <a:rPr lang="en-US"/>
              <a:t>entry</a:t>
            </a:r>
            <a:r>
              <a:rPr lang="zh-CN"/>
              <a:t>，各负责</a:t>
            </a:r>
            <a:r>
              <a:rPr lang="en-US"/>
              <a:t>16(=256/16)</a:t>
            </a:r>
            <a:r>
              <a:rPr lang="zh-CN"/>
              <a:t>个</a:t>
            </a:r>
            <a:r>
              <a:rPr lang="en-US"/>
              <a:t>VPN</a:t>
            </a:r>
            <a:endParaRPr/>
          </a:p>
          <a:p>
            <a:pPr lvl="1">
              <a:buChar char="–"/>
            </a:pPr>
            <a:r>
              <a:rPr lang="en-US"/>
              <a:t>Page-directory index (</a:t>
            </a:r>
            <a:r>
              <a:rPr lang="en-US"/>
              <a:t>PDIndex</a:t>
            </a:r>
            <a:r>
              <a:rPr lang="en-US"/>
              <a:t>)</a:t>
            </a:r>
            <a:r>
              <a:rPr lang="zh-CN"/>
              <a:t>为</a:t>
            </a:r>
            <a:r>
              <a:rPr lang="en-US"/>
              <a:t>VPN</a:t>
            </a:r>
            <a:r>
              <a:rPr lang="zh-CN"/>
              <a:t>的前</a:t>
            </a:r>
            <a:r>
              <a:rPr lang="en-US"/>
              <a:t>4</a:t>
            </a:r>
            <a:r>
              <a:rPr lang="zh-CN"/>
              <a:t>位，用来定位是属于一级页表中的哪个</a:t>
            </a:r>
            <a:r>
              <a:rPr lang="en-US"/>
              <a:t>entry</a:t>
            </a:r>
            <a:endParaRPr/>
          </a:p>
        </p:txBody>
      </p:sp>
      <p:sp>
        <p:nvSpPr>
          <p:cNvPr id="150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120</a:t>
            </a:fld>
            <a:endParaRPr lang="en-US" altLang="zh-CN"/>
          </a:p>
        </p:txBody>
      </p:sp>
      <p:pic>
        <p:nvPicPr>
          <p:cNvPr id="151" name="图片 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181100" y="4622800"/>
            <a:ext cx="66294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15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Page table index (</a:t>
            </a:r>
            <a:r>
              <a:rPr lang="en-US"/>
              <a:t>PTIndex</a:t>
            </a:r>
            <a:r>
              <a:rPr lang="en-US"/>
              <a:t>)</a:t>
            </a:r>
            <a:endParaRPr/>
          </a:p>
          <a:p>
            <a:pPr lvl="1">
              <a:buChar char="–"/>
            </a:pPr>
            <a:r>
              <a:rPr lang="en-US"/>
              <a:t>VPN</a:t>
            </a:r>
            <a:r>
              <a:rPr lang="zh-CN"/>
              <a:t>的后四位，是二级页表的</a:t>
            </a:r>
            <a:r>
              <a:rPr lang="en-US"/>
              <a:t>index</a:t>
            </a:r>
            <a:endParaRPr lang="zh-CN"/>
          </a:p>
        </p:txBody>
      </p:sp>
      <p:sp>
        <p:nvSpPr>
          <p:cNvPr id="155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121</a:t>
            </a:fld>
            <a:endParaRPr lang="en-US" altLang="zh-CN"/>
          </a:p>
        </p:txBody>
      </p:sp>
      <p:pic>
        <p:nvPicPr>
          <p:cNvPr id="156" name="图片 5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/>
            </a:extLst>
          </a:blip>
          <a:srcRect t="5785"/>
          <a:stretch>
            <a:fillRect/>
          </a:stretch>
        </p:blipFill>
        <p:spPr>
          <a:xfrm>
            <a:off x="1016000" y="3657600"/>
            <a:ext cx="65659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15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 dirty="false"/>
              <a:t>二级页表结果</a:t>
            </a:r>
            <a:endParaRPr kumimoji="true" lang="zh-CN" altLang="en-US" dirty="false"/>
          </a:p>
        </p:txBody>
      </p:sp>
      <p:sp>
        <p:nvSpPr>
          <p:cNvPr id="160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122</a:t>
            </a:fld>
            <a:endParaRPr lang="en-US" altLang="zh-CN"/>
          </a:p>
        </p:txBody>
      </p:sp>
      <p:pic>
        <p:nvPicPr>
          <p:cNvPr id="161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926578" y="2056795"/>
            <a:ext cx="6845822" cy="478692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16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 b="true"/>
              <a:t>More Than Two Levels </a:t>
            </a:r>
            <a:endParaRPr lang="en-US"/>
          </a:p>
          <a:p>
            <a:pPr lvl="1">
              <a:buChar char="–"/>
            </a:pPr>
            <a:r>
              <a:rPr lang="zh-CN"/>
              <a:t>在</a:t>
            </a:r>
            <a:r>
              <a:rPr lang="en-US"/>
              <a:t>VPN</a:t>
            </a:r>
            <a:r>
              <a:rPr lang="zh-CN"/>
              <a:t>前面划分多个</a:t>
            </a:r>
            <a:r>
              <a:rPr lang="en-US"/>
              <a:t>PD</a:t>
            </a:r>
            <a:r>
              <a:rPr lang="zh-CN"/>
              <a:t> </a:t>
            </a:r>
            <a:r>
              <a:rPr lang="en-US"/>
              <a:t>Index (</a:t>
            </a:r>
            <a:r>
              <a:rPr lang="zh-CN"/>
              <a:t>或称为多段</a:t>
            </a:r>
            <a:r>
              <a:rPr lang="en-US"/>
              <a:t>VPN)</a:t>
            </a:r>
            <a:endParaRPr/>
          </a:p>
        </p:txBody>
      </p:sp>
      <p:sp>
        <p:nvSpPr>
          <p:cNvPr id="165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123</a:t>
            </a:fld>
            <a:endParaRPr lang="en-US" altLang="zh-CN"/>
          </a:p>
        </p:txBody>
      </p:sp>
      <p:pic>
        <p:nvPicPr>
          <p:cNvPr id="166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304800" y="3581400"/>
            <a:ext cx="8458200" cy="1880882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FB61DDBE-A39D-1947-B004-E0DB0B96851C}" type="slidenum">
              <a:rPr lang="zh-CN" altLang="en-US" sz="1400" b="false">
                <a:latin typeface="Times New Roman" panose="02020603050405020304" charset="0"/>
              </a:rPr>
              <a:t>118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69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lang="en-US" altLang="zh-CN" dirty="false">
              <a:ea typeface="宋体" charset="-122"/>
            </a:endParaRPr>
          </a:p>
        </p:txBody>
      </p:sp>
      <p:sp>
        <p:nvSpPr>
          <p:cNvPr id="170" name=""/>
          <p:cNvSpPr txBox="true"/>
          <p:nvPr/>
        </p:nvSpPr>
        <p:spPr>
          <a:xfrm rot="0" flipH="false" flipV="false">
            <a:off x="568234" y="1547813"/>
            <a:ext cx="6940550" cy="4572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 sz="2400"/>
              <a:t>Address translation with a k-level page table</a:t>
            </a:r>
            <a:endParaRPr/>
          </a:p>
        </p:txBody>
      </p:sp>
      <p:sp>
        <p:nvSpPr>
          <p:cNvPr id="171" name=""/>
          <p:cNvSpPr txBox="true"/>
          <p:nvPr/>
        </p:nvSpPr>
        <p:spPr>
          <a:xfrm rot="0" flipH="false" flipV="false">
            <a:off x="568234" y="6007100"/>
            <a:ext cx="73977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/>
              <a:t>多次的</a:t>
            </a:r>
            <a:r>
              <a:rPr lang="en-US"/>
              <a:t>page table</a:t>
            </a:r>
            <a:r>
              <a:rPr lang="zh-CN"/>
              <a:t>访问是否会让</a:t>
            </a:r>
            <a:r>
              <a:rPr lang="en-US"/>
              <a:t>address translation</a:t>
            </a:r>
            <a:r>
              <a:rPr lang="zh-CN"/>
              <a:t>变得很慢？</a:t>
            </a:r>
            <a:endParaRPr/>
          </a:p>
        </p:txBody>
      </p:sp>
      <p:pic>
        <p:nvPicPr>
          <p:cNvPr id="172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191351" y="2252663"/>
            <a:ext cx="6151517" cy="3671887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175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5181600" cy="4419600"/>
          </a:xfrm>
        </p:spPr>
        <p:txBody>
          <a:bodyPr/>
          <a:lstStyle/>
          <a:p>
            <a:pPr>
              <a:buChar char="•"/>
            </a:pPr>
            <a:r>
              <a:rPr lang="zh-CN"/>
              <a:t>解决思路</a:t>
            </a:r>
            <a:endParaRPr lang="en-US"/>
          </a:p>
          <a:p>
            <a:pPr lvl="1">
              <a:buChar char="–"/>
            </a:pPr>
            <a:r>
              <a:rPr lang="zh-CN"/>
              <a:t>不再把整个</a:t>
            </a:r>
            <a:r>
              <a:rPr lang="en-US"/>
              <a:t>process</a:t>
            </a:r>
            <a:r>
              <a:rPr lang="zh-CN"/>
              <a:t>的内存空间映射为一段连续的物理内存</a:t>
            </a:r>
            <a:endParaRPr/>
          </a:p>
          <a:p>
            <a:pPr lvl="1">
              <a:buChar char="–"/>
            </a:pPr>
            <a:r>
              <a:rPr lang="zh-CN"/>
              <a:t>而是每个区域分别进行映射</a:t>
            </a:r>
            <a:endParaRPr lang="en-US"/>
          </a:p>
          <a:p>
            <a:pPr lvl="2">
              <a:buChar char="•"/>
            </a:pPr>
            <a:r>
              <a:rPr lang="en-US"/>
              <a:t>Code</a:t>
            </a:r>
            <a:endParaRPr/>
          </a:p>
          <a:p>
            <a:pPr lvl="2">
              <a:buChar char="•"/>
            </a:pPr>
            <a:r>
              <a:rPr lang="en-US"/>
              <a:t>Heap</a:t>
            </a:r>
            <a:endParaRPr/>
          </a:p>
          <a:p>
            <a:pPr lvl="2">
              <a:buChar char="•"/>
            </a:pPr>
            <a:r>
              <a:rPr lang="en-US"/>
              <a:t>Stack</a:t>
            </a:r>
            <a:endParaRPr/>
          </a:p>
          <a:p>
            <a:pPr lvl="2">
              <a:buChar char="•"/>
            </a:pPr>
            <a:endParaRPr lang="zh-CN"/>
          </a:p>
        </p:txBody>
      </p:sp>
      <p:sp>
        <p:nvSpPr>
          <p:cNvPr id="176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13</a:t>
            </a:fld>
            <a:endParaRPr lang="en-US" altLang="zh-CN"/>
          </a:p>
        </p:txBody>
      </p:sp>
      <p:pic>
        <p:nvPicPr>
          <p:cNvPr id="177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3247839" y="3336214"/>
            <a:ext cx="2311400" cy="3521786"/>
          </a:xfrm>
          <a:prstGeom prst="rect">
            <a:avLst/>
          </a:prstGeom>
        </p:spPr>
      </p:pic>
      <p:pic>
        <p:nvPicPr>
          <p:cNvPr id="178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558242" y="685800"/>
            <a:ext cx="2047315" cy="6172200"/>
          </a:xfrm>
          <a:prstGeom prst="rect">
            <a:avLst/>
          </a:prstGeom>
        </p:spPr>
      </p:pic>
      <p:sp>
        <p:nvSpPr>
          <p:cNvPr id="179" name="矩形 6"/>
          <p:cNvSpPr/>
          <p:nvPr/>
        </p:nvSpPr>
        <p:spPr>
          <a:xfrm>
            <a:off x="5496984" y="5894457"/>
            <a:ext cx="1189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kumimoji="true" lang="en-US" altLang="zh-CN" dirty="false"/>
              <a:t>Virtual </a:t>
            </a:r>
            <a:endParaRPr/>
          </a:p>
          <a:p>
            <a:pPr/>
            <a:r>
              <a:rPr kumimoji="true" lang="en-US" altLang="zh-CN" dirty="false"/>
              <a:t>Address</a:t>
            </a:r>
            <a:endParaRPr lang="zh-CN" altLang="en-US" dirty="false"/>
          </a:p>
        </p:txBody>
      </p:sp>
      <p:sp>
        <p:nvSpPr>
          <p:cNvPr id="180" name="矩形 7"/>
          <p:cNvSpPr/>
          <p:nvPr/>
        </p:nvSpPr>
        <p:spPr>
          <a:xfrm>
            <a:off x="2058090" y="6008571"/>
            <a:ext cx="1189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kumimoji="true" lang="en-US" altLang="zh-CN" dirty="false"/>
              <a:t>Physical</a:t>
            </a:r>
            <a:endParaRPr/>
          </a:p>
          <a:p>
            <a:pPr/>
            <a:r>
              <a:rPr kumimoji="true" lang="en-US" altLang="zh-CN" dirty="false"/>
              <a:t>Address</a:t>
            </a:r>
            <a:endParaRPr lang="zh-CN" altLang="en-US" dirty="false"/>
          </a:p>
        </p:txBody>
      </p:sp>
      <p:cxnSp>
        <p:nvCxnSpPr>
          <p:cNvPr id="181" name=""/>
          <p:cNvCxnSpPr/>
          <p:nvPr/>
        </p:nvCxnSpPr>
        <p:spPr>
          <a:xfrm rot="0" flipH="true" flipV="false">
            <a:off x="5218611" y="1423851"/>
            <a:ext cx="2050868" cy="3716382"/>
          </a:xfrm>
          <a:prstGeom prst="straightConnector1"/>
          <a:ln w="25400">
            <a:solidFill>
              <a:srgbClr val="ff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82" name=""/>
          <p:cNvCxnSpPr/>
          <p:nvPr/>
        </p:nvCxnSpPr>
        <p:spPr>
          <a:xfrm rot="0" flipH="true" flipV="false">
            <a:off x="5218611" y="2749731"/>
            <a:ext cx="2011680" cy="2508068"/>
          </a:xfrm>
          <a:prstGeom prst="straightConnector1"/>
          <a:ln w="25400">
            <a:solidFill>
              <a:srgbClr val="ff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83" name=""/>
          <p:cNvCxnSpPr/>
          <p:nvPr/>
        </p:nvCxnSpPr>
        <p:spPr>
          <a:xfrm rot="0" flipH="true" flipV="true">
            <a:off x="5205549" y="4852851"/>
            <a:ext cx="2024742" cy="1143000"/>
          </a:xfrm>
          <a:prstGeom prst="straightConnector1"/>
          <a:ln w="25400">
            <a:solidFill>
              <a:srgbClr val="ff0000">
                <a:alpha val="100000"/>
              </a:srgbClr>
            </a:solidFill>
            <a:prstDash val="solid"/>
            <a:headEnd/>
            <a:tailEnd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Paging: Smaller Tables</a:t>
            </a:r>
            <a:endParaRPr/>
          </a:p>
        </p:txBody>
      </p:sp>
      <p:sp>
        <p:nvSpPr>
          <p:cNvPr id="186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>
              <a:buChar char="•"/>
            </a:pPr>
            <a:r>
              <a:rPr lang="zh-CN"/>
              <a:t>由于</a:t>
            </a:r>
            <a:r>
              <a:rPr lang="en-US"/>
              <a:t>TLB</a:t>
            </a:r>
            <a:r>
              <a:rPr lang="zh-CN"/>
              <a:t>的加速，在</a:t>
            </a:r>
            <a:r>
              <a:rPr lang="en-US"/>
              <a:t>TLB hit</a:t>
            </a:r>
            <a:r>
              <a:rPr lang="zh-CN"/>
              <a:t>的情况下，多级页表</a:t>
            </a:r>
            <a:r>
              <a:rPr lang="zh-CN"/>
              <a:t>的速度依然很快，与一级页表差距不大</a:t>
            </a:r>
            <a:endParaRPr/>
          </a:p>
          <a:p>
            <a:pPr>
              <a:buChar char="•"/>
            </a:pPr>
            <a:endParaRPr lang="en-US"/>
          </a:p>
          <a:p>
            <a:pPr>
              <a:buChar char="•"/>
            </a:pPr>
            <a:r>
              <a:rPr lang="zh-CN"/>
              <a:t>但如果连续发生</a:t>
            </a:r>
            <a:r>
              <a:rPr lang="en-US"/>
              <a:t>TLB miss</a:t>
            </a:r>
            <a:r>
              <a:rPr lang="zh-CN"/>
              <a:t>，则带来多次</a:t>
            </a:r>
            <a:r>
              <a:rPr lang="en-US"/>
              <a:t>memory access</a:t>
            </a:r>
            <a:r>
              <a:rPr lang="zh-CN"/>
              <a:t>，代价突增</a:t>
            </a:r>
            <a:endParaRPr/>
          </a:p>
        </p:txBody>
      </p:sp>
      <p:sp>
        <p:nvSpPr>
          <p:cNvPr id="187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</p:spTree>
  </p:cSld>
</p:sld>
</file>

<file path=ppt/slides/slide121.xml><?xml version="1.0" encoding="utf-8"?>
<p:sld xmlns:a="http://schemas.openxmlformats.org/drawingml/2006/main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/>
              <a:t>Paging: Smaller Tables </a:t>
            </a:r>
            <a:endParaRPr kumimoji="true" lang="zh-CN" altLang="en-US" dirty="false"/>
          </a:p>
        </p:txBody>
      </p:sp>
      <p:sp>
        <p:nvSpPr>
          <p:cNvPr id="19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Inverted Page Tables </a:t>
            </a:r>
            <a:endParaRPr/>
          </a:p>
          <a:p>
            <a:pPr lvl="1">
              <a:buChar char="–"/>
            </a:pPr>
            <a:r>
              <a:rPr lang="en-US"/>
              <a:t>VPN -&gt; PPN</a:t>
            </a:r>
            <a:r>
              <a:rPr lang="zh-CN"/>
              <a:t>，比较稀疏，多个进程</a:t>
            </a:r>
            <a:r>
              <a:rPr lang="en-US"/>
              <a:t>=&gt;</a:t>
            </a:r>
            <a:r>
              <a:rPr lang="zh-CN"/>
              <a:t>空间开销大</a:t>
            </a:r>
            <a:endParaRPr lang="en-US"/>
          </a:p>
          <a:p>
            <a:pPr lvl="1">
              <a:buChar char="–"/>
            </a:pPr>
            <a:r>
              <a:rPr lang="zh-CN"/>
              <a:t>但</a:t>
            </a:r>
            <a:r>
              <a:rPr lang="en-US"/>
              <a:t>Pa</a:t>
            </a:r>
            <a:r>
              <a:rPr lang="zh-CN"/>
              <a:t>有效，利用率高，比较稠密</a:t>
            </a:r>
            <a:r>
              <a:rPr lang="en-US"/>
              <a:t>=&gt; </a:t>
            </a:r>
            <a:endParaRPr/>
          </a:p>
          <a:p>
            <a:pPr lvl="1">
              <a:buChar char="–"/>
            </a:pPr>
            <a:r>
              <a:rPr lang="en-US"/>
              <a:t>Inverted page tables (PPN-&gt;VPN)</a:t>
            </a:r>
            <a:endParaRPr/>
          </a:p>
          <a:p>
            <a:pPr lvl="1">
              <a:buChar char="–"/>
            </a:pPr>
            <a:r>
              <a:rPr lang="zh-CN"/>
              <a:t>缺点是用户需求是</a:t>
            </a:r>
            <a:r>
              <a:rPr lang="en-US"/>
              <a:t>VPN-&gt;PPN</a:t>
            </a:r>
            <a:r>
              <a:rPr lang="zh-CN"/>
              <a:t>的查找</a:t>
            </a:r>
            <a:endParaRPr lang="en-US"/>
          </a:p>
          <a:p>
            <a:pPr lvl="1">
              <a:buChar char="–"/>
            </a:pPr>
            <a:r>
              <a:rPr lang="zh-CN"/>
              <a:t>线性搜索开销太大，所以需要有额外的结构来加速搜索，例如</a:t>
            </a:r>
            <a:r>
              <a:rPr lang="en-US"/>
              <a:t>hash</a:t>
            </a:r>
            <a:r>
              <a:rPr lang="zh-CN"/>
              <a:t>结构</a:t>
            </a:r>
            <a:endParaRPr lang="en-US"/>
          </a:p>
          <a:p>
            <a:pPr lvl="2">
              <a:buChar char="•"/>
            </a:pPr>
            <a:r>
              <a:rPr lang="en-US"/>
              <a:t>e</a:t>
            </a:r>
            <a:r>
              <a:rPr lang="en-US"/>
              <a:t>.g., IBM PowerPC</a:t>
            </a:r>
            <a:endParaRPr/>
          </a:p>
          <a:p>
            <a:pPr lvl="1">
              <a:buChar char="–"/>
            </a:pPr>
            <a:r>
              <a:rPr lang="en-US"/>
              <a:t>Page table is just a data structure. You can do lots of crazy things on it</a:t>
            </a:r>
            <a:endParaRPr/>
          </a:p>
          <a:p>
            <a:pPr lvl="2">
              <a:buChar char="•"/>
            </a:pPr>
            <a:endParaRPr lang="zh-CN"/>
          </a:p>
        </p:txBody>
      </p:sp>
      <p:sp>
        <p:nvSpPr>
          <p:cNvPr id="191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125</a:t>
            </a:fld>
            <a:endParaRPr lang="en-US" altLang="zh-CN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PowerPC</a:t>
            </a:r>
            <a:endParaRPr/>
          </a:p>
        </p:txBody>
      </p:sp>
      <p:sp>
        <p:nvSpPr>
          <p:cNvPr id="194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195" name=""/>
          <p:cNvSpPr txBox="true"/>
          <p:nvPr/>
        </p:nvSpPr>
        <p:spPr>
          <a:xfrm rot="0" flipH="false" flipV="false">
            <a:off x="457200" y="176348"/>
            <a:ext cx="11938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>
                <a:solidFill>
                  <a:schemeClr val="bg1">
                    <a:lumMod val="65000"/>
                    <a:alpha val="100000"/>
                  </a:schemeClr>
                </a:solidFill>
              </a:rPr>
              <a:t>扩展内容</a:t>
            </a:r>
            <a:endParaRPr/>
          </a:p>
        </p:txBody>
      </p:sp>
      <p:sp>
        <p:nvSpPr>
          <p:cNvPr id="196" name=""/>
          <p:cNvSpPr txBox="true"/>
          <p:nvPr/>
        </p:nvSpPr>
        <p:spPr>
          <a:xfrm rot="0" flipH="false" flipV="false">
            <a:off x="378823" y="1691640"/>
            <a:ext cx="8274050" cy="37465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en-US"/>
              <a:t>PowerPC (Performance Optimization With Enhanced RISC) </a:t>
            </a:r>
            <a:r>
              <a:rPr lang="zh-CN"/>
              <a:t>是除</a:t>
            </a:r>
            <a:r>
              <a:rPr lang="en-US"/>
              <a:t>MIPS</a:t>
            </a:r>
            <a:r>
              <a:rPr lang="zh-CN"/>
              <a:t>、</a:t>
            </a:r>
            <a:r>
              <a:rPr lang="en-US"/>
              <a:t>ARM</a:t>
            </a:r>
            <a:r>
              <a:rPr lang="zh-CN"/>
              <a:t>、</a:t>
            </a:r>
            <a:r>
              <a:rPr lang="en-US"/>
              <a:t>RISC-V</a:t>
            </a:r>
            <a:r>
              <a:rPr lang="zh-CN"/>
              <a:t>之外的一个著名</a:t>
            </a:r>
            <a:r>
              <a:rPr lang="en-US"/>
              <a:t>RISC</a:t>
            </a:r>
            <a:r>
              <a:rPr lang="zh-CN"/>
              <a:t>指令集架构</a:t>
            </a:r>
            <a:endParaRPr/>
          </a:p>
          <a:p>
            <a:pPr/>
            <a:endParaRPr lang="en-US"/>
          </a:p>
          <a:p>
            <a:pPr/>
            <a:r>
              <a:rPr lang="en-US"/>
              <a:t>1980s, IBM</a:t>
            </a:r>
            <a:r>
              <a:rPr lang="zh-CN"/>
              <a:t>开始研发</a:t>
            </a:r>
            <a:r>
              <a:rPr lang="en-US"/>
              <a:t>RISC</a:t>
            </a:r>
            <a:r>
              <a:rPr lang="zh-CN"/>
              <a:t>指令集架构的处理器</a:t>
            </a:r>
            <a:endParaRPr/>
          </a:p>
          <a:p>
            <a:pPr/>
            <a:endParaRPr lang="en-US"/>
          </a:p>
          <a:p>
            <a:pPr/>
            <a:r>
              <a:rPr lang="en-US"/>
              <a:t>1991</a:t>
            </a:r>
            <a:r>
              <a:rPr lang="zh-CN"/>
              <a:t>年开始，</a:t>
            </a:r>
            <a:r>
              <a:rPr lang="en-US"/>
              <a:t>IBM</a:t>
            </a:r>
            <a:r>
              <a:rPr lang="zh-CN"/>
              <a:t>、</a:t>
            </a:r>
            <a:r>
              <a:rPr lang="en-US"/>
              <a:t>Apple</a:t>
            </a:r>
            <a:r>
              <a:rPr lang="zh-CN"/>
              <a:t>、</a:t>
            </a:r>
            <a:r>
              <a:rPr lang="en-US"/>
              <a:t>Motorola</a:t>
            </a:r>
            <a:r>
              <a:rPr lang="zh-CN"/>
              <a:t>成立联盟，</a:t>
            </a:r>
            <a:r>
              <a:rPr lang="zh-CN"/>
              <a:t>合作研发</a:t>
            </a:r>
            <a:r>
              <a:rPr lang="en-US"/>
              <a:t>PowerPC</a:t>
            </a:r>
            <a:endParaRPr/>
          </a:p>
          <a:p>
            <a:pPr/>
            <a:endParaRPr lang="en-US"/>
          </a:p>
          <a:p>
            <a:pPr/>
            <a:r>
              <a:rPr lang="en-US"/>
              <a:t>1994</a:t>
            </a:r>
            <a:r>
              <a:rPr lang="zh-CN"/>
              <a:t>年</a:t>
            </a:r>
            <a:r>
              <a:rPr lang="en-US"/>
              <a:t>-2006</a:t>
            </a:r>
            <a:r>
              <a:rPr lang="zh-CN"/>
              <a:t>年之间用于</a:t>
            </a:r>
            <a:r>
              <a:rPr lang="en-US"/>
              <a:t>MacBook (2006-2021</a:t>
            </a:r>
            <a:r>
              <a:rPr lang="zh-CN"/>
              <a:t>用的</a:t>
            </a:r>
            <a:r>
              <a:rPr lang="en-US"/>
              <a:t>Intel x86)</a:t>
            </a:r>
            <a:endParaRPr/>
          </a:p>
          <a:p>
            <a:pPr/>
            <a:r>
              <a:rPr lang="zh-CN"/>
              <a:t>也曾用于早期</a:t>
            </a:r>
            <a:r>
              <a:rPr lang="en-US"/>
              <a:t>XBox</a:t>
            </a:r>
            <a:r>
              <a:rPr lang="zh-CN"/>
              <a:t>、</a:t>
            </a:r>
            <a:r>
              <a:rPr lang="en-US"/>
              <a:t>PS 3</a:t>
            </a:r>
            <a:r>
              <a:rPr lang="zh-CN"/>
              <a:t>、思科路由器</a:t>
            </a:r>
            <a:endParaRPr/>
          </a:p>
          <a:p>
            <a:pPr/>
            <a:endParaRPr lang="en-US"/>
          </a:p>
          <a:p>
            <a:pPr/>
            <a:r>
              <a:rPr lang="zh-CN"/>
              <a:t>目前</a:t>
            </a:r>
            <a:r>
              <a:rPr lang="en-US"/>
              <a:t>IBM AIX (Unix) </a:t>
            </a:r>
            <a:r>
              <a:rPr lang="zh-CN"/>
              <a:t>工作站仍然使用</a:t>
            </a:r>
            <a:r>
              <a:rPr lang="en-US"/>
              <a:t>PowerPC</a:t>
            </a:r>
            <a:endParaRPr/>
          </a:p>
          <a:p>
            <a:pPr/>
            <a:r>
              <a:rPr lang="zh-CN"/>
              <a:t>嵌入式领域也有</a:t>
            </a:r>
            <a:r>
              <a:rPr lang="en-US"/>
              <a:t>PowerPC</a:t>
            </a:r>
            <a:r>
              <a:rPr lang="zh-CN"/>
              <a:t>的应用</a:t>
            </a:r>
            <a:r>
              <a:rPr lang="en-US"/>
              <a:t> (</a:t>
            </a:r>
            <a:r>
              <a:rPr lang="zh-CN"/>
              <a:t>航天器、飞机等</a:t>
            </a:r>
            <a:r>
              <a:rPr lang="en-US"/>
              <a:t>)</a:t>
            </a:r>
            <a:endParaRPr/>
          </a:p>
        </p:txBody>
      </p:sp>
      <p:pic>
        <p:nvPicPr>
          <p:cNvPr id="19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6650082" y="290014"/>
            <a:ext cx="1323702" cy="1248772"/>
          </a:xfrm>
          <a:prstGeom prst="rect"/>
        </p:spPr>
      </p:pic>
    </p:spTree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Intel i7 Haswell (4</a:t>
            </a:r>
            <a:r>
              <a:rPr lang="zh-CN"/>
              <a:t>代</a:t>
            </a:r>
            <a:r>
              <a:rPr lang="en-US"/>
              <a:t>) w/ Linux</a:t>
            </a:r>
            <a:endParaRPr/>
          </a:p>
        </p:txBody>
      </p:sp>
      <p:sp>
        <p:nvSpPr>
          <p:cNvPr id="200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  <p:pic>
        <p:nvPicPr>
          <p:cNvPr id="201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793750" y="1408776"/>
            <a:ext cx="6813347" cy="5398424"/>
          </a:xfrm>
          <a:prstGeom prst="rect"/>
        </p:spPr>
      </p:pic>
      <p:sp>
        <p:nvSpPr>
          <p:cNvPr id="202" name=""/>
          <p:cNvSpPr txBox="true"/>
          <p:nvPr/>
        </p:nvSpPr>
        <p:spPr>
          <a:xfrm rot="0" flipH="false" flipV="false">
            <a:off x="1368516" y="4351383"/>
            <a:ext cx="18669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>
                <a:solidFill>
                  <a:srgbClr val="ff0000">
                    <a:alpha val="100000"/>
                  </a:srgbClr>
                </a:solidFill>
              </a:rPr>
              <a:t>64B cacheline</a:t>
            </a:r>
            <a:endParaRPr/>
          </a:p>
        </p:txBody>
      </p:sp>
      <p:sp>
        <p:nvSpPr>
          <p:cNvPr id="203" name=""/>
          <p:cNvSpPr txBox="true"/>
          <p:nvPr/>
        </p:nvSpPr>
        <p:spPr>
          <a:xfrm rot="0" flipH="false" flipV="false">
            <a:off x="5498407" y="5847080"/>
            <a:ext cx="13144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>
                <a:solidFill>
                  <a:srgbClr val="FF0000">
                    <a:alpha val="100000"/>
                  </a:srgbClr>
                </a:solidFill>
              </a:rPr>
              <a:t>4KB page</a:t>
            </a:r>
            <a:endParaRPr/>
          </a:p>
        </p:txBody>
      </p:sp>
    </p:spTree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Intel i7 Haswell (4</a:t>
            </a:r>
            <a:r>
              <a:rPr lang="zh-CN"/>
              <a:t>代</a:t>
            </a:r>
            <a:r>
              <a:rPr lang="en-US"/>
              <a:t>) </a:t>
            </a:r>
            <a:r>
              <a:rPr lang="en-US"/>
              <a:t>w/ Linux</a:t>
            </a:r>
            <a:endParaRPr/>
          </a:p>
        </p:txBody>
      </p:sp>
      <p:sp>
        <p:nvSpPr>
          <p:cNvPr id="206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  <p:pic>
        <p:nvPicPr>
          <p:cNvPr id="20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568234" y="1452241"/>
            <a:ext cx="7130265" cy="5272866"/>
          </a:xfrm>
          <a:prstGeom prst="rect"/>
        </p:spPr>
      </p:pic>
      <p:sp>
        <p:nvSpPr>
          <p:cNvPr id="208" name=""/>
          <p:cNvSpPr txBox="true"/>
          <p:nvPr/>
        </p:nvSpPr>
        <p:spPr>
          <a:xfrm rot="0" flipH="false" flipV="false">
            <a:off x="245110" y="1849846"/>
            <a:ext cx="13017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>
                <a:solidFill>
                  <a:srgbClr val="FF0000">
                    <a:alpha val="100000"/>
                  </a:srgbClr>
                </a:solidFill>
              </a:rPr>
              <a:t>48bit VA</a:t>
            </a:r>
            <a:endParaRPr/>
          </a:p>
        </p:txBody>
      </p:sp>
      <p:sp>
        <p:nvSpPr>
          <p:cNvPr id="209" name=""/>
          <p:cNvSpPr txBox="true"/>
          <p:nvPr/>
        </p:nvSpPr>
        <p:spPr>
          <a:xfrm rot="0" flipH="false" flipV="false">
            <a:off x="3921125" y="5267812"/>
            <a:ext cx="13017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>
                <a:solidFill>
                  <a:srgbClr val="FF0000">
                    <a:alpha val="100000"/>
                  </a:srgbClr>
                </a:solidFill>
              </a:rPr>
              <a:t>52bit VA</a:t>
            </a:r>
            <a:endParaRPr/>
          </a:p>
        </p:txBody>
      </p:sp>
      <p:sp>
        <p:nvSpPr>
          <p:cNvPr id="210" name=""/>
          <p:cNvSpPr txBox="true"/>
          <p:nvPr/>
        </p:nvSpPr>
        <p:spPr>
          <a:xfrm rot="0" flipH="false" flipV="false">
            <a:off x="1017847" y="6400800"/>
            <a:ext cx="24384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>
                <a:solidFill>
                  <a:srgbClr val="FF0000">
                    <a:alpha val="100000"/>
                  </a:srgbClr>
                </a:solidFill>
              </a:rPr>
              <a:t>4-level page table</a:t>
            </a:r>
            <a:endParaRPr/>
          </a:p>
        </p:txBody>
      </p:sp>
      <p:sp>
        <p:nvSpPr>
          <p:cNvPr id="211" name=""/>
          <p:cNvSpPr txBox="true"/>
          <p:nvPr/>
        </p:nvSpPr>
        <p:spPr>
          <a:xfrm rot="0" flipH="false" flipV="false">
            <a:off x="83185" y="5486400"/>
            <a:ext cx="8128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>
                <a:solidFill>
                  <a:srgbClr val="FF0000">
                    <a:alpha val="100000"/>
                  </a:srgbClr>
                </a:solidFill>
              </a:rPr>
              <a:t>PTBR</a:t>
            </a:r>
            <a:endParaRPr/>
          </a:p>
        </p:txBody>
      </p:sp>
    </p:spTree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Intel i7 Haswell (4</a:t>
            </a:r>
            <a:r>
              <a:rPr lang="zh-CN"/>
              <a:t>代</a:t>
            </a:r>
            <a:r>
              <a:rPr lang="en-US"/>
              <a:t>) </a:t>
            </a:r>
            <a:r>
              <a:rPr lang="en-US"/>
              <a:t>w/ Linux</a:t>
            </a:r>
            <a:endParaRPr/>
          </a:p>
        </p:txBody>
      </p:sp>
      <p:sp>
        <p:nvSpPr>
          <p:cNvPr id="214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  <p:pic>
        <p:nvPicPr>
          <p:cNvPr id="215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567146" y="2254118"/>
            <a:ext cx="7857308" cy="4382176"/>
          </a:xfrm>
          <a:prstGeom prst="rect"/>
        </p:spPr>
      </p:pic>
      <p:sp>
        <p:nvSpPr>
          <p:cNvPr id="216" name=""/>
          <p:cNvSpPr txBox="true"/>
          <p:nvPr/>
        </p:nvSpPr>
        <p:spPr>
          <a:xfrm rot="0" flipH="false" flipV="false">
            <a:off x="457200" y="1463609"/>
            <a:ext cx="8077200" cy="698500"/>
          </a:xfrm>
          <a:prstGeom prst="rect"/>
        </p:spPr>
        <p:txBody>
          <a:bodyPr>
            <a:spAutoFit/>
          </a:bodyPr>
          <a:p>
            <a:pPr/>
            <a:r>
              <a:rPr/>
              <a:t>Format of level 1, level 2, and level 3 page table entries. Each entry references a 4 KB child page table</a:t>
            </a:r>
            <a:endParaRPr/>
          </a:p>
        </p:txBody>
      </p:sp>
    </p:spTree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Intel i7 Haswell (4</a:t>
            </a:r>
            <a:r>
              <a:rPr lang="zh-CN"/>
              <a:t>代</a:t>
            </a:r>
            <a:r>
              <a:rPr lang="en-US"/>
              <a:t>) </a:t>
            </a:r>
            <a:r>
              <a:rPr lang="en-US"/>
              <a:t>w/ Linux</a:t>
            </a:r>
            <a:endParaRPr/>
          </a:p>
        </p:txBody>
      </p:sp>
      <p:sp>
        <p:nvSpPr>
          <p:cNvPr id="219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220" name=""/>
          <p:cNvSpPr txBox="true"/>
          <p:nvPr/>
        </p:nvSpPr>
        <p:spPr>
          <a:xfrm rot="0" flipH="false" flipV="false">
            <a:off x="457200" y="1463609"/>
            <a:ext cx="8077200" cy="698500"/>
          </a:xfrm>
          <a:prstGeom prst="rect"/>
        </p:spPr>
        <p:txBody>
          <a:bodyPr>
            <a:spAutoFit/>
          </a:bodyPr>
          <a:p>
            <a:pPr/>
            <a:r>
              <a:rPr lang="en-US"/>
              <a:t>Format of level 4 page table entries. Each entry references a 4 KB child page</a:t>
            </a:r>
            <a:endParaRPr/>
          </a:p>
        </p:txBody>
      </p:sp>
      <p:pic>
        <p:nvPicPr>
          <p:cNvPr id="221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702753" y="2254118"/>
            <a:ext cx="6879147" cy="4294833"/>
          </a:xfrm>
          <a:prstGeom prst="rect"/>
        </p:spPr>
      </p:pic>
    </p:spTree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Linux Virtual Memory Space</a:t>
            </a:r>
            <a:endParaRPr/>
          </a:p>
        </p:txBody>
      </p:sp>
      <p:sp>
        <p:nvSpPr>
          <p:cNvPr id="224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  <p:pic>
        <p:nvPicPr>
          <p:cNvPr id="225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56258" y="1397726"/>
            <a:ext cx="4315742" cy="5231674"/>
          </a:xfrm>
          <a:prstGeom prst="rect"/>
        </p:spPr>
      </p:pic>
      <p:sp>
        <p:nvSpPr>
          <p:cNvPr id="226" name=""/>
          <p:cNvSpPr txBox="true"/>
          <p:nvPr/>
        </p:nvSpPr>
        <p:spPr>
          <a:xfrm rot="0" flipH="true" flipV="false">
            <a:off x="4664891" y="1815737"/>
            <a:ext cx="4154532" cy="16129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en-US"/>
              <a:t>kernel does not use paging</a:t>
            </a:r>
            <a:endParaRPr/>
          </a:p>
          <a:p>
            <a:pPr/>
            <a:endParaRPr lang="en-US"/>
          </a:p>
          <a:p>
            <a:pPr/>
            <a:r>
              <a:rPr lang="en-US"/>
              <a:t>most of kernel virtual memory is mapped to contiguous physical pages</a:t>
            </a:r>
            <a:endParaRPr/>
          </a:p>
        </p:txBody>
      </p:sp>
    </p:spTree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"/>
          <p:cNvSpPr txBox="true">
            <a:spLocks noChangeArrowheads="true"/>
          </p:cNvSpPr>
          <p:nvPr/>
        </p:nvSpPr>
        <p:spPr bwMode="auto">
          <a:xfrm rot="0" flipH="false" flipV="false">
            <a:off x="2697775" y="104503"/>
            <a:ext cx="602791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false" compatLnSpc="true"/>
          <a:lstStyle>
            <a:lvl1pPr marL="342900" indent="-3429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•"/>
              <a:defRPr kumimoji="true" sz="2800">
                <a:solidFill>
                  <a:schemeClr val="tx1"/>
                </a:solidFill>
                <a:latin typeface="+mn-lt"/>
                <a:ea typeface="宋体" charset="0"/>
                <a:cs typeface="宋体" charset="0"/>
              </a:defRPr>
            </a:lvl1pPr>
            <a:lvl2pPr marL="742950" indent="-28575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–"/>
              <a:defRPr kumimoji="true"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•"/>
              <a:defRPr kumimoji="true" sz="2000">
                <a:solidFill>
                  <a:schemeClr val="tx1"/>
                </a:solidFill>
                <a:latin typeface="+mn-lt"/>
                <a:ea typeface="宋体" charset="0"/>
              </a:defRPr>
            </a:lvl3pPr>
            <a:lvl4pPr marL="16002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–"/>
              <a:defRPr kumimoji="true" sz="2000">
                <a:solidFill>
                  <a:schemeClr val="tx1"/>
                </a:solidFill>
                <a:latin typeface="+mn-lt"/>
                <a:ea typeface="宋体" charset="0"/>
              </a:defRPr>
            </a:lvl4pPr>
            <a:lvl5pPr marL="20574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kumimoji="true" sz="2000">
                <a:solidFill>
                  <a:schemeClr val="tx1"/>
                </a:solidFill>
                <a:latin typeface="+mn-lt"/>
                <a:ea typeface="宋体" charset="0"/>
              </a:defRPr>
            </a:lvl5pPr>
            <a:lvl6pPr marL="25146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Page:64B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VA:14-bit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PA:12-bit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TLB:</a:t>
            </a:r>
            <a:r>
              <a:rPr kumimoji="false" lang="zh-CN" altLang="en-US" sz="2400" b="false" kern="0" dirty="false">
                <a:ea typeface="宋体" charset="-122"/>
              </a:rPr>
              <a:t>四路组相连，</a:t>
            </a:r>
            <a:r>
              <a:rPr kumimoji="false" lang="en-US" altLang="zh-CN" sz="2400" b="false" kern="0" dirty="false">
                <a:ea typeface="宋体" charset="-122"/>
              </a:rPr>
              <a:t>16</a:t>
            </a:r>
            <a:r>
              <a:rPr kumimoji="false" lang="zh-CN" altLang="en-US" sz="2400" b="false" kern="0" dirty="false">
                <a:ea typeface="宋体" charset="-122"/>
              </a:rPr>
              <a:t> </a:t>
            </a:r>
            <a:r>
              <a:rPr kumimoji="false" lang="en-US" altLang="zh-CN" sz="2400" b="false" kern="0" dirty="false">
                <a:ea typeface="宋体" charset="-122"/>
              </a:rPr>
              <a:t>items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Cache:</a:t>
            </a:r>
            <a:r>
              <a:rPr kumimoji="false" lang="zh-CN" altLang="en-US" sz="2400" b="false" kern="0" dirty="false">
                <a:ea typeface="宋体" charset="-122"/>
              </a:rPr>
              <a:t>直接映射，</a:t>
            </a:r>
            <a:r>
              <a:rPr kumimoji="false" lang="en-US" altLang="zh-CN" sz="2400" b="false" kern="0" dirty="false">
                <a:ea typeface="宋体" charset="-122"/>
              </a:rPr>
              <a:t>16</a:t>
            </a:r>
            <a:r>
              <a:rPr kumimoji="false" lang="zh-CN" altLang="en-US" sz="2400" b="false" kern="0" dirty="false">
                <a:ea typeface="宋体" charset="-122"/>
              </a:rPr>
              <a:t>个组，</a:t>
            </a:r>
            <a:r>
              <a:rPr kumimoji="false" lang="en-US" altLang="zh-CN" sz="2400" b="false" kern="0" dirty="false" err="true">
                <a:ea typeface="宋体" charset="-122"/>
              </a:rPr>
              <a:t>cacheline</a:t>
            </a:r>
            <a:r>
              <a:rPr kumimoji="false" lang="zh-CN" altLang="en-US" sz="2400" b="false" kern="0" dirty="false">
                <a:ea typeface="宋体" charset="-122"/>
              </a:rPr>
              <a:t> </a:t>
            </a:r>
            <a:r>
              <a:rPr kumimoji="false" lang="en-US" altLang="zh-CN" sz="2400" b="false" kern="0" dirty="false">
                <a:ea typeface="宋体" charset="-122"/>
              </a:rPr>
              <a:t>4B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endParaRPr kumimoji="false" lang="en-GB" altLang="zh-CN" sz="2000" b="false" kern="0" dirty="false">
              <a:ea typeface="宋体" charset="-122"/>
            </a:endParaRPr>
          </a:p>
        </p:txBody>
      </p:sp>
      <p:pic>
        <p:nvPicPr>
          <p:cNvPr id="229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64819" y="2752707"/>
            <a:ext cx="4427946" cy="3461655"/>
          </a:xfrm>
          <a:prstGeom prst="rect"/>
        </p:spPr>
      </p:pic>
      <p:pic>
        <p:nvPicPr>
          <p:cNvPr id="23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692765" y="2752707"/>
            <a:ext cx="4279972" cy="3833499"/>
          </a:xfrm>
          <a:prstGeom prst="rect"/>
        </p:spPr>
      </p:pic>
      <p:sp>
        <p:nvSpPr>
          <p:cNvPr id="231" name="标题 1"/>
          <p:cNvSpPr txBox="true">
            <a:spLocks noGrp="true"/>
          </p:cNvSpPr>
          <p:nvPr/>
        </p:nvSpPr>
        <p:spPr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  <a:extLst/>
          </a:ln>
        </p:spPr>
        <p:txBody>
          <a:bodyPr vert="horz" wrap="square" lIns="91440" tIns="45720" rIns="91440" bIns="45720" anchor="ctr" anchorCtr="false"/>
          <a:lstStyle>
            <a:lvl1pPr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/>
                <a:ea typeface="宋体" charset="0"/>
                <a:cs typeface="宋体" charset="0"/>
              </a:defRPr>
            </a:lvl1pPr>
            <a:lvl2pPr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 panose="030F0902030302020204" charset="0"/>
                <a:ea typeface="宋体" charset="0"/>
                <a:cs typeface="宋体" charset="0"/>
              </a:defRPr>
            </a:lvl2pPr>
            <a:lvl3pPr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 panose="030F0902030302020204" charset="0"/>
                <a:ea typeface="宋体" charset="0"/>
                <a:cs typeface="宋体" charset="0"/>
              </a:defRPr>
            </a:lvl3pPr>
            <a:lvl4pPr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 panose="030F0902030302020204" charset="0"/>
                <a:ea typeface="宋体" charset="0"/>
                <a:cs typeface="宋体" charset="0"/>
              </a:defRPr>
            </a:lvl4pPr>
            <a:lvl5pPr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 panose="030F0902030302020204" charset="0"/>
                <a:ea typeface="宋体" charset="0"/>
                <a:cs typeface="宋体" charset="0"/>
              </a:defRPr>
            </a:lvl5pPr>
            <a:lvl6pPr marL="457200"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 panose="030F0902030302020204" charset="0"/>
              </a:defRPr>
            </a:lvl6pPr>
            <a:lvl7pPr marL="914400"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 panose="030F0902030302020204" charset="0"/>
              </a:defRPr>
            </a:lvl7pPr>
            <a:lvl8pPr marL="1371600"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 panose="030F0902030302020204" charset="0"/>
              </a:defRPr>
            </a:lvl8pPr>
            <a:lvl9pPr marL="1828800"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 panose="030F0902030302020204" charset="0"/>
              </a:defRPr>
            </a:lvl9pPr>
          </a:lstStyle>
          <a:p>
            <a:pPr algn="l" rtl="false" eaLnBrk="false" fontAlgn="base" hangingPunct="false">
              <a:spcBef>
                <a:spcPct val="1"/>
              </a:spcBef>
              <a:spcAft>
                <a:spcPct val="1"/>
              </a:spcAft>
              <a:defRPr sz="2800" b="true">
                <a:solidFill>
                  <a:srgbClr val="000000"/>
                </a:solidFill>
                <a:latin typeface="Comic Sans MS"/>
                <a:ea typeface="宋体" charset="0"/>
                <a:cs typeface="宋体" charset="0"/>
              </a:defRPr>
            </a:pPr>
            <a:r>
              <a:rPr kumimoji="true" lang="zh-CN" altLang="en-US" sz="2800" b="true" dirty="false">
                <a:solidFill>
                  <a:srgbClr val="000000"/>
                </a:solidFill>
                <a:latin typeface="Comic Sans MS"/>
                <a:ea typeface="宋体" charset="0"/>
                <a:cs typeface="宋体" charset="0"/>
              </a:rPr>
              <a:t>课堂练习</a:t>
            </a:r>
            <a:endParaRPr sz="2800" b="true">
              <a:solidFill>
                <a:srgbClr val="000000"/>
              </a:solidFill>
              <a:latin typeface="Comic Sans MS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课堂练习</a:t>
            </a:r>
            <a:endParaRPr/>
          </a:p>
        </p:txBody>
      </p:sp>
      <p:sp>
        <p:nvSpPr>
          <p:cNvPr id="234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128</a:t>
            </a:fld>
            <a:endParaRPr lang="en-US" altLang="zh-CN"/>
          </a:p>
        </p:txBody>
      </p:sp>
      <p:sp>
        <p:nvSpPr>
          <p:cNvPr id="235" name="Rectangle 2"/>
          <p:cNvSpPr txBox="true">
            <a:spLocks noChangeArrowheads="true"/>
          </p:cNvSpPr>
          <p:nvPr/>
        </p:nvSpPr>
        <p:spPr bwMode="auto">
          <a:xfrm>
            <a:off x="227012" y="1524000"/>
            <a:ext cx="83073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false" compatLnSpc="true"/>
          <a:lstStyle>
            <a:lvl1pPr marL="342900" indent="-3429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•"/>
              <a:defRPr kumimoji="true" sz="2800">
                <a:solidFill>
                  <a:schemeClr val="tx1"/>
                </a:solidFill>
                <a:latin typeface="+mn-lt"/>
                <a:ea typeface="宋体" charset="0"/>
                <a:cs typeface="宋体" charset="0"/>
              </a:defRPr>
            </a:lvl1pPr>
            <a:lvl2pPr marL="742950" indent="-28575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–"/>
              <a:defRPr kumimoji="true"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•"/>
              <a:defRPr kumimoji="true" sz="2000">
                <a:solidFill>
                  <a:schemeClr val="tx1"/>
                </a:solidFill>
                <a:latin typeface="+mn-lt"/>
                <a:ea typeface="宋体" charset="0"/>
              </a:defRPr>
            </a:lvl3pPr>
            <a:lvl4pPr marL="16002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–"/>
              <a:defRPr kumimoji="true" sz="2000">
                <a:solidFill>
                  <a:schemeClr val="tx1"/>
                </a:solidFill>
                <a:latin typeface="+mn-lt"/>
                <a:ea typeface="宋体" charset="0"/>
              </a:defRPr>
            </a:lvl4pPr>
            <a:lvl5pPr marL="20574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kumimoji="true" sz="2000">
                <a:solidFill>
                  <a:schemeClr val="tx1"/>
                </a:solidFill>
                <a:latin typeface="+mn-lt"/>
                <a:ea typeface="宋体" charset="0"/>
              </a:defRPr>
            </a:lvl5pPr>
            <a:lvl6pPr marL="25146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false" eaLnBrk="false" fontAlgn="base" hangingPunct="false">
              <a:spcBef>
                <a:spcPct val="20000"/>
              </a:spcBef>
              <a:spcAft>
                <a:spcPct val="1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Page:64B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VA:14-bit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PA:12-bit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TLB:</a:t>
            </a:r>
            <a:r>
              <a:rPr kumimoji="false" lang="zh-CN" altLang="en-US" sz="2400" b="false" kern="0" dirty="false">
                <a:ea typeface="宋体" charset="-122"/>
              </a:rPr>
              <a:t>四路组</a:t>
            </a:r>
            <a:endParaRPr kumimoji="false" lang="en-US" altLang="zh-CN" sz="2400" b="false" kern="0" dirty="false">
              <a:ea typeface="宋体" charset="-122"/>
            </a:endParaRPr>
          </a:p>
          <a:p>
            <a:pPr marL="0" indent="0">
              <a:buNone/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zh-CN" altLang="en-US" sz="2400" b="false" kern="0" dirty="false">
                <a:ea typeface="宋体" charset="-122"/>
              </a:rPr>
              <a:t>相连，</a:t>
            </a:r>
            <a:r>
              <a:rPr kumimoji="false" lang="en-US" altLang="zh-CN" sz="2400" b="false" kern="0" dirty="false">
                <a:ea typeface="宋体" charset="-122"/>
              </a:rPr>
              <a:t>16</a:t>
            </a:r>
            <a:r>
              <a:rPr kumimoji="false" lang="zh-CN" altLang="en-US" sz="2400" b="false" kern="0" dirty="false">
                <a:ea typeface="宋体" charset="-122"/>
              </a:rPr>
              <a:t> </a:t>
            </a:r>
            <a:r>
              <a:rPr kumimoji="false" lang="en-US" altLang="zh-CN" sz="2400" b="false" kern="0" dirty="false">
                <a:ea typeface="宋体" charset="-122"/>
              </a:rPr>
              <a:t>items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Cache:</a:t>
            </a:r>
            <a:r>
              <a:rPr kumimoji="false" lang="zh-CN" altLang="en-US" sz="2400" b="false" kern="0" dirty="false">
                <a:ea typeface="宋体" charset="-122"/>
              </a:rPr>
              <a:t>直接映射，</a:t>
            </a:r>
            <a:endParaRPr kumimoji="false" lang="en-US" altLang="zh-CN" sz="2400" b="false" kern="0" dirty="false">
              <a:ea typeface="宋体" charset="-122"/>
            </a:endParaRPr>
          </a:p>
          <a:p>
            <a:pPr marL="0" indent="0">
              <a:buNone/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16</a:t>
            </a:r>
            <a:r>
              <a:rPr kumimoji="false" lang="zh-CN" altLang="en-US" sz="2400" b="false" kern="0" dirty="false">
                <a:ea typeface="宋体" charset="-122"/>
              </a:rPr>
              <a:t>个组，</a:t>
            </a:r>
            <a:r>
              <a:rPr kumimoji="false" lang="en-US" altLang="zh-CN" sz="2400" b="false" kern="0" dirty="false" err="true">
                <a:ea typeface="宋体" charset="-122"/>
              </a:rPr>
              <a:t>cacheline</a:t>
            </a:r>
            <a:endParaRPr kumimoji="false" lang="en-US" altLang="zh-CN" sz="2400" b="false" kern="0" dirty="false">
              <a:ea typeface="宋体" charset="-122"/>
            </a:endParaRPr>
          </a:p>
          <a:p>
            <a:pPr marL="0" indent="0">
              <a:buNone/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r>
              <a:rPr kumimoji="false" lang="en-US" altLang="zh-CN" sz="2400" b="false" kern="0" dirty="false">
                <a:ea typeface="宋体" charset="-122"/>
              </a:rPr>
              <a:t>4B</a:t>
            </a:r>
            <a:endParaRPr/>
          </a:p>
          <a:p>
            <a:pPr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</a:pPr>
            <a:endParaRPr kumimoji="false" lang="en-GB" altLang="zh-CN" sz="2000" b="false" kern="0" dirty="false">
              <a:ea typeface="宋体" charset="-122"/>
            </a:endParaRPr>
          </a:p>
        </p:txBody>
      </p:sp>
      <p:pic>
        <p:nvPicPr>
          <p:cNvPr id="236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3492470" y="457200"/>
            <a:ext cx="4874290" cy="4377047"/>
          </a:xfrm>
          <a:prstGeom prst="rect"/>
        </p:spPr>
      </p:pic>
      <p:pic>
        <p:nvPicPr>
          <p:cNvPr id="237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368373" y="4297582"/>
            <a:ext cx="4874290" cy="1894377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24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Example 1</a:t>
            </a:r>
            <a:r>
              <a:rPr lang="zh-CN"/>
              <a:t>：</a:t>
            </a:r>
            <a:r>
              <a:rPr lang="en-US"/>
              <a:t>VA=100</a:t>
            </a:r>
            <a:endParaRPr lang="en-US"/>
          </a:p>
          <a:p>
            <a:pPr lvl="1">
              <a:buChar char="–"/>
            </a:pPr>
            <a:r>
              <a:rPr lang="zh-CN"/>
              <a:t>在</a:t>
            </a:r>
            <a:r>
              <a:rPr lang="en-US"/>
              <a:t>Code</a:t>
            </a:r>
            <a:r>
              <a:rPr lang="zh-CN"/>
              <a:t>区域</a:t>
            </a:r>
            <a:endParaRPr/>
          </a:p>
          <a:p>
            <a:pPr lvl="1">
              <a:buChar char="–"/>
            </a:pPr>
            <a:r>
              <a:rPr lang="en-US"/>
              <a:t>PA=32K+100=32868</a:t>
            </a:r>
            <a:endParaRPr/>
          </a:p>
          <a:p>
            <a:pPr>
              <a:buChar char="•"/>
            </a:pPr>
            <a:r>
              <a:rPr lang="en-US"/>
              <a:t>Example 2: VA=7K</a:t>
            </a:r>
            <a:endParaRPr/>
          </a:p>
          <a:p>
            <a:pPr lvl="1">
              <a:buChar char="–"/>
            </a:pPr>
            <a:r>
              <a:rPr lang="zh-CN"/>
              <a:t>不在任何一个</a:t>
            </a:r>
            <a:r>
              <a:rPr lang="en-US"/>
              <a:t>segment</a:t>
            </a:r>
            <a:r>
              <a:rPr lang="zh-CN"/>
              <a:t>内</a:t>
            </a:r>
            <a:endParaRPr lang="en-US"/>
          </a:p>
          <a:p>
            <a:pPr lvl="1">
              <a:buChar char="–"/>
            </a:pPr>
            <a:r>
              <a:rPr lang="en-US"/>
              <a:t>Segmentation fault</a:t>
            </a:r>
            <a:endParaRPr lang="zh-CN"/>
          </a:p>
        </p:txBody>
      </p:sp>
      <p:sp>
        <p:nvSpPr>
          <p:cNvPr id="241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14</a:t>
            </a:fld>
            <a:endParaRPr lang="en-US" altLang="zh-CN"/>
          </a:p>
        </p:txBody>
      </p:sp>
      <p:pic>
        <p:nvPicPr>
          <p:cNvPr id="242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914400" y="4895850"/>
            <a:ext cx="2993907" cy="1276350"/>
          </a:xfrm>
          <a:prstGeom prst="rect">
            <a:avLst/>
          </a:prstGeom>
        </p:spPr>
      </p:pic>
      <p:pic>
        <p:nvPicPr>
          <p:cNvPr id="243" name="图片 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877242" y="457200"/>
            <a:ext cx="2047315" cy="6172200"/>
          </a:xfrm>
          <a:prstGeom prst="rect">
            <a:avLst/>
          </a:prstGeom>
        </p:spPr>
      </p:pic>
      <p:pic>
        <p:nvPicPr>
          <p:cNvPr id="244" name="图片 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734656" y="3134957"/>
            <a:ext cx="2311400" cy="3521786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练习答案</a:t>
            </a:r>
            <a:endParaRPr/>
          </a:p>
        </p:txBody>
      </p:sp>
      <p:sp>
        <p:nvSpPr>
          <p:cNvPr id="24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130</a:t>
            </a:fld>
            <a:endParaRPr lang="en-US" altLang="zh-CN"/>
          </a:p>
        </p:txBody>
      </p:sp>
      <p:pic>
        <p:nvPicPr>
          <p:cNvPr id="248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2537943" y="1572962"/>
            <a:ext cx="3580229" cy="5056438"/>
          </a:xfrm>
          <a:prstGeom prst="rect"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>
  <p:cSld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Homework 5</a:t>
            </a:r>
            <a:endParaRPr kumimoji="true" lang="zh-CN" altLang="en-US" dirty="false"/>
          </a:p>
        </p:txBody>
      </p:sp>
      <p:sp>
        <p:nvSpPr>
          <p:cNvPr id="25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4</a:t>
            </a:r>
            <a:r>
              <a:rPr lang="zh-CN"/>
              <a:t>月</a:t>
            </a:r>
            <a:r>
              <a:rPr lang="en-US"/>
              <a:t>17</a:t>
            </a:r>
            <a:r>
              <a:rPr lang="zh-CN"/>
              <a:t>日</a:t>
            </a:r>
            <a:r>
              <a:rPr lang="zh-CN"/>
              <a:t>提交</a:t>
            </a:r>
            <a:endParaRPr/>
          </a:p>
        </p:txBody>
      </p:sp>
      <p:sp>
        <p:nvSpPr>
          <p:cNvPr id="25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131</a:t>
            </a:fld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255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Example 3: VA=4200</a:t>
            </a:r>
            <a:endParaRPr/>
          </a:p>
          <a:p>
            <a:pPr lvl="1">
              <a:buChar char="–"/>
            </a:pPr>
            <a:r>
              <a:rPr lang="zh-CN"/>
              <a:t>在</a:t>
            </a:r>
            <a:r>
              <a:rPr lang="en-US"/>
              <a:t>Heap</a:t>
            </a:r>
            <a:r>
              <a:rPr lang="zh-CN"/>
              <a:t>区域</a:t>
            </a:r>
            <a:endParaRPr/>
          </a:p>
          <a:p>
            <a:pPr lvl="1">
              <a:buChar char="–"/>
            </a:pPr>
            <a:r>
              <a:rPr lang="en-US"/>
              <a:t>VA=4K+104=heap</a:t>
            </a:r>
            <a:r>
              <a:rPr lang="zh-CN"/>
              <a:t>区域偏移</a:t>
            </a:r>
            <a:r>
              <a:rPr lang="en-US"/>
              <a:t>104</a:t>
            </a:r>
            <a:endParaRPr/>
          </a:p>
          <a:p>
            <a:pPr lvl="2">
              <a:buChar char="•"/>
            </a:pPr>
            <a:r>
              <a:rPr lang="en-US"/>
              <a:t>&lt;2K (size)</a:t>
            </a:r>
            <a:r>
              <a:rPr lang="zh-CN"/>
              <a:t>，合法</a:t>
            </a:r>
            <a:endParaRPr/>
          </a:p>
          <a:p>
            <a:pPr lvl="1">
              <a:buChar char="–"/>
            </a:pPr>
            <a:r>
              <a:rPr lang="en-US"/>
              <a:t>PA=34K+104=34920</a:t>
            </a:r>
            <a:endParaRPr lang="zh-CN"/>
          </a:p>
        </p:txBody>
      </p:sp>
      <p:sp>
        <p:nvSpPr>
          <p:cNvPr id="256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15</a:t>
            </a:fld>
            <a:endParaRPr lang="en-US" altLang="zh-CN"/>
          </a:p>
        </p:txBody>
      </p:sp>
      <p:pic>
        <p:nvPicPr>
          <p:cNvPr id="257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914400" y="4895850"/>
            <a:ext cx="2993907" cy="1276350"/>
          </a:xfrm>
          <a:prstGeom prst="rect">
            <a:avLst/>
          </a:prstGeom>
        </p:spPr>
      </p:pic>
      <p:pic>
        <p:nvPicPr>
          <p:cNvPr id="258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734656" y="3134957"/>
            <a:ext cx="2311400" cy="3521786"/>
          </a:xfrm>
          <a:prstGeom prst="rect">
            <a:avLst/>
          </a:prstGeom>
        </p:spPr>
      </p:pic>
      <p:pic>
        <p:nvPicPr>
          <p:cNvPr id="259" name="图片 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848747" y="457200"/>
            <a:ext cx="204731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262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6172200" cy="4419600"/>
          </a:xfrm>
        </p:spPr>
        <p:txBody>
          <a:bodyPr/>
          <a:lstStyle/>
          <a:p>
            <a:pPr>
              <a:buChar char="•"/>
            </a:pPr>
            <a:r>
              <a:rPr lang="zh-CN"/>
              <a:t>以上例子中是人工计算</a:t>
            </a:r>
            <a:r>
              <a:rPr lang="en-US"/>
              <a:t>VA-&gt;</a:t>
            </a:r>
            <a:r>
              <a:rPr lang="en-US"/>
              <a:t>PA</a:t>
            </a:r>
            <a:endParaRPr lang="en-US"/>
          </a:p>
          <a:p>
            <a:pPr>
              <a:buChar char="•"/>
            </a:pPr>
            <a:r>
              <a:rPr lang="zh-CN"/>
              <a:t>那么</a:t>
            </a:r>
            <a:r>
              <a:rPr lang="en-US"/>
              <a:t>CPU</a:t>
            </a:r>
            <a:r>
              <a:rPr lang="zh-CN"/>
              <a:t>拿到一个</a:t>
            </a:r>
            <a:r>
              <a:rPr lang="en-US"/>
              <a:t>VA</a:t>
            </a:r>
            <a:r>
              <a:rPr lang="zh-CN"/>
              <a:t>，怎么知道它是属于那个</a:t>
            </a:r>
            <a:r>
              <a:rPr lang="en-US"/>
              <a:t>segment</a:t>
            </a:r>
            <a:r>
              <a:rPr lang="zh-CN"/>
              <a:t>呢？</a:t>
            </a:r>
            <a:endParaRPr/>
          </a:p>
        </p:txBody>
      </p:sp>
      <p:sp>
        <p:nvSpPr>
          <p:cNvPr id="26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16</a:t>
            </a:fld>
            <a:endParaRPr lang="en-US" altLang="zh-CN"/>
          </a:p>
        </p:txBody>
      </p:sp>
      <p:pic>
        <p:nvPicPr>
          <p:cNvPr id="264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914400" y="4895850"/>
            <a:ext cx="2993907" cy="1276350"/>
          </a:xfrm>
          <a:prstGeom prst="rect">
            <a:avLst/>
          </a:prstGeom>
        </p:spPr>
      </p:pic>
      <p:pic>
        <p:nvPicPr>
          <p:cNvPr id="265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4734656" y="3134957"/>
            <a:ext cx="2311400" cy="3521786"/>
          </a:xfrm>
          <a:prstGeom prst="rect">
            <a:avLst/>
          </a:prstGeom>
        </p:spPr>
      </p:pic>
      <p:pic>
        <p:nvPicPr>
          <p:cNvPr id="266" name="图片 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848747" y="457200"/>
            <a:ext cx="2047315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26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#1. explicit approach</a:t>
            </a:r>
            <a:endParaRPr/>
          </a:p>
          <a:p>
            <a:pPr lvl="1">
              <a:buChar char="–"/>
            </a:pPr>
            <a:r>
              <a:rPr lang="zh-CN"/>
              <a:t>在</a:t>
            </a:r>
            <a:r>
              <a:rPr lang="en-US"/>
              <a:t>VA</a:t>
            </a:r>
            <a:r>
              <a:rPr lang="zh-CN"/>
              <a:t>中预留几个</a:t>
            </a:r>
            <a:r>
              <a:rPr lang="en-US"/>
              <a:t>bits</a:t>
            </a:r>
            <a:r>
              <a:rPr lang="zh-CN"/>
              <a:t>标记属于哪个</a:t>
            </a:r>
            <a:r>
              <a:rPr lang="en-US"/>
              <a:t>segment</a:t>
            </a:r>
            <a:endParaRPr/>
          </a:p>
          <a:p>
            <a:pPr lvl="1">
              <a:buChar char="–"/>
            </a:pPr>
            <a:r>
              <a:rPr lang="zh-CN"/>
              <a:t>例如</a:t>
            </a:r>
            <a:r>
              <a:rPr lang="en-US"/>
              <a:t>VAX/VMS</a:t>
            </a:r>
            <a:r>
              <a:rPr lang="zh-CN"/>
              <a:t>系统</a:t>
            </a:r>
            <a:endParaRPr lang="en-US"/>
          </a:p>
          <a:p>
            <a:pPr lvl="1">
              <a:buChar char="–"/>
            </a:pPr>
            <a:r>
              <a:rPr lang="zh-CN"/>
              <a:t>如果有</a:t>
            </a:r>
            <a:r>
              <a:rPr lang="en-US"/>
              <a:t>3</a:t>
            </a:r>
            <a:r>
              <a:rPr lang="zh-CN"/>
              <a:t>个</a:t>
            </a:r>
            <a:r>
              <a:rPr lang="en-US"/>
              <a:t>segment</a:t>
            </a:r>
            <a:r>
              <a:rPr lang="zh-CN"/>
              <a:t>，那么需要</a:t>
            </a:r>
            <a:r>
              <a:rPr lang="en-US"/>
              <a:t>2</a:t>
            </a:r>
            <a:r>
              <a:rPr lang="zh-CN"/>
              <a:t>个</a:t>
            </a:r>
            <a:r>
              <a:rPr lang="en-US"/>
              <a:t>bits</a:t>
            </a:r>
            <a:endParaRPr/>
          </a:p>
          <a:p>
            <a:pPr lvl="2">
              <a:buChar char="•"/>
            </a:pPr>
            <a:r>
              <a:rPr lang="zh-CN"/>
              <a:t>最高两位</a:t>
            </a:r>
            <a:r>
              <a:rPr lang="en-US"/>
              <a:t>00-&gt;code;</a:t>
            </a:r>
            <a:r>
              <a:rPr lang="en-US"/>
              <a:t>01-&gt;heap; </a:t>
            </a:r>
            <a:r>
              <a:rPr lang="en-US"/>
              <a:t>1x-&gt;stack</a:t>
            </a:r>
            <a:endParaRPr/>
          </a:p>
        </p:txBody>
      </p:sp>
      <p:sp>
        <p:nvSpPr>
          <p:cNvPr id="270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17</a:t>
            </a:fld>
            <a:endParaRPr lang="en-US" altLang="zh-CN"/>
          </a:p>
        </p:txBody>
      </p:sp>
      <p:pic>
        <p:nvPicPr>
          <p:cNvPr id="271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1926313" y="4335350"/>
            <a:ext cx="46355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/>
              <a:t>VAX/VMS</a:t>
            </a:r>
            <a:endParaRPr lang="zh-CN"/>
          </a:p>
        </p:txBody>
      </p:sp>
      <p:sp>
        <p:nvSpPr>
          <p:cNvPr id="27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 sz="2400"/>
              <a:t>VAX/VMS (Virtual Address eXtension/Virtual Memory System) </a:t>
            </a:r>
            <a:r>
              <a:rPr lang="zh-CN" sz="2400"/>
              <a:t>是</a:t>
            </a:r>
            <a:r>
              <a:rPr lang="en-US" sz="2400"/>
              <a:t>DEC</a:t>
            </a:r>
            <a:r>
              <a:rPr lang="zh-CN" sz="2400"/>
              <a:t>公司研发的一个支持多任务和虚拟内存的操作系统，运行在其研发的</a:t>
            </a:r>
            <a:r>
              <a:rPr lang="en-US" sz="2400"/>
              <a:t>VAX</a:t>
            </a:r>
            <a:r>
              <a:rPr lang="zh-CN" sz="2400"/>
              <a:t>小型机上</a:t>
            </a:r>
            <a:endParaRPr/>
          </a:p>
          <a:p>
            <a:pPr>
              <a:buChar char="•"/>
            </a:pPr>
            <a:r>
              <a:rPr lang="en-US" sz="2400"/>
              <a:t>DEC 1998</a:t>
            </a:r>
            <a:r>
              <a:rPr lang="zh-CN" sz="2400"/>
              <a:t>年被</a:t>
            </a:r>
            <a:r>
              <a:rPr lang="en-US" sz="2400"/>
              <a:t>Compaq</a:t>
            </a:r>
            <a:r>
              <a:rPr lang="zh-CN" sz="2400"/>
              <a:t>收购，</a:t>
            </a:r>
            <a:r>
              <a:rPr lang="en-US" sz="2400"/>
              <a:t>Compaq 2002</a:t>
            </a:r>
            <a:r>
              <a:rPr lang="zh-CN" sz="2400"/>
              <a:t>年被</a:t>
            </a:r>
            <a:r>
              <a:rPr lang="en-US" sz="2400"/>
              <a:t>HP</a:t>
            </a:r>
            <a:r>
              <a:rPr lang="zh-CN" sz="2400"/>
              <a:t>收购</a:t>
            </a:r>
            <a:endParaRPr/>
          </a:p>
          <a:p>
            <a:pPr>
              <a:buChar char="•"/>
            </a:pPr>
            <a:endParaRPr lang="en-US" sz="2400"/>
          </a:p>
          <a:p>
            <a:pPr>
              <a:buChar char="•"/>
            </a:pPr>
            <a:r>
              <a:rPr lang="en-US" sz="2400"/>
              <a:t>VAX</a:t>
            </a:r>
            <a:r>
              <a:rPr lang="zh-CN" sz="2400"/>
              <a:t>前身是</a:t>
            </a:r>
            <a:r>
              <a:rPr lang="en-US" sz="2400"/>
              <a:t>PDP</a:t>
            </a:r>
            <a:r>
              <a:rPr lang="zh-CN" sz="2400"/>
              <a:t>小型机，</a:t>
            </a:r>
            <a:r>
              <a:rPr lang="en-US" sz="2400"/>
              <a:t>Unix</a:t>
            </a:r>
            <a:r>
              <a:rPr lang="zh-CN" sz="2400"/>
              <a:t>最早就是在</a:t>
            </a:r>
            <a:r>
              <a:rPr lang="en-US" sz="2400"/>
              <a:t>PDP-11</a:t>
            </a:r>
            <a:r>
              <a:rPr lang="zh-CN" sz="2400"/>
              <a:t>上开发的</a:t>
            </a:r>
            <a:endParaRPr/>
          </a:p>
        </p:txBody>
      </p:sp>
      <p:sp>
        <p:nvSpPr>
          <p:cNvPr id="275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17</a:t>
            </a:fld>
            <a:endParaRPr lang="en-US" altLang="zh-CN"/>
          </a:p>
        </p:txBody>
      </p:sp>
      <p:sp>
        <p:nvSpPr>
          <p:cNvPr id="276" name=""/>
          <p:cNvSpPr txBox="true"/>
          <p:nvPr/>
        </p:nvSpPr>
        <p:spPr>
          <a:xfrm rot="0" flipH="false" flipV="false">
            <a:off x="457200" y="176348"/>
            <a:ext cx="11938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>
                <a:solidFill>
                  <a:schemeClr val="bg1">
                    <a:lumMod val="65000"/>
                    <a:alpha val="100000"/>
                  </a:schemeClr>
                </a:solidFill>
              </a:rPr>
              <a:t>扩展内容</a:t>
            </a:r>
            <a:endParaRPr/>
          </a:p>
        </p:txBody>
      </p:sp>
      <p:pic>
        <p:nvPicPr>
          <p:cNvPr id="27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1054100" y="4226560"/>
            <a:ext cx="3127204" cy="2174240"/>
          </a:xfrm>
          <a:prstGeom prst="rect"/>
        </p:spPr>
      </p:pic>
      <p:sp>
        <p:nvSpPr>
          <p:cNvPr id="278" name=""/>
          <p:cNvSpPr txBox="true"/>
          <p:nvPr/>
        </p:nvSpPr>
        <p:spPr>
          <a:xfrm rot="0" flipH="false" flipV="false">
            <a:off x="4368800" y="5012327"/>
            <a:ext cx="35750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PDP-11/20 at EPFL, 1970s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281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6223000" cy="4419600"/>
          </a:xfrm>
        </p:spPr>
        <p:txBody>
          <a:bodyPr/>
          <a:lstStyle/>
          <a:p>
            <a:pPr>
              <a:buChar char="•"/>
            </a:pPr>
            <a:r>
              <a:rPr lang="en-US"/>
              <a:t>14</a:t>
            </a:r>
            <a:r>
              <a:rPr lang="zh-CN"/>
              <a:t>位</a:t>
            </a:r>
            <a:r>
              <a:rPr lang="en-US"/>
              <a:t>VA</a:t>
            </a:r>
            <a:r>
              <a:rPr lang="zh-CN"/>
              <a:t>：</a:t>
            </a:r>
            <a:endParaRPr lang="en-US"/>
          </a:p>
          <a:p>
            <a:pPr lvl="1">
              <a:buChar char="–"/>
            </a:pPr>
            <a:r>
              <a:rPr lang="zh-CN"/>
              <a:t>前</a:t>
            </a:r>
            <a:r>
              <a:rPr lang="en-US"/>
              <a:t>2</a:t>
            </a:r>
            <a:r>
              <a:rPr lang="zh-CN"/>
              <a:t>位为</a:t>
            </a:r>
            <a:r>
              <a:rPr lang="en-US"/>
              <a:t>segment</a:t>
            </a:r>
            <a:r>
              <a:rPr lang="zh-CN"/>
              <a:t>，后</a:t>
            </a:r>
            <a:r>
              <a:rPr lang="en-US"/>
              <a:t>12</a:t>
            </a:r>
            <a:r>
              <a:rPr lang="zh-CN"/>
              <a:t>位为</a:t>
            </a:r>
            <a:r>
              <a:rPr lang="en-US"/>
              <a:t>segment</a:t>
            </a:r>
            <a:r>
              <a:rPr lang="zh-CN"/>
              <a:t>内的</a:t>
            </a:r>
            <a:r>
              <a:rPr lang="en-US"/>
              <a:t>offset</a:t>
            </a:r>
            <a:endParaRPr/>
          </a:p>
          <a:p>
            <a:pPr>
              <a:buChar char="•"/>
            </a:pPr>
            <a:r>
              <a:rPr lang="en-US"/>
              <a:t>Example:</a:t>
            </a:r>
            <a:endParaRPr/>
          </a:p>
          <a:p>
            <a:pPr lvl="1">
              <a:buChar char="–"/>
            </a:pPr>
            <a:r>
              <a:rPr lang="en-US"/>
              <a:t>VA = 4200 = 4K + 104</a:t>
            </a:r>
            <a:endParaRPr/>
          </a:p>
          <a:p>
            <a:pPr lvl="1">
              <a:buChar char="–"/>
            </a:pPr>
            <a:r>
              <a:rPr lang="zh-CN"/>
              <a:t>前两位是</a:t>
            </a:r>
            <a:r>
              <a:rPr lang="en-US"/>
              <a:t>01</a:t>
            </a:r>
            <a:r>
              <a:rPr lang="zh-CN"/>
              <a:t>，是</a:t>
            </a:r>
            <a:r>
              <a:rPr lang="en-US"/>
              <a:t>heap</a:t>
            </a:r>
            <a:endParaRPr/>
          </a:p>
          <a:p>
            <a:pPr lvl="1">
              <a:buChar char="–"/>
            </a:pPr>
            <a:r>
              <a:rPr lang="en-US"/>
              <a:t>PA = 34K+104</a:t>
            </a:r>
            <a:endParaRPr/>
          </a:p>
        </p:txBody>
      </p:sp>
      <p:sp>
        <p:nvSpPr>
          <p:cNvPr id="28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18</a:t>
            </a:fld>
            <a:endParaRPr lang="en-US" altLang="zh-CN"/>
          </a:p>
        </p:txBody>
      </p:sp>
      <p:pic>
        <p:nvPicPr>
          <p:cNvPr id="283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1436189" y="5019675"/>
            <a:ext cx="4622800" cy="1257300"/>
          </a:xfrm>
          <a:prstGeom prst="rect">
            <a:avLst/>
          </a:prstGeom>
        </p:spPr>
      </p:pic>
      <p:pic>
        <p:nvPicPr>
          <p:cNvPr id="284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715225" y="457200"/>
            <a:ext cx="2047315" cy="6172200"/>
          </a:xfrm>
          <a:prstGeom prst="rect">
            <a:avLst/>
          </a:prstGeom>
        </p:spPr>
      </p:pic>
      <p:pic>
        <p:nvPicPr>
          <p:cNvPr id="285" name="图片 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4495800" y="3971925"/>
            <a:ext cx="2500086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288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Code</a:t>
            </a:r>
            <a:endParaRPr/>
          </a:p>
          <a:p>
            <a:pPr lvl="1"/>
            <a:r>
              <a:rPr lang="en-US" altLang="zh-CN" dirty="false"/>
              <a:t>SEG MASK would be set to 0x3000</a:t>
            </a:r>
            <a:endParaRPr/>
          </a:p>
          <a:p>
            <a:pPr lvl="1"/>
            <a:r>
              <a:rPr lang="en-US" altLang="zh-CN" dirty="false"/>
              <a:t>SEG SHIFT to 12</a:t>
            </a:r>
            <a:endParaRPr/>
          </a:p>
          <a:p>
            <a:pPr lvl="1"/>
            <a:r>
              <a:rPr lang="en-US" altLang="zh-CN" dirty="false"/>
              <a:t>OFFSET MASK to 0xFFF. </a:t>
            </a:r>
            <a:endParaRPr/>
          </a:p>
          <a:p>
            <a:pPr lvl="1"/>
            <a:endParaRPr kumimoji="true" lang="en-US" altLang="zh-CN" dirty="false"/>
          </a:p>
          <a:p>
            <a:pPr lvl="1"/>
            <a:endParaRPr kumimoji="true" lang="zh-CN" altLang="en-US" dirty="false"/>
          </a:p>
        </p:txBody>
      </p:sp>
      <p:sp>
        <p:nvSpPr>
          <p:cNvPr id="289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19</a:t>
            </a:fld>
            <a:endParaRPr lang="en-US" altLang="zh-CN"/>
          </a:p>
        </p:txBody>
      </p:sp>
      <p:pic>
        <p:nvPicPr>
          <p:cNvPr id="290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774700" y="3517900"/>
            <a:ext cx="7670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>
  <p:cSld>
    <p:spTree>
      <p:nvGrpSpPr>
        <p:cNvPr id="2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D9C8DFB4-20CD-734A-A7EC-400D8E9870DF}" type="slidenum">
              <a:rPr lang="zh-CN" altLang="en-US" sz="1400" b="false">
                <a:latin typeface="Times New Roman" panose="02020603050405020304" charset="0"/>
              </a:rPr>
              <a:t>2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293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Outline</a:t>
            </a:r>
            <a:endParaRPr/>
          </a:p>
        </p:txBody>
      </p:sp>
      <p:sp>
        <p:nvSpPr>
          <p:cNvPr id="294" name="Rectangle 3"/>
          <p:cNvSpPr>
            <a:spLocks noGrp="true" noChangeArrowheads="true"/>
          </p:cNvSpPr>
          <p:nvPr>
            <p:ph type="body" idx="1"/>
          </p:nvPr>
        </p:nvSpPr>
        <p:spPr/>
        <p:txBody>
          <a:bodyPr/>
          <a:lstStyle/>
          <a:p>
            <a:pPr/>
            <a:r>
              <a:rPr kumimoji="false" lang="en-US" altLang="zh-CN" dirty="false">
                <a:ea typeface="宋体" charset="-122"/>
              </a:rPr>
              <a:t>Overview</a:t>
            </a:r>
            <a:endParaRPr/>
          </a:p>
          <a:p>
            <a:pPr/>
            <a:r>
              <a:rPr kumimoji="false" lang="en-US" altLang="zh-CN" dirty="false">
                <a:ea typeface="宋体" charset="-122"/>
              </a:rPr>
              <a:t>Segmentation</a:t>
            </a:r>
            <a:endParaRPr/>
          </a:p>
          <a:p>
            <a:pPr/>
            <a:r>
              <a:rPr kumimoji="false" lang="en-US" altLang="zh-CN" dirty="false">
                <a:ea typeface="宋体" charset="-122"/>
              </a:rPr>
              <a:t>Paging: Introduction</a:t>
            </a:r>
            <a:endParaRPr/>
          </a:p>
          <a:p>
            <a:pPr/>
            <a:r>
              <a:rPr kumimoji="false" lang="en-US" altLang="zh-CN" dirty="false">
                <a:ea typeface="宋体" charset="-122"/>
              </a:rPr>
              <a:t>Paging: Faster Translations (TLBs)</a:t>
            </a:r>
            <a:endParaRPr/>
          </a:p>
          <a:p>
            <a:pPr/>
            <a:r>
              <a:rPr kumimoji="false" lang="en-US" altLang="zh-CN" dirty="false">
                <a:ea typeface="宋体" charset="-122"/>
              </a:rPr>
              <a:t>Paging: </a:t>
            </a:r>
            <a:r>
              <a:rPr kumimoji="false" lang="en-US" altLang="zh-CN">
                <a:ea typeface="宋体" charset="-122"/>
              </a:rPr>
              <a:t>Smaller Tables</a:t>
            </a:r>
            <a:endParaRPr kumimoji="false" lang="en-US" altLang="zh-CN" dirty="false">
              <a:ea typeface="宋体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>
  <p:cSld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297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 dirty="false"/>
              <a:t>由于</a:t>
            </a:r>
            <a:r>
              <a:rPr lang="en-US" altLang="zh-CN" dirty="false"/>
              <a:t>2</a:t>
            </a:r>
            <a:r>
              <a:rPr lang="zh-CN" altLang="en-US" dirty="false"/>
              <a:t>个</a:t>
            </a:r>
            <a:r>
              <a:rPr lang="en-US" altLang="zh-CN" dirty="false"/>
              <a:t>bit</a:t>
            </a:r>
            <a:r>
              <a:rPr lang="zh-CN" altLang="en-US" dirty="false"/>
              <a:t>，</a:t>
            </a:r>
            <a:r>
              <a:rPr lang="en-US" altLang="zh-CN" dirty="false"/>
              <a:t>3</a:t>
            </a:r>
            <a:r>
              <a:rPr lang="zh-CN" altLang="en-US" dirty="false"/>
              <a:t>个</a:t>
            </a:r>
            <a:r>
              <a:rPr lang="en-US" altLang="zh-CN" dirty="false"/>
              <a:t>segment</a:t>
            </a:r>
            <a:endParaRPr/>
          </a:p>
          <a:p>
            <a:pPr lvl="1"/>
            <a:r>
              <a:rPr lang="zh-CN" altLang="en-US" dirty="false"/>
              <a:t>浪费了一个状态</a:t>
            </a:r>
            <a:endParaRPr lang="en-US" altLang="zh-CN" dirty="false"/>
          </a:p>
          <a:p>
            <a:pPr lvl="1"/>
            <a:r>
              <a:rPr lang="zh-CN" altLang="en-US" dirty="false"/>
              <a:t>因此，有些系统将</a:t>
            </a:r>
            <a:r>
              <a:rPr lang="en-US" altLang="zh-CN" dirty="false"/>
              <a:t>code</a:t>
            </a:r>
            <a:r>
              <a:rPr lang="zh-CN" altLang="en-US" dirty="false"/>
              <a:t>和</a:t>
            </a:r>
            <a:r>
              <a:rPr lang="en-US" altLang="zh-CN" dirty="false"/>
              <a:t>heap</a:t>
            </a:r>
            <a:r>
              <a:rPr lang="zh-CN" altLang="en-US" dirty="false"/>
              <a:t>放在一个</a:t>
            </a:r>
            <a:r>
              <a:rPr lang="en-US" altLang="zh-CN" dirty="false"/>
              <a:t>segment</a:t>
            </a:r>
            <a:r>
              <a:rPr lang="zh-CN" altLang="en-US" dirty="false"/>
              <a:t>，因此只用</a:t>
            </a:r>
            <a:r>
              <a:rPr lang="en-US" altLang="zh-CN" dirty="false"/>
              <a:t>1</a:t>
            </a:r>
            <a:r>
              <a:rPr lang="zh-CN" altLang="en-US" dirty="false"/>
              <a:t>个</a:t>
            </a:r>
            <a:r>
              <a:rPr lang="en-US" altLang="zh-CN" dirty="false"/>
              <a:t>bit</a:t>
            </a:r>
            <a:endParaRPr/>
          </a:p>
        </p:txBody>
      </p:sp>
      <p:sp>
        <p:nvSpPr>
          <p:cNvPr id="298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20</a:t>
            </a:fld>
            <a:endParaRPr lang="en-US" altLang="zh-CN"/>
          </a:p>
        </p:txBody>
      </p:sp>
      <p:sp>
        <p:nvSpPr>
          <p:cNvPr id="299" name=""/>
          <p:cNvSpPr txBox="true"/>
          <p:nvPr/>
        </p:nvSpPr>
        <p:spPr>
          <a:xfrm rot="0" flipH="false" flipV="false">
            <a:off x="1097280" y="4970417"/>
            <a:ext cx="6381750" cy="3937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en-US"/>
              <a:t>Explicit segmentation</a:t>
            </a:r>
            <a:r>
              <a:rPr lang="zh-CN"/>
              <a:t>对地址空间利用率有什么影响？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>
  <p:cSld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0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#2. </a:t>
            </a:r>
            <a:r>
              <a:rPr lang="en-US" b="true"/>
              <a:t>implicit </a:t>
            </a:r>
            <a:r>
              <a:rPr lang="en-US"/>
              <a:t>approach </a:t>
            </a:r>
            <a:endParaRPr/>
          </a:p>
          <a:p>
            <a:pPr lvl="1">
              <a:buChar char="–"/>
            </a:pPr>
            <a:r>
              <a:rPr lang="zh-CN"/>
              <a:t>硬件通过看地址如何形成的，来判断属于那个</a:t>
            </a:r>
            <a:r>
              <a:rPr lang="en-US"/>
              <a:t>segment</a:t>
            </a:r>
            <a:endParaRPr/>
          </a:p>
          <a:p>
            <a:pPr lvl="1">
              <a:buChar char="–"/>
            </a:pPr>
            <a:r>
              <a:rPr lang="zh-CN"/>
              <a:t>例如，通过</a:t>
            </a:r>
            <a:r>
              <a:rPr lang="en-US"/>
              <a:t>PC</a:t>
            </a:r>
            <a:r>
              <a:rPr lang="zh-CN"/>
              <a:t>形成的地址，那就是在</a:t>
            </a:r>
            <a:r>
              <a:rPr lang="en-US"/>
              <a:t>code</a:t>
            </a:r>
            <a:r>
              <a:rPr lang="zh-CN"/>
              <a:t>段内</a:t>
            </a:r>
            <a:endParaRPr lang="en-US"/>
          </a:p>
          <a:p>
            <a:pPr lvl="1">
              <a:buChar char="–"/>
            </a:pPr>
            <a:r>
              <a:rPr lang="zh-CN"/>
              <a:t>如果通过</a:t>
            </a:r>
            <a:r>
              <a:rPr lang="en-US"/>
              <a:t>stack pointer</a:t>
            </a:r>
            <a:r>
              <a:rPr lang="zh-CN"/>
              <a:t>，那就是在</a:t>
            </a:r>
            <a:r>
              <a:rPr lang="en-US"/>
              <a:t>stack</a:t>
            </a:r>
            <a:r>
              <a:rPr lang="zh-CN"/>
              <a:t>段</a:t>
            </a:r>
            <a:endParaRPr lang="en-US"/>
          </a:p>
          <a:p>
            <a:pPr lvl="1">
              <a:buChar char="–"/>
            </a:pPr>
            <a:r>
              <a:rPr lang="zh-CN"/>
              <a:t>其他的地址都在</a:t>
            </a:r>
            <a:r>
              <a:rPr lang="en-US"/>
              <a:t>heap</a:t>
            </a:r>
            <a:r>
              <a:rPr lang="zh-CN"/>
              <a:t>段</a:t>
            </a:r>
            <a:endParaRPr lang="en-US"/>
          </a:p>
          <a:p>
            <a:pPr>
              <a:buChar char="•"/>
            </a:pPr>
            <a:endParaRPr lang="zh-CN"/>
          </a:p>
        </p:txBody>
      </p:sp>
      <p:sp>
        <p:nvSpPr>
          <p:cNvPr id="30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21</a:t>
            </a:fld>
            <a:endParaRPr lang="en-US" altLang="zh-CN"/>
          </a:p>
        </p:txBody>
      </p:sp>
      <p:sp>
        <p:nvSpPr>
          <p:cNvPr id="304" name=""/>
          <p:cNvSpPr txBox="true"/>
          <p:nvPr/>
        </p:nvSpPr>
        <p:spPr>
          <a:xfrm rot="0" flipH="false" flipV="false">
            <a:off x="1103811" y="5107577"/>
            <a:ext cx="48069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/>
              <a:t>后续内容默认采用</a:t>
            </a:r>
            <a:r>
              <a:rPr lang="en-US"/>
              <a:t>explicit segmentation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07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6172200" cy="4419600"/>
          </a:xfrm>
        </p:spPr>
        <p:txBody>
          <a:bodyPr/>
          <a:lstStyle/>
          <a:p>
            <a:pPr/>
            <a:r>
              <a:rPr kumimoji="true" lang="en-US" altLang="zh-CN" sz="2400" dirty="false"/>
              <a:t>Stack</a:t>
            </a:r>
            <a:r>
              <a:rPr kumimoji="true" lang="zh-CN" altLang="en-US" sz="2400" dirty="false"/>
              <a:t>段怎么办？</a:t>
            </a:r>
            <a:endParaRPr kumimoji="true" lang="en-US" altLang="zh-CN" sz="2400" dirty="false"/>
          </a:p>
          <a:p>
            <a:pPr lvl="1"/>
            <a:r>
              <a:rPr lang="zh-CN" altLang="en-US" sz="2000" dirty="false"/>
              <a:t>它的空间倒着增长</a:t>
            </a:r>
            <a:endParaRPr lang="en-US" altLang="zh-CN" sz="2000" dirty="false"/>
          </a:p>
          <a:p>
            <a:pPr lvl="1"/>
            <a:r>
              <a:rPr kumimoji="true" lang="zh-CN" altLang="en-US" sz="2000" dirty="false"/>
              <a:t>最小的地址不确定</a:t>
            </a:r>
            <a:endParaRPr kumimoji="true" lang="en-US" altLang="zh-CN" sz="2000" dirty="false"/>
          </a:p>
          <a:p>
            <a:pPr/>
            <a:r>
              <a:rPr lang="en-US" altLang="zh-CN" sz="2400" dirty="false"/>
              <a:t>Solution</a:t>
            </a:r>
            <a:endParaRPr/>
          </a:p>
          <a:p>
            <a:pPr lvl="1"/>
            <a:r>
              <a:rPr lang="zh-CN" altLang="en-US" sz="2000" dirty="false"/>
              <a:t>首先需要硬件多一点支持，记录</a:t>
            </a:r>
            <a:r>
              <a:rPr lang="en-US" altLang="zh-CN" sz="2000" dirty="false"/>
              <a:t>segment</a:t>
            </a:r>
            <a:r>
              <a:rPr lang="zh-CN" altLang="en-US" sz="2000" dirty="false"/>
              <a:t>的地址是否负增长</a:t>
            </a:r>
            <a:endParaRPr lang="en-US" altLang="zh-CN" sz="2000" dirty="false"/>
          </a:p>
          <a:p>
            <a:pPr lvl="1"/>
            <a:r>
              <a:rPr kumimoji="true" lang="zh-CN" altLang="en-US" sz="2000" dirty="false"/>
              <a:t>如果是负增长，那么</a:t>
            </a:r>
            <a:r>
              <a:rPr kumimoji="true" lang="en-US" altLang="zh-CN" sz="2000" dirty="false"/>
              <a:t>Pa</a:t>
            </a:r>
            <a:r>
              <a:rPr kumimoji="true" lang="zh-CN" altLang="en-US" sz="2000" dirty="false"/>
              <a:t>计算方法有些区别</a:t>
            </a:r>
            <a:endParaRPr/>
          </a:p>
        </p:txBody>
      </p:sp>
      <p:sp>
        <p:nvSpPr>
          <p:cNvPr id="308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22</a:t>
            </a:fld>
            <a:endParaRPr lang="en-US" altLang="zh-CN"/>
          </a:p>
        </p:txBody>
      </p:sp>
      <p:pic>
        <p:nvPicPr>
          <p:cNvPr id="309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715225" y="457200"/>
            <a:ext cx="2047315" cy="6172200"/>
          </a:xfrm>
          <a:prstGeom prst="rect">
            <a:avLst/>
          </a:prstGeom>
        </p:spPr>
      </p:pic>
      <p:pic>
        <p:nvPicPr>
          <p:cNvPr id="310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996787" y="4795836"/>
            <a:ext cx="5093026" cy="121514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16="http://schemas.microsoft.com/office/drawing/2014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6">
  <p:cSld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13" name="内容占位符 2"/>
          <p:cNvSpPr>
            <a:spLocks noGrp="true"/>
          </p:cNvSpPr>
          <p:nvPr>
            <p:ph idx="1"/>
          </p:nvPr>
        </p:nvSpPr>
        <p:spPr>
          <a:xfrm rot="0" flipH="false" flipV="false">
            <a:off x="216063" y="1613263"/>
            <a:ext cx="6477000" cy="4419600"/>
          </a:xfrm>
        </p:spPr>
        <p:txBody>
          <a:bodyPr/>
          <a:lstStyle/>
          <a:p>
            <a:pPr>
              <a:buChar char="•"/>
            </a:pPr>
            <a:r>
              <a:rPr lang="en-US" sz="2400"/>
              <a:t>Stack</a:t>
            </a:r>
            <a:r>
              <a:rPr lang="zh-CN" sz="2400"/>
              <a:t>的起始地址为</a:t>
            </a:r>
            <a:r>
              <a:rPr lang="en-US" sz="2400"/>
              <a:t>16KB-1 (0x3FFF)</a:t>
            </a:r>
            <a:endParaRPr lang="en-US" sz="2400"/>
          </a:p>
          <a:p>
            <a:pPr marL="0" indent="0">
              <a:buNone/>
            </a:pPr>
            <a:endParaRPr lang="zh-CN" sz="2400"/>
          </a:p>
          <a:p>
            <a:pPr>
              <a:buChar char="•"/>
            </a:pPr>
            <a:r>
              <a:rPr lang="en-US" sz="2400"/>
              <a:t>Stack</a:t>
            </a:r>
            <a:r>
              <a:rPr lang="zh-CN" sz="2400"/>
              <a:t>中第</a:t>
            </a:r>
            <a:r>
              <a:rPr lang="en-US" sz="2400"/>
              <a:t>n (n</a:t>
            </a:r>
            <a:r>
              <a:rPr lang="zh-CN" sz="2400"/>
              <a:t>从</a:t>
            </a:r>
            <a:r>
              <a:rPr lang="en-US" sz="2400"/>
              <a:t>1</a:t>
            </a:r>
            <a:r>
              <a:rPr lang="zh-CN" sz="2400"/>
              <a:t>开始</a:t>
            </a:r>
            <a:r>
              <a:rPr lang="en-US" sz="2400"/>
              <a:t>) </a:t>
            </a:r>
            <a:r>
              <a:rPr lang="zh-CN" sz="2400"/>
              <a:t>个字节的</a:t>
            </a:r>
            <a:r>
              <a:rPr lang="en-US" sz="2400"/>
              <a:t>Va</a:t>
            </a:r>
            <a:r>
              <a:rPr lang="zh-CN" sz="2400"/>
              <a:t>为</a:t>
            </a:r>
            <a:r>
              <a:rPr lang="en-US" sz="2400"/>
              <a:t>0x4000-n</a:t>
            </a:r>
            <a:r>
              <a:rPr lang="zh-CN" sz="2400"/>
              <a:t>，例如第</a:t>
            </a:r>
            <a:r>
              <a:rPr lang="en-US" sz="2400"/>
              <a:t>2</a:t>
            </a:r>
            <a:r>
              <a:rPr lang="zh-CN" sz="2400"/>
              <a:t>个</a:t>
            </a:r>
            <a:r>
              <a:rPr lang="zh-CN" sz="2400"/>
              <a:t>特字节的</a:t>
            </a:r>
            <a:r>
              <a:rPr lang="en-US" sz="2400"/>
              <a:t>Va</a:t>
            </a:r>
            <a:r>
              <a:rPr lang="zh-CN" sz="2400"/>
              <a:t>为：</a:t>
            </a:r>
            <a:endParaRPr/>
          </a:p>
          <a:p>
            <a:pPr>
              <a:buChar char="•"/>
            </a:pPr>
            <a:endParaRPr lang="zh-CN" sz="2400"/>
          </a:p>
          <a:p>
            <a:pPr>
              <a:buChar char="•"/>
            </a:pPr>
            <a:r>
              <a:rPr lang="en-US" sz="2400"/>
              <a:t>Va</a:t>
            </a:r>
            <a:r>
              <a:rPr lang="zh-CN" sz="2400"/>
              <a:t>中的</a:t>
            </a:r>
            <a:r>
              <a:rPr lang="en-US" sz="2400"/>
              <a:t>intra-</a:t>
            </a:r>
            <a:r>
              <a:rPr lang="en-US" sz="2400"/>
              <a:t>segment offset</a:t>
            </a:r>
            <a:r>
              <a:rPr lang="zh-CN" sz="2400"/>
              <a:t>与</a:t>
            </a:r>
            <a:r>
              <a:rPr lang="en-US" sz="2400"/>
              <a:t>n</a:t>
            </a:r>
            <a:r>
              <a:rPr lang="zh-CN" sz="2400"/>
              <a:t>的关系：</a:t>
            </a:r>
            <a:endParaRPr/>
          </a:p>
          <a:p>
            <a:pPr lvl="1">
              <a:buChar char="•"/>
            </a:pPr>
            <a:r>
              <a:rPr lang="en-US" sz="2400"/>
              <a:t>n = MaxSegSize - offset</a:t>
            </a:r>
            <a:endParaRPr/>
          </a:p>
          <a:p>
            <a:pPr lvl="0">
              <a:buChar char="•"/>
            </a:pPr>
            <a:r>
              <a:rPr lang="zh-CN" sz="2400"/>
              <a:t>地址翻译时：</a:t>
            </a:r>
            <a:endParaRPr/>
          </a:p>
          <a:p>
            <a:pPr lvl="1">
              <a:buChar char="•"/>
            </a:pPr>
            <a:r>
              <a:rPr lang="en-US" sz="2400"/>
              <a:t>Pa = Base-n = Base-MaxSegSize+Offset</a:t>
            </a:r>
            <a:endParaRPr/>
          </a:p>
        </p:txBody>
      </p:sp>
      <p:sp>
        <p:nvSpPr>
          <p:cNvPr id="314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22</a:t>
            </a:fld>
            <a:endParaRPr lang="en-US" altLang="zh-CN"/>
          </a:p>
        </p:txBody>
      </p:sp>
      <p:pic>
        <p:nvPicPr>
          <p:cNvPr id="315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7096686" y="342900"/>
            <a:ext cx="2047313" cy="6172200"/>
          </a:xfrm>
          <a:prstGeom prst="rect">
            <a:avLst/>
          </a:prstGeom>
        </p:spPr>
      </p:pic>
      <p:pic>
        <p:nvPicPr>
          <p:cNvPr id="316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908050" y="5564630"/>
            <a:ext cx="5093026" cy="1215141"/>
          </a:xfrm>
          <a:prstGeom prst="rect">
            <a:avLst/>
          </a:prstGeom>
        </p:spPr>
      </p:pic>
      <p:graphicFrame>
        <p:nvGraphicFramePr>
          <p:cNvPr id="317" name=""/>
          <p:cNvGraphicFramePr/>
          <p:nvPr/>
        </p:nvGraphicFramePr>
        <p:xfrm rot="0" flipH="false" flipV="false">
          <a:off x="819313" y="2071552"/>
          <a:ext cx="5270500" cy="38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87444">
                  <a:extLst>
                    <a:ext uri="{9D8B030D-6E8A-4147-A177-3AD203B41FA5}">
                      <a16:colId val="1"/>
                    </a:ext>
                  </a:extLst>
                </a:gridCol>
                <a:gridCol w="387444">
                  <a:extLst>
                    <a:ext uri="{9D8B030D-6E8A-4147-A177-3AD203B41FA5}">
                      <a16:colId val="2"/>
                    </a:ext>
                  </a:extLst>
                </a:gridCol>
                <a:gridCol w="387444">
                  <a:extLst>
                    <a:ext uri="{9D8B030D-6E8A-4147-A177-3AD203B41FA5}">
                      <a16:colId val="3"/>
                    </a:ext>
                  </a:extLst>
                </a:gridCol>
                <a:gridCol w="387444">
                  <a:extLst>
                    <a:ext uri="{9D8B030D-6E8A-4147-A177-3AD203B41FA5}">
                      <a16:colId val="4"/>
                    </a:ext>
                  </a:extLst>
                </a:gridCol>
                <a:gridCol w="387444">
                  <a:extLst>
                    <a:ext uri="{9D8B030D-6E8A-4147-A177-3AD203B41FA5}">
                      <a16:colId val="5"/>
                    </a:ext>
                  </a:extLst>
                </a:gridCol>
                <a:gridCol w="387444">
                  <a:extLst>
                    <a:ext uri="{9D8B030D-6E8A-4147-A177-3AD203B41FA5}">
                      <a16:colId val="6"/>
                    </a:ext>
                  </a:extLst>
                </a:gridCol>
                <a:gridCol w="375144">
                  <a:extLst>
                    <a:ext uri="{9D8B030D-6E8A-4147-A177-3AD203B41FA5}">
                      <a16:colId val="7"/>
                    </a:ext>
                  </a:extLst>
                </a:gridCol>
                <a:gridCol w="375144">
                  <a:extLst>
                    <a:ext uri="{9D8B030D-6E8A-4147-A177-3AD203B41FA5}">
                      <a16:colId val="8"/>
                    </a:ext>
                  </a:extLst>
                </a:gridCol>
                <a:gridCol w="368994">
                  <a:extLst>
                    <a:ext uri="{9D8B030D-6E8A-4147-A177-3AD203B41FA5}">
                      <a16:colId val="9"/>
                    </a:ext>
                  </a:extLst>
                </a:gridCol>
                <a:gridCol w="368994">
                  <a:extLst>
                    <a:ext uri="{9D8B030D-6E8A-4147-A177-3AD203B41FA5}">
                      <a16:colId val="10"/>
                    </a:ext>
                  </a:extLst>
                </a:gridCol>
                <a:gridCol w="362844">
                  <a:extLst>
                    <a:ext uri="{9D8B030D-6E8A-4147-A177-3AD203B41FA5}">
                      <a16:colId val="11"/>
                    </a:ext>
                  </a:extLst>
                </a:gridCol>
                <a:gridCol w="362844">
                  <a:extLst>
                    <a:ext uri="{9D8B030D-6E8A-4147-A177-3AD203B41FA5}">
                      <a16:colId val="12"/>
                    </a:ext>
                  </a:extLst>
                </a:gridCol>
                <a:gridCol w="362844">
                  <a:extLst>
                    <a:ext uri="{9D8B030D-6E8A-4147-A177-3AD203B41FA5}">
                      <a16:colId val="13"/>
                    </a:ext>
                  </a:extLst>
                </a:gridCol>
                <a:gridCol w="362844">
                  <a:extLst>
                    <a:ext uri="{9D8B030D-6E8A-4147-A177-3AD203B41FA5}">
                      <a16:colId val="1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solidFill>
                      <a:srgbClr val="FFC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solidFill>
                      <a:srgbClr val="FFC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</a:tbl>
          </a:graphicData>
        </a:graphic>
      </p:graphicFrame>
      <p:graphicFrame>
        <p:nvGraphicFramePr>
          <p:cNvPr id="318" name=""/>
          <p:cNvGraphicFramePr/>
          <p:nvPr/>
        </p:nvGraphicFramePr>
        <p:xfrm rot="0" flipH="false" flipV="false">
          <a:off x="819313" y="3352800"/>
          <a:ext cx="5270500" cy="38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87444">
                  <a:extLst>
                    <a:ext uri="{9D8B030D-6E8A-4147-A177-3AD203B41FA5}">
                      <a16:colId val="1"/>
                    </a:ext>
                  </a:extLst>
                </a:gridCol>
                <a:gridCol w="387444">
                  <a:extLst>
                    <a:ext uri="{9D8B030D-6E8A-4147-A177-3AD203B41FA5}">
                      <a16:colId val="2"/>
                    </a:ext>
                  </a:extLst>
                </a:gridCol>
                <a:gridCol w="387444">
                  <a:extLst>
                    <a:ext uri="{9D8B030D-6E8A-4147-A177-3AD203B41FA5}">
                      <a16:colId val="3"/>
                    </a:ext>
                  </a:extLst>
                </a:gridCol>
                <a:gridCol w="387444">
                  <a:extLst>
                    <a:ext uri="{9D8B030D-6E8A-4147-A177-3AD203B41FA5}">
                      <a16:colId val="4"/>
                    </a:ext>
                  </a:extLst>
                </a:gridCol>
                <a:gridCol w="387444">
                  <a:extLst>
                    <a:ext uri="{9D8B030D-6E8A-4147-A177-3AD203B41FA5}">
                      <a16:colId val="5"/>
                    </a:ext>
                  </a:extLst>
                </a:gridCol>
                <a:gridCol w="387444">
                  <a:extLst>
                    <a:ext uri="{9D8B030D-6E8A-4147-A177-3AD203B41FA5}">
                      <a16:colId val="6"/>
                    </a:ext>
                  </a:extLst>
                </a:gridCol>
                <a:gridCol w="375144">
                  <a:extLst>
                    <a:ext uri="{9D8B030D-6E8A-4147-A177-3AD203B41FA5}">
                      <a16:colId val="7"/>
                    </a:ext>
                  </a:extLst>
                </a:gridCol>
                <a:gridCol w="375144">
                  <a:extLst>
                    <a:ext uri="{9D8B030D-6E8A-4147-A177-3AD203B41FA5}">
                      <a16:colId val="8"/>
                    </a:ext>
                  </a:extLst>
                </a:gridCol>
                <a:gridCol w="368994">
                  <a:extLst>
                    <a:ext uri="{9D8B030D-6E8A-4147-A177-3AD203B41FA5}">
                      <a16:colId val="9"/>
                    </a:ext>
                  </a:extLst>
                </a:gridCol>
                <a:gridCol w="368994">
                  <a:extLst>
                    <a:ext uri="{9D8B030D-6E8A-4147-A177-3AD203B41FA5}">
                      <a16:colId val="10"/>
                    </a:ext>
                  </a:extLst>
                </a:gridCol>
                <a:gridCol w="362844">
                  <a:extLst>
                    <a:ext uri="{9D8B030D-6E8A-4147-A177-3AD203B41FA5}">
                      <a16:colId val="11"/>
                    </a:ext>
                  </a:extLst>
                </a:gridCol>
                <a:gridCol w="362844">
                  <a:extLst>
                    <a:ext uri="{9D8B030D-6E8A-4147-A177-3AD203B41FA5}">
                      <a16:colId val="12"/>
                    </a:ext>
                  </a:extLst>
                </a:gridCol>
                <a:gridCol w="362844">
                  <a:extLst>
                    <a:ext uri="{9D8B030D-6E8A-4147-A177-3AD203B41FA5}">
                      <a16:colId val="13"/>
                    </a:ext>
                  </a:extLst>
                </a:gridCol>
                <a:gridCol w="362844">
                  <a:extLst>
                    <a:ext uri="{9D8B030D-6E8A-4147-A177-3AD203B41FA5}">
                      <a16:colId val="1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solidFill>
                      <a:srgbClr val="FFC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solidFill>
                      <a:srgbClr val="FFC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0</a:t>
                      </a:r>
                      <a:endParaRPr/>
                    </a:p>
                  </a:txBody>
                  <a:tcPr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</a:lnT>
                    <a:lnB w="38100" cmpd="sng">
                      <a:solidFill>
                        <a:schemeClr val="tx1">
                          <a:alpha val="100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21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6324600" cy="4419600"/>
          </a:xfrm>
        </p:spPr>
        <p:txBody>
          <a:bodyPr/>
          <a:lstStyle/>
          <a:p>
            <a:pPr>
              <a:buChar char="•"/>
            </a:pPr>
            <a:r>
              <a:rPr lang="en-US" sz="2400"/>
              <a:t>Example: </a:t>
            </a:r>
            <a:r>
              <a:rPr lang="en-US" sz="2400"/>
              <a:t>VA=15KB</a:t>
            </a:r>
            <a:r>
              <a:rPr lang="zh-CN" sz="2400"/>
              <a:t>的</a:t>
            </a:r>
            <a:r>
              <a:rPr lang="zh-CN" sz="2400"/>
              <a:t>负增长</a:t>
            </a:r>
            <a:r>
              <a:rPr lang="zh-CN" sz="2400"/>
              <a:t>地址翻译</a:t>
            </a:r>
            <a:endParaRPr/>
          </a:p>
          <a:p>
            <a:pPr lvl="1">
              <a:buChar char="–"/>
            </a:pPr>
            <a:r>
              <a:rPr lang="en-US" sz="2000"/>
              <a:t>15KB = 11</a:t>
            </a:r>
            <a:r>
              <a:rPr lang="zh-CN" sz="2000"/>
              <a:t> </a:t>
            </a:r>
            <a:r>
              <a:rPr lang="en-US" sz="2000"/>
              <a:t>1100</a:t>
            </a:r>
            <a:r>
              <a:rPr lang="zh-CN" sz="2000"/>
              <a:t> </a:t>
            </a:r>
            <a:r>
              <a:rPr lang="en-US" sz="2000"/>
              <a:t>0000</a:t>
            </a:r>
            <a:r>
              <a:rPr lang="zh-CN" sz="2000"/>
              <a:t> </a:t>
            </a:r>
            <a:r>
              <a:rPr lang="en-US" sz="2000"/>
              <a:t>0000 (</a:t>
            </a:r>
            <a:r>
              <a:rPr lang="en-US" sz="2000"/>
              <a:t>0x3C00)</a:t>
            </a:r>
            <a:endParaRPr/>
          </a:p>
          <a:p>
            <a:pPr lvl="1">
              <a:buChar char="–"/>
            </a:pPr>
            <a:r>
              <a:rPr lang="zh-CN" sz="2000"/>
              <a:t>最高的两位</a:t>
            </a:r>
            <a:r>
              <a:rPr lang="en-US" sz="2000"/>
              <a:t>11</a:t>
            </a:r>
            <a:r>
              <a:rPr lang="zh-CN" sz="2000"/>
              <a:t>确定是</a:t>
            </a:r>
            <a:r>
              <a:rPr lang="en-US" sz="2000"/>
              <a:t>stack segment</a:t>
            </a:r>
            <a:endParaRPr/>
          </a:p>
          <a:p>
            <a:pPr lvl="1">
              <a:buChar char="–"/>
            </a:pPr>
            <a:r>
              <a:rPr lang="en-US" sz="2000"/>
              <a:t>intra-segment offset = 1100 0000 0000 = 3K</a:t>
            </a:r>
            <a:endParaRPr/>
          </a:p>
          <a:p>
            <a:pPr lvl="1">
              <a:buChar char="–"/>
            </a:pPr>
            <a:r>
              <a:rPr lang="en-US" sz="2000"/>
              <a:t>max segment size</a:t>
            </a:r>
            <a:r>
              <a:rPr lang="zh-CN" sz="2000"/>
              <a:t>为</a:t>
            </a:r>
            <a:r>
              <a:rPr lang="en-US" sz="2000"/>
              <a:t>4KB</a:t>
            </a:r>
            <a:endParaRPr/>
          </a:p>
          <a:p>
            <a:pPr lvl="1">
              <a:buChar char="–"/>
            </a:pPr>
            <a:r>
              <a:rPr lang="zh-CN" sz="2000"/>
              <a:t>实际的</a:t>
            </a:r>
            <a:r>
              <a:rPr lang="en-US" sz="2000"/>
              <a:t>stack</a:t>
            </a:r>
            <a:r>
              <a:rPr lang="zh-CN" sz="2000"/>
              <a:t>偏移量</a:t>
            </a:r>
            <a:r>
              <a:rPr lang="en-US" sz="2000"/>
              <a:t>n = 4KB-3KB = 1KB</a:t>
            </a:r>
            <a:endParaRPr/>
          </a:p>
          <a:p>
            <a:pPr lvl="1">
              <a:buChar char="–"/>
            </a:pPr>
            <a:r>
              <a:rPr lang="en-US" sz="2000"/>
              <a:t>PA=2</a:t>
            </a:r>
            <a:r>
              <a:rPr lang="en-US" sz="2000"/>
              <a:t>8KB-1KB=27KB</a:t>
            </a:r>
            <a:r>
              <a:rPr lang="zh-CN" sz="2000"/>
              <a:t> </a:t>
            </a:r>
            <a:endParaRPr lang="zh-CN" sz="2000"/>
          </a:p>
        </p:txBody>
      </p:sp>
      <p:sp>
        <p:nvSpPr>
          <p:cNvPr id="32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23</a:t>
            </a:fld>
            <a:endParaRPr lang="en-US" altLang="zh-CN"/>
          </a:p>
        </p:txBody>
      </p:sp>
      <p:pic>
        <p:nvPicPr>
          <p:cNvPr id="323" name="图片 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1688774" y="4534808"/>
            <a:ext cx="5093026" cy="1215141"/>
          </a:xfrm>
          <a:prstGeom prst="rect">
            <a:avLst/>
          </a:prstGeom>
        </p:spPr>
      </p:pic>
      <p:sp>
        <p:nvSpPr>
          <p:cNvPr id="324" name=""/>
          <p:cNvSpPr txBox="true"/>
          <p:nvPr/>
        </p:nvSpPr>
        <p:spPr>
          <a:xfrm rot="0" flipH="false" flipV="false">
            <a:off x="1904184" y="6019800"/>
            <a:ext cx="5187950" cy="3937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en-US"/>
              <a:t>(</a:t>
            </a:r>
            <a:r>
              <a:rPr lang="zh-CN"/>
              <a:t>实际上</a:t>
            </a:r>
            <a:r>
              <a:rPr lang="en-US"/>
              <a:t>base</a:t>
            </a:r>
            <a:r>
              <a:rPr lang="zh-CN"/>
              <a:t>是</a:t>
            </a:r>
            <a:r>
              <a:rPr lang="en-US"/>
              <a:t>28KB-1, Pa</a:t>
            </a:r>
            <a:r>
              <a:rPr lang="zh-CN"/>
              <a:t>是</a:t>
            </a:r>
            <a:r>
              <a:rPr lang="en-US"/>
              <a:t>27KB-1)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27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Support for sharing</a:t>
            </a:r>
            <a:endParaRPr/>
          </a:p>
          <a:p>
            <a:pPr lvl="1"/>
            <a:r>
              <a:rPr lang="zh-CN" altLang="en-US" dirty="false"/>
              <a:t>进程之间共享一部分内存</a:t>
            </a:r>
            <a:endParaRPr lang="en-US" altLang="zh-CN" dirty="false"/>
          </a:p>
          <a:p>
            <a:pPr lvl="2"/>
            <a:r>
              <a:rPr kumimoji="true" lang="zh-CN" altLang="en-US" dirty="false"/>
              <a:t>例如代码库（共享代码）</a:t>
            </a:r>
            <a:endParaRPr kumimoji="true" lang="en-US" altLang="zh-CN" dirty="false"/>
          </a:p>
          <a:p>
            <a:pPr lvl="1"/>
            <a:r>
              <a:rPr kumimoji="true" lang="en-US" altLang="zh-CN" dirty="false"/>
              <a:t>Sharing</a:t>
            </a:r>
            <a:r>
              <a:rPr kumimoji="true" lang="zh-CN" altLang="en-US" dirty="false"/>
              <a:t>需要硬件提供一点额外的支持</a:t>
            </a:r>
            <a:endParaRPr kumimoji="true" lang="en-US" altLang="zh-CN" dirty="false"/>
          </a:p>
          <a:p>
            <a:pPr lvl="2"/>
            <a:r>
              <a:rPr lang="zh-CN" altLang="en-US" dirty="false"/>
              <a:t>标记</a:t>
            </a:r>
            <a:r>
              <a:rPr lang="en-US" altLang="zh-CN" dirty="false"/>
              <a:t>segment</a:t>
            </a:r>
            <a:r>
              <a:rPr lang="zh-CN" altLang="en-US" dirty="false"/>
              <a:t>的权限（</a:t>
            </a:r>
            <a:r>
              <a:rPr lang="en-US" altLang="zh-CN" dirty="false"/>
              <a:t>R/W/E</a:t>
            </a:r>
            <a:r>
              <a:rPr lang="zh-CN" altLang="en-US" dirty="false"/>
              <a:t>）</a:t>
            </a:r>
            <a:endParaRPr lang="en-US" altLang="zh-CN" dirty="false"/>
          </a:p>
          <a:p>
            <a:pPr lvl="2"/>
            <a:r>
              <a:rPr lang="zh-CN" altLang="en-US" dirty="false"/>
              <a:t>例如</a:t>
            </a:r>
            <a:r>
              <a:rPr lang="en-US" altLang="zh-CN" dirty="false"/>
              <a:t>code segment</a:t>
            </a:r>
            <a:r>
              <a:rPr lang="zh-CN" altLang="en-US" dirty="false"/>
              <a:t>可读可执行，但不可写；</a:t>
            </a:r>
            <a:r>
              <a:rPr lang="en-US" altLang="zh-CN" dirty="false"/>
              <a:t>heap</a:t>
            </a:r>
            <a:r>
              <a:rPr lang="zh-CN" altLang="en-US" dirty="false"/>
              <a:t>和</a:t>
            </a:r>
            <a:r>
              <a:rPr lang="en-US" altLang="zh-CN" dirty="false"/>
              <a:t>stack</a:t>
            </a:r>
            <a:r>
              <a:rPr lang="zh-CN" altLang="en-US" dirty="false"/>
              <a:t>不可执行</a:t>
            </a:r>
            <a:endParaRPr lang="en-US" altLang="zh-CN" dirty="false"/>
          </a:p>
          <a:p>
            <a:pPr lvl="2"/>
            <a:endParaRPr kumimoji="true" lang="zh-CN" altLang="en-US" dirty="false"/>
          </a:p>
        </p:txBody>
      </p:sp>
      <p:sp>
        <p:nvSpPr>
          <p:cNvPr id="328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24</a:t>
            </a:fld>
            <a:endParaRPr lang="en-US" altLang="zh-CN" dirty="false"/>
          </a:p>
        </p:txBody>
      </p:sp>
      <p:pic>
        <p:nvPicPr>
          <p:cNvPr id="329" name="图片 4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/>
            </a:extLst>
          </a:blip>
          <a:srcRect t="5737"/>
          <a:stretch>
            <a:fillRect/>
          </a:stretch>
        </p:blipFill>
        <p:spPr>
          <a:xfrm>
            <a:off x="1130300" y="4572000"/>
            <a:ext cx="6959600" cy="12518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>
  <p:cSld>
    <p:spTree>
      <p:nvGrpSpPr>
        <p:cNvPr id="3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3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Fine-grained vs. Coarse-grained Segmentation </a:t>
            </a:r>
            <a:endParaRPr/>
          </a:p>
          <a:p>
            <a:pPr lvl="1"/>
            <a:r>
              <a:rPr lang="en-US" altLang="zh-CN" dirty="false"/>
              <a:t>Coarse-grained</a:t>
            </a:r>
            <a:endParaRPr/>
          </a:p>
          <a:p>
            <a:pPr lvl="2"/>
            <a:r>
              <a:rPr kumimoji="true" lang="en-US" altLang="zh-CN" dirty="false"/>
              <a:t>Code, heap, stack</a:t>
            </a:r>
            <a:endParaRPr/>
          </a:p>
          <a:p>
            <a:pPr lvl="1"/>
            <a:r>
              <a:rPr lang="en-US" altLang="zh-CN" dirty="false"/>
              <a:t>Fine-grained</a:t>
            </a:r>
            <a:endParaRPr/>
          </a:p>
          <a:p>
            <a:pPr lvl="2"/>
            <a:r>
              <a:rPr lang="zh-CN" altLang="en-US" dirty="false"/>
              <a:t>例如</a:t>
            </a:r>
            <a:r>
              <a:rPr lang="en-US" altLang="zh-CN" dirty="false"/>
              <a:t>Multics</a:t>
            </a:r>
            <a:endParaRPr/>
          </a:p>
          <a:p>
            <a:pPr lvl="2"/>
            <a:r>
              <a:rPr lang="zh-CN" altLang="en-US" dirty="false"/>
              <a:t>需要更大空间记录</a:t>
            </a:r>
            <a:r>
              <a:rPr lang="en-US" altLang="zh-CN" dirty="false"/>
              <a:t>segment</a:t>
            </a:r>
            <a:r>
              <a:rPr lang="zh-CN" altLang="en-US" dirty="false"/>
              <a:t>状态</a:t>
            </a:r>
            <a:endParaRPr lang="en-US" altLang="zh-CN" dirty="false"/>
          </a:p>
          <a:p>
            <a:pPr lvl="2"/>
            <a:r>
              <a:rPr kumimoji="true" lang="en-US" altLang="zh-CN" dirty="false"/>
              <a:t>Segment table</a:t>
            </a:r>
            <a:r>
              <a:rPr kumimoji="true" lang="zh-CN" altLang="en-US" dirty="false"/>
              <a:t>，放在</a:t>
            </a:r>
            <a:r>
              <a:rPr kumimoji="true" lang="en-US" altLang="zh-CN" dirty="false"/>
              <a:t>memory</a:t>
            </a:r>
            <a:r>
              <a:rPr kumimoji="true" lang="zh-CN" altLang="en-US" dirty="false"/>
              <a:t>中</a:t>
            </a:r>
            <a:endParaRPr kumimoji="true" lang="en-US" altLang="zh-CN" dirty="false"/>
          </a:p>
          <a:p>
            <a:pPr lvl="2"/>
            <a:r>
              <a:rPr lang="zh-CN" altLang="en-US" dirty="false"/>
              <a:t>如早期计算机</a:t>
            </a:r>
            <a:r>
              <a:rPr lang="en-US" altLang="zh-CN" dirty="false"/>
              <a:t>Burroughs B5000</a:t>
            </a:r>
            <a:r>
              <a:rPr lang="zh-CN" altLang="en-US" dirty="false"/>
              <a:t>支持上千个</a:t>
            </a:r>
            <a:r>
              <a:rPr lang="en-US" altLang="zh-CN" dirty="false"/>
              <a:t>segments</a:t>
            </a:r>
            <a:r>
              <a:rPr lang="zh-CN" altLang="en-US" dirty="false"/>
              <a:t>，</a:t>
            </a:r>
            <a:r>
              <a:rPr lang="en-US" altLang="zh-CN" dirty="false"/>
              <a:t>compiler</a:t>
            </a:r>
            <a:r>
              <a:rPr lang="zh-CN" altLang="en-US" dirty="false"/>
              <a:t>决策把</a:t>
            </a:r>
            <a:r>
              <a:rPr lang="en-US" altLang="zh-CN" dirty="false"/>
              <a:t>code</a:t>
            </a:r>
            <a:r>
              <a:rPr lang="zh-CN" altLang="en-US" dirty="false"/>
              <a:t>和</a:t>
            </a:r>
            <a:r>
              <a:rPr lang="en-US" altLang="zh-CN" dirty="false"/>
              <a:t>data</a:t>
            </a:r>
            <a:r>
              <a:rPr lang="zh-CN" altLang="en-US" dirty="false"/>
              <a:t>放到这些</a:t>
            </a:r>
            <a:r>
              <a:rPr lang="en-US" altLang="zh-CN" dirty="false"/>
              <a:t>segments</a:t>
            </a:r>
            <a:r>
              <a:rPr lang="zh-CN" altLang="en-US" dirty="false"/>
              <a:t>中</a:t>
            </a:r>
            <a:endParaRPr lang="en-US" altLang="zh-CN" dirty="false"/>
          </a:p>
        </p:txBody>
      </p:sp>
      <p:sp>
        <p:nvSpPr>
          <p:cNvPr id="33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25</a:t>
            </a:fld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>
  <p:cSld>
    <p:spTree>
      <p:nvGrpSpPr>
        <p:cNvPr id="3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/>
              <a:t>Multics</a:t>
            </a:r>
            <a:endParaRPr lang="zh-CN"/>
          </a:p>
        </p:txBody>
      </p:sp>
      <p:sp>
        <p:nvSpPr>
          <p:cNvPr id="33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 sz="2400"/>
              <a:t>Multics</a:t>
            </a:r>
            <a:r>
              <a:rPr lang="zh-CN" sz="2400"/>
              <a:t>是</a:t>
            </a:r>
            <a:r>
              <a:rPr lang="en-US" sz="2400"/>
              <a:t>MIT, </a:t>
            </a:r>
            <a:r>
              <a:rPr lang="en-US" sz="2400"/>
              <a:t>GE, </a:t>
            </a:r>
            <a:r>
              <a:rPr lang="en-US" sz="2400"/>
              <a:t>AT&amp;T</a:t>
            </a:r>
            <a:r>
              <a:rPr lang="zh-CN" sz="2400"/>
              <a:t>贝尔实验室合作的</a:t>
            </a:r>
            <a:r>
              <a:rPr lang="en-US" sz="2400"/>
              <a:t>OS</a:t>
            </a:r>
            <a:r>
              <a:rPr lang="zh-CN" sz="2400"/>
              <a:t>研究项目</a:t>
            </a:r>
            <a:endParaRPr/>
          </a:p>
          <a:p>
            <a:pPr>
              <a:buChar char="•"/>
            </a:pPr>
            <a:r>
              <a:rPr lang="en-US" sz="2400"/>
              <a:t>1964</a:t>
            </a:r>
            <a:r>
              <a:rPr lang="zh-CN" sz="2400"/>
              <a:t>年</a:t>
            </a:r>
            <a:r>
              <a:rPr lang="en-US" sz="2400"/>
              <a:t>-1970</a:t>
            </a:r>
            <a:r>
              <a:rPr lang="zh-CN" sz="2400"/>
              <a:t>年，提出了很多对现代</a:t>
            </a:r>
            <a:r>
              <a:rPr lang="en-US" sz="2400"/>
              <a:t>OS</a:t>
            </a:r>
            <a:r>
              <a:rPr lang="zh-CN" sz="2400"/>
              <a:t>影响深渊的技术</a:t>
            </a:r>
            <a:endParaRPr/>
          </a:p>
          <a:p>
            <a:pPr>
              <a:buChar char="•"/>
            </a:pPr>
            <a:endParaRPr lang="en-US" sz="2400"/>
          </a:p>
          <a:p>
            <a:pPr>
              <a:buChar char="•"/>
            </a:pPr>
            <a:r>
              <a:rPr lang="zh-CN" sz="2400"/>
              <a:t>贝尔实验室在</a:t>
            </a:r>
            <a:r>
              <a:rPr lang="en-US" sz="2400"/>
              <a:t>Multics</a:t>
            </a:r>
            <a:r>
              <a:rPr lang="zh-CN" sz="2400"/>
              <a:t>基础上，于</a:t>
            </a:r>
            <a:r>
              <a:rPr lang="en-US" sz="2400"/>
              <a:t>1969</a:t>
            </a:r>
            <a:r>
              <a:rPr lang="zh-CN" sz="2400"/>
              <a:t>年开始研发</a:t>
            </a:r>
            <a:r>
              <a:rPr lang="en-US" sz="2400"/>
              <a:t>Unix</a:t>
            </a:r>
            <a:endParaRPr/>
          </a:p>
          <a:p>
            <a:pPr>
              <a:buChar char="•"/>
            </a:pPr>
            <a:r>
              <a:rPr lang="en-US" sz="2400"/>
              <a:t>Unix</a:t>
            </a:r>
            <a:r>
              <a:rPr lang="zh-CN" sz="2400"/>
              <a:t>的</a:t>
            </a:r>
            <a:r>
              <a:rPr lang="en-US" sz="2400"/>
              <a:t>epoch time</a:t>
            </a:r>
            <a:r>
              <a:rPr lang="zh-CN" sz="2400"/>
              <a:t>是</a:t>
            </a:r>
            <a:r>
              <a:rPr lang="en-US" sz="2400"/>
              <a:t>1970-01-01 00:00:00 </a:t>
            </a:r>
            <a:r>
              <a:rPr lang="en-US" sz="2400"/>
              <a:t>UTC</a:t>
            </a:r>
            <a:endParaRPr/>
          </a:p>
          <a:p>
            <a:pPr>
              <a:buChar char="•"/>
            </a:pPr>
            <a:r>
              <a:rPr lang="en-US" sz="2400"/>
              <a:t>Unix</a:t>
            </a:r>
            <a:r>
              <a:rPr lang="zh-CN" sz="2400"/>
              <a:t>最早运行在</a:t>
            </a:r>
            <a:r>
              <a:rPr lang="en-US" sz="2400"/>
              <a:t>PDP</a:t>
            </a:r>
            <a:r>
              <a:rPr lang="zh-CN" sz="2400"/>
              <a:t>和</a:t>
            </a:r>
            <a:r>
              <a:rPr lang="en-US" sz="2400"/>
              <a:t>VAX</a:t>
            </a:r>
            <a:r>
              <a:rPr lang="zh-CN" sz="2400"/>
              <a:t>小型</a:t>
            </a:r>
            <a:r>
              <a:rPr lang="zh-CN" sz="2400"/>
              <a:t>计算机上</a:t>
            </a:r>
            <a:r>
              <a:rPr lang="en-US" sz="2400"/>
              <a:t> </a:t>
            </a:r>
            <a:endParaRPr/>
          </a:p>
          <a:p>
            <a:pPr>
              <a:buChar char="•"/>
            </a:pPr>
            <a:r>
              <a:rPr lang="en-US" sz="2400"/>
              <a:t>1970s</a:t>
            </a:r>
            <a:r>
              <a:rPr lang="zh-CN" sz="2400"/>
              <a:t>，在研发</a:t>
            </a:r>
            <a:r>
              <a:rPr lang="en-US" sz="2400"/>
              <a:t>Unix</a:t>
            </a:r>
            <a:r>
              <a:rPr lang="zh-CN" sz="2400"/>
              <a:t>过程中，研发了</a:t>
            </a:r>
            <a:r>
              <a:rPr lang="en-US" sz="2400"/>
              <a:t>C</a:t>
            </a:r>
            <a:r>
              <a:rPr lang="zh-CN" sz="2400"/>
              <a:t>语言</a:t>
            </a:r>
            <a:endParaRPr/>
          </a:p>
        </p:txBody>
      </p:sp>
      <p:sp>
        <p:nvSpPr>
          <p:cNvPr id="33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17</a:t>
            </a:fld>
            <a:endParaRPr lang="en-US" altLang="zh-CN"/>
          </a:p>
        </p:txBody>
      </p:sp>
      <p:sp>
        <p:nvSpPr>
          <p:cNvPr id="338" name=""/>
          <p:cNvSpPr txBox="true"/>
          <p:nvPr/>
        </p:nvSpPr>
        <p:spPr>
          <a:xfrm rot="0" flipH="false" flipV="false">
            <a:off x="457200" y="176348"/>
            <a:ext cx="11938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>
                <a:solidFill>
                  <a:schemeClr val="bg1">
                    <a:lumMod val="65000"/>
                    <a:alpha val="100000"/>
                  </a:schemeClr>
                </a:solidFill>
              </a:rPr>
              <a:t>扩展内容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>
  <p:cSld>
    <p:spTree>
      <p:nvGrpSpPr>
        <p:cNvPr id="3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4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OS</a:t>
            </a:r>
            <a:r>
              <a:rPr lang="zh-CN"/>
              <a:t> </a:t>
            </a:r>
            <a:r>
              <a:rPr lang="en-US"/>
              <a:t>Support</a:t>
            </a:r>
            <a:endParaRPr/>
          </a:p>
          <a:p>
            <a:pPr lvl="1">
              <a:buChar char="–"/>
            </a:pPr>
            <a:r>
              <a:rPr lang="en-US"/>
              <a:t>#1. context switch</a:t>
            </a:r>
            <a:endParaRPr/>
          </a:p>
          <a:p>
            <a:pPr lvl="2">
              <a:buChar char="•"/>
            </a:pPr>
            <a:r>
              <a:rPr lang="zh-CN"/>
              <a:t>每个进程的每个</a:t>
            </a:r>
            <a:r>
              <a:rPr lang="en-US"/>
              <a:t>segment</a:t>
            </a:r>
            <a:r>
              <a:rPr lang="zh-CN"/>
              <a:t>的</a:t>
            </a:r>
            <a:r>
              <a:rPr lang="en-US"/>
              <a:t>base, bounds</a:t>
            </a:r>
            <a:r>
              <a:rPr lang="zh-CN"/>
              <a:t>等信息需要在切换时保存和恢复</a:t>
            </a:r>
            <a:endParaRPr lang="en-US"/>
          </a:p>
          <a:p>
            <a:pPr lvl="1">
              <a:buChar char="–"/>
            </a:pPr>
            <a:r>
              <a:rPr lang="en-US"/>
              <a:t>#2. free space management</a:t>
            </a:r>
            <a:endParaRPr/>
          </a:p>
          <a:p>
            <a:pPr lvl="2">
              <a:buChar char="•"/>
            </a:pPr>
            <a:r>
              <a:rPr lang="zh-CN"/>
              <a:t>随着进程创建和结束，产生物理内存的</a:t>
            </a:r>
            <a:r>
              <a:rPr lang="en-US"/>
              <a:t>external </a:t>
            </a:r>
            <a:r>
              <a:rPr lang="en-US"/>
              <a:t>fragmentation</a:t>
            </a:r>
            <a:r>
              <a:rPr lang="zh-CN"/>
              <a:t>问题</a:t>
            </a:r>
            <a:endParaRPr/>
          </a:p>
          <a:p>
            <a:pPr lvl="2">
              <a:buChar char="•"/>
            </a:pPr>
            <a:r>
              <a:rPr lang="zh-CN"/>
              <a:t>需要进行物理内存的</a:t>
            </a:r>
            <a:r>
              <a:rPr lang="en-US"/>
              <a:t>Compaction</a:t>
            </a:r>
            <a:r>
              <a:rPr lang="zh-CN"/>
              <a:t>操作，这需要停止所有进程的执行，并修改各个进程中的</a:t>
            </a:r>
            <a:r>
              <a:rPr lang="en-US"/>
              <a:t>base</a:t>
            </a:r>
            <a:r>
              <a:rPr lang="zh-CN"/>
              <a:t>和</a:t>
            </a:r>
            <a:r>
              <a:rPr lang="en-US"/>
              <a:t>bounds</a:t>
            </a:r>
            <a:endParaRPr/>
          </a:p>
        </p:txBody>
      </p:sp>
      <p:sp>
        <p:nvSpPr>
          <p:cNvPr id="34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26</a:t>
            </a:fld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45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OS</a:t>
            </a:r>
            <a:r>
              <a:rPr lang="zh-CN" altLang="en-US" dirty="false"/>
              <a:t> </a:t>
            </a:r>
            <a:r>
              <a:rPr lang="en-US" altLang="zh-CN" dirty="false"/>
              <a:t>Support</a:t>
            </a:r>
            <a:endParaRPr/>
          </a:p>
          <a:p>
            <a:pPr lvl="1"/>
            <a:r>
              <a:rPr lang="en-US" altLang="zh-CN" dirty="false"/>
              <a:t>#2. free space management</a:t>
            </a:r>
            <a:endParaRPr/>
          </a:p>
          <a:p>
            <a:pPr lvl="2"/>
            <a:r>
              <a:rPr lang="en-US" altLang="zh-CN" dirty="false"/>
              <a:t>Compaction</a:t>
            </a:r>
            <a:r>
              <a:rPr lang="zh-CN" altLang="en-US" dirty="false"/>
              <a:t>操作：</a:t>
            </a:r>
            <a:r>
              <a:rPr lang="en-US" altLang="zh-CN" dirty="false"/>
              <a:t>expensive</a:t>
            </a:r>
            <a:endParaRPr/>
          </a:p>
          <a:p>
            <a:pPr/>
            <a:endParaRPr kumimoji="true" lang="zh-CN" altLang="en-US" dirty="false"/>
          </a:p>
        </p:txBody>
      </p:sp>
      <p:sp>
        <p:nvSpPr>
          <p:cNvPr id="346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27</a:t>
            </a:fld>
            <a:endParaRPr lang="en-US" altLang="zh-CN"/>
          </a:p>
        </p:txBody>
      </p:sp>
      <p:pic>
        <p:nvPicPr>
          <p:cNvPr id="347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676399" y="2895600"/>
            <a:ext cx="5496697" cy="3886200"/>
          </a:xfrm>
          <a:prstGeom prst="rect">
            <a:avLst/>
          </a:prstGeom>
        </p:spPr>
      </p:pic>
      <p:sp>
        <p:nvSpPr>
          <p:cNvPr id="348" name=""/>
          <p:cNvSpPr/>
          <p:nvPr/>
        </p:nvSpPr>
        <p:spPr>
          <a:xfrm rot="0">
            <a:off x="4114800" y="4336869"/>
            <a:ext cx="666205" cy="574765"/>
          </a:xfrm>
          <a:prstGeom prst="rightArrow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>
  <p:cSld>
    <p:spTree>
      <p:nvGrpSpPr>
        <p:cNvPr id="3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Overview</a:t>
            </a:r>
            <a:endParaRPr kumimoji="true" lang="zh-CN" altLang="en-US" dirty="false"/>
          </a:p>
        </p:txBody>
      </p:sp>
      <p:sp>
        <p:nvSpPr>
          <p:cNvPr id="35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Address Translation</a:t>
            </a:r>
            <a:endParaRPr/>
          </a:p>
          <a:p>
            <a:pPr lvl="1">
              <a:buChar char="–"/>
            </a:pPr>
            <a:r>
              <a:rPr lang="en-US"/>
              <a:t>Process</a:t>
            </a:r>
            <a:r>
              <a:rPr lang="zh-CN"/>
              <a:t>看到、使用的地址都是</a:t>
            </a:r>
            <a:r>
              <a:rPr lang="en-US"/>
              <a:t>virtual address</a:t>
            </a:r>
            <a:endParaRPr/>
          </a:p>
          <a:p>
            <a:pPr lvl="1">
              <a:buChar char="–"/>
            </a:pPr>
            <a:r>
              <a:rPr lang="zh-CN"/>
              <a:t>真正访问硬件前，需要转化为</a:t>
            </a:r>
            <a:r>
              <a:rPr lang="en-US"/>
              <a:t>physical address</a:t>
            </a:r>
            <a:endParaRPr/>
          </a:p>
          <a:p>
            <a:pPr lvl="1">
              <a:buChar char="–"/>
            </a:pPr>
            <a:endParaRPr lang="en-US"/>
          </a:p>
          <a:p>
            <a:pPr lvl="1">
              <a:buChar char="–"/>
            </a:pPr>
            <a:r>
              <a:rPr lang="zh-CN"/>
              <a:t>建立一个从</a:t>
            </a:r>
            <a:r>
              <a:rPr lang="en-US"/>
              <a:t>virtual address space</a:t>
            </a:r>
            <a:r>
              <a:rPr lang="zh-CN"/>
              <a:t>到</a:t>
            </a:r>
            <a:r>
              <a:rPr lang="en-US"/>
              <a:t>physical address space</a:t>
            </a:r>
            <a:r>
              <a:rPr lang="zh-CN"/>
              <a:t>的映射</a:t>
            </a:r>
            <a:endParaRPr/>
          </a:p>
          <a:p>
            <a:pPr lvl="1">
              <a:buChar char="–"/>
            </a:pPr>
            <a:endParaRPr lang="zh-CN"/>
          </a:p>
        </p:txBody>
      </p:sp>
      <p:sp>
        <p:nvSpPr>
          <p:cNvPr id="35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3</a:t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>
  <p:cSld>
    <p:spTree>
      <p:nvGrpSpPr>
        <p:cNvPr id="3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dirty="false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55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8305800" cy="3200400"/>
          </a:xfrm>
        </p:spPr>
        <p:txBody>
          <a:bodyPr/>
          <a:lstStyle/>
          <a:p>
            <a:pPr>
              <a:buChar char="•"/>
            </a:pPr>
            <a:r>
              <a:rPr lang="en-US"/>
              <a:t>OS</a:t>
            </a:r>
            <a:r>
              <a:rPr lang="zh-CN"/>
              <a:t> </a:t>
            </a:r>
            <a:r>
              <a:rPr lang="en-US"/>
              <a:t>Support</a:t>
            </a:r>
            <a:endParaRPr/>
          </a:p>
          <a:p>
            <a:pPr lvl="1">
              <a:buChar char="–"/>
            </a:pPr>
            <a:r>
              <a:rPr lang="en-US"/>
              <a:t>#2. free space management</a:t>
            </a:r>
            <a:endParaRPr/>
          </a:p>
          <a:p>
            <a:pPr lvl="2">
              <a:buChar char="•"/>
            </a:pPr>
            <a:r>
              <a:rPr lang="zh-CN"/>
              <a:t>维护物理内存的</a:t>
            </a:r>
            <a:r>
              <a:rPr lang="en-US"/>
              <a:t>Free list (</a:t>
            </a:r>
            <a:r>
              <a:rPr lang="en-US"/>
              <a:t>malloc</a:t>
            </a:r>
            <a:r>
              <a:rPr lang="zh-CN"/>
              <a:t>也是类似问题</a:t>
            </a:r>
            <a:r>
              <a:rPr lang="en-US"/>
              <a:t>)</a:t>
            </a:r>
            <a:endParaRPr/>
          </a:p>
          <a:p>
            <a:pPr lvl="3">
              <a:buChar char="–"/>
            </a:pPr>
            <a:r>
              <a:rPr lang="en-US" b="true"/>
              <a:t>best-fit </a:t>
            </a:r>
            <a:endParaRPr lang="en-US"/>
          </a:p>
          <a:p>
            <a:pPr lvl="3">
              <a:buChar char="–"/>
            </a:pPr>
            <a:r>
              <a:rPr lang="en-US" b="true"/>
              <a:t>worst-fit </a:t>
            </a:r>
            <a:endParaRPr lang="en-US"/>
          </a:p>
          <a:p>
            <a:pPr lvl="3">
              <a:buChar char="–"/>
            </a:pPr>
            <a:r>
              <a:rPr lang="en-US" b="true"/>
              <a:t>first-fit </a:t>
            </a:r>
            <a:endParaRPr lang="en-US"/>
          </a:p>
          <a:p>
            <a:pPr lvl="3">
              <a:buChar char="–"/>
            </a:pPr>
            <a:r>
              <a:rPr lang="en-US" b="true"/>
              <a:t>buddy algorithm </a:t>
            </a:r>
            <a:endParaRPr lang="en-US"/>
          </a:p>
          <a:p>
            <a:pPr lvl="3">
              <a:buChar char="–"/>
            </a:pPr>
            <a:r>
              <a:rPr lang="en-US"/>
              <a:t>… </a:t>
            </a:r>
            <a:r>
              <a:rPr lang="zh-CN"/>
              <a:t>上百个策略</a:t>
            </a:r>
            <a:endParaRPr lang="en-US"/>
          </a:p>
          <a:p>
            <a:pPr>
              <a:buChar char="•"/>
            </a:pPr>
            <a:endParaRPr lang="zh-CN"/>
          </a:p>
        </p:txBody>
      </p:sp>
      <p:sp>
        <p:nvSpPr>
          <p:cNvPr id="356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28</a:t>
            </a:fld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>
  <p:cSld>
    <p:spTree>
      <p:nvGrpSpPr>
        <p:cNvPr id="3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Segmentation</a:t>
            </a:r>
            <a:endParaRPr kumimoji="true" lang="zh-CN" altLang="en-US" dirty="false"/>
          </a:p>
        </p:txBody>
      </p:sp>
      <p:sp>
        <p:nvSpPr>
          <p:cNvPr id="35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>
                <a:latin typeface="Comic Sans MS"/>
                <a:ea typeface="宋体"/>
                <a:cs typeface="宋体"/>
              </a:rPr>
              <a:t>Segmentation</a:t>
            </a:r>
            <a:r>
              <a:rPr lang="zh-CN">
                <a:latin typeface="Comic Sans MS"/>
                <a:ea typeface="宋体"/>
                <a:cs typeface="宋体"/>
              </a:rPr>
              <a:t>的局限性：</a:t>
            </a:r>
            <a:endParaRPr lang="en-US"/>
          </a:p>
          <a:p>
            <a:pPr lvl="1">
              <a:buChar char="–"/>
            </a:pPr>
            <a:r>
              <a:rPr lang="zh-CN"/>
              <a:t>空间回收开销</a:t>
            </a:r>
            <a:endParaRPr/>
          </a:p>
          <a:p>
            <a:pPr lvl="1">
              <a:buChar char="–"/>
            </a:pPr>
            <a:r>
              <a:rPr lang="zh-CN"/>
              <a:t>不够灵活</a:t>
            </a:r>
            <a:r>
              <a:rPr lang="en-US"/>
              <a:t> </a:t>
            </a:r>
            <a:endParaRPr/>
          </a:p>
          <a:p>
            <a:pPr lvl="2">
              <a:buChar char="•"/>
            </a:pPr>
            <a:r>
              <a:rPr lang="zh-CN"/>
              <a:t>如果一个进程的</a:t>
            </a:r>
            <a:r>
              <a:rPr lang="en-US"/>
              <a:t>heap segment</a:t>
            </a:r>
            <a:r>
              <a:rPr lang="zh-CN"/>
              <a:t>非常</a:t>
            </a:r>
            <a:r>
              <a:rPr lang="en-US"/>
              <a:t>sparse</a:t>
            </a:r>
            <a:r>
              <a:rPr lang="zh-CN"/>
              <a:t>，却依然要占用很大的一块内存</a:t>
            </a:r>
            <a:r>
              <a:rPr lang="en-US"/>
              <a:t> </a:t>
            </a:r>
            <a:endParaRPr/>
          </a:p>
          <a:p>
            <a:pPr>
              <a:buChar char="•"/>
            </a:pPr>
            <a:endParaRPr lang="zh-CN"/>
          </a:p>
        </p:txBody>
      </p:sp>
      <p:sp>
        <p:nvSpPr>
          <p:cNvPr id="360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29</a:t>
            </a:fld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3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课堂练习</a:t>
            </a:r>
            <a:endParaRPr/>
          </a:p>
        </p:txBody>
      </p:sp>
      <p:sp>
        <p:nvSpPr>
          <p:cNvPr id="36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sz="2400" dirty="false"/>
              <a:t>一个计算机虚拟内存空间大小为</a:t>
            </a:r>
            <a:r>
              <a:rPr kumimoji="true" lang="en-US" altLang="zh-CN" sz="2400" dirty="false"/>
              <a:t>1MB</a:t>
            </a:r>
            <a:r>
              <a:rPr kumimoji="true" lang="zh-CN" altLang="en-US" sz="2400" dirty="false"/>
              <a:t>，物理内存空间大小为</a:t>
            </a:r>
            <a:r>
              <a:rPr kumimoji="true" lang="en-US" altLang="zh-CN" sz="2400" dirty="false"/>
              <a:t>8MB</a:t>
            </a:r>
            <a:r>
              <a:rPr lang="zh-CN" altLang="en-US" sz="2400" dirty="false"/>
              <a:t>。虚存空间依次分为</a:t>
            </a:r>
            <a:r>
              <a:rPr lang="en-US" altLang="zh-CN" sz="2400" dirty="false"/>
              <a:t>4</a:t>
            </a:r>
            <a:r>
              <a:rPr lang="zh-CN" altLang="en-US" sz="2400" dirty="false"/>
              <a:t>个</a:t>
            </a:r>
            <a:r>
              <a:rPr lang="en-US" altLang="zh-CN" sz="2400" dirty="false"/>
              <a:t>segment</a:t>
            </a:r>
            <a:r>
              <a:rPr lang="zh-CN" altLang="en-US" sz="2400" dirty="false"/>
              <a:t>（</a:t>
            </a:r>
            <a:r>
              <a:rPr lang="en-US" altLang="zh-CN" sz="2400" dirty="false"/>
              <a:t>code, data, heap, stack</a:t>
            </a:r>
            <a:r>
              <a:rPr lang="zh-CN" altLang="en-US" sz="2400" dirty="false"/>
              <a:t>），采用</a:t>
            </a:r>
            <a:r>
              <a:rPr lang="en-US" altLang="zh-CN" sz="2400" dirty="false"/>
              <a:t>segmentation</a:t>
            </a:r>
            <a:r>
              <a:rPr lang="zh-CN" altLang="en-US" sz="2400" dirty="false"/>
              <a:t>内存管理，用</a:t>
            </a:r>
            <a:r>
              <a:rPr lang="en-US" altLang="zh-CN" sz="2400" dirty="false" err="true"/>
              <a:t>Va</a:t>
            </a:r>
            <a:r>
              <a:rPr lang="zh-CN" altLang="en-US" sz="2400" dirty="false"/>
              <a:t>最高两位标记</a:t>
            </a:r>
            <a:r>
              <a:rPr lang="en-US" altLang="zh-CN" sz="2400" dirty="false"/>
              <a:t>segment</a:t>
            </a:r>
            <a:r>
              <a:rPr lang="zh-CN" altLang="en-US" sz="2400" dirty="false"/>
              <a:t>，有寄存器记录下列信息：</a:t>
            </a:r>
            <a:endParaRPr lang="en-US" altLang="zh-CN" sz="2400" dirty="false"/>
          </a:p>
          <a:p>
            <a:pPr/>
            <a:endParaRPr kumimoji="true" lang="en-US" altLang="zh-CN" sz="2400" dirty="false"/>
          </a:p>
          <a:p>
            <a:pPr/>
            <a:endParaRPr lang="en-US" altLang="zh-CN" sz="2400" dirty="false"/>
          </a:p>
          <a:p>
            <a:pPr/>
            <a:endParaRPr kumimoji="true" lang="en-US" altLang="zh-CN" sz="2400" dirty="false"/>
          </a:p>
          <a:p>
            <a:pPr/>
            <a:endParaRPr lang="en-US" altLang="zh-CN" sz="2400" dirty="false"/>
          </a:p>
          <a:p>
            <a:pPr/>
            <a:endParaRPr lang="en-US" altLang="zh-CN" sz="2400" dirty="false"/>
          </a:p>
          <a:p>
            <a:pPr lvl="1"/>
            <a:r>
              <a:rPr lang="en-US" altLang="zh-CN" sz="2000" dirty="false"/>
              <a:t>1</a:t>
            </a:r>
            <a:r>
              <a:rPr lang="zh-CN" altLang="en-US" sz="2000" dirty="false"/>
              <a:t>）</a:t>
            </a:r>
            <a:r>
              <a:rPr lang="en-US" altLang="zh-CN" sz="2000" dirty="false" err="true"/>
              <a:t>Va</a:t>
            </a:r>
            <a:r>
              <a:rPr lang="zh-CN" altLang="en-US" sz="2000" dirty="false"/>
              <a:t>地址多少位？</a:t>
            </a:r>
            <a:endParaRPr lang="en-US" altLang="zh-CN" sz="2000" dirty="false"/>
          </a:p>
          <a:p>
            <a:pPr lvl="1"/>
            <a:r>
              <a:rPr kumimoji="true" lang="en-US" altLang="zh-CN" sz="2000" dirty="false"/>
              <a:t>2</a:t>
            </a:r>
            <a:r>
              <a:rPr kumimoji="true" lang="zh-CN" altLang="en-US" sz="2000" dirty="false"/>
              <a:t>）</a:t>
            </a:r>
            <a:r>
              <a:rPr kumimoji="true" lang="en-US" altLang="zh-CN" sz="2000" dirty="false"/>
              <a:t>VA=2KB</a:t>
            </a:r>
            <a:r>
              <a:rPr kumimoji="true" lang="zh-CN" altLang="en-US" sz="2000" dirty="false"/>
              <a:t>，</a:t>
            </a:r>
            <a:r>
              <a:rPr kumimoji="true" lang="en-US" altLang="zh-CN" sz="2000" dirty="false"/>
              <a:t>520KB</a:t>
            </a:r>
            <a:r>
              <a:rPr kumimoji="true" lang="zh-CN" altLang="en-US" sz="2000" dirty="false"/>
              <a:t>，</a:t>
            </a:r>
            <a:r>
              <a:rPr kumimoji="true" lang="en-US" altLang="zh-CN" sz="2000" dirty="false"/>
              <a:t>1010K</a:t>
            </a:r>
            <a:r>
              <a:rPr lang="en-US" altLang="zh-CN" sz="2000" dirty="false"/>
              <a:t>B</a:t>
            </a:r>
            <a:r>
              <a:rPr lang="zh-CN" altLang="en-US" sz="2000" dirty="false"/>
              <a:t>，求对应</a:t>
            </a:r>
            <a:r>
              <a:rPr lang="en-US" altLang="zh-CN" sz="2000" dirty="false"/>
              <a:t>PA</a:t>
            </a:r>
            <a:r>
              <a:rPr lang="zh-CN" altLang="en-US" sz="2000" dirty="false"/>
              <a:t>（写出计算过程，每个转换中的</a:t>
            </a:r>
            <a:r>
              <a:rPr lang="en-US" altLang="zh-CN" sz="2000" dirty="false"/>
              <a:t>segment</a:t>
            </a:r>
            <a:r>
              <a:rPr lang="zh-CN" altLang="en-US" sz="2000" dirty="false"/>
              <a:t>编号，</a:t>
            </a:r>
            <a:r>
              <a:rPr lang="en-US" altLang="zh-CN" sz="2000" dirty="false"/>
              <a:t>offset</a:t>
            </a:r>
            <a:r>
              <a:rPr lang="zh-CN" altLang="en-US" sz="2000" dirty="false"/>
              <a:t>）</a:t>
            </a:r>
            <a:endParaRPr kumimoji="true" lang="zh-CN" altLang="en-US" sz="2000" dirty="false"/>
          </a:p>
        </p:txBody>
      </p:sp>
      <p:sp>
        <p:nvSpPr>
          <p:cNvPr id="364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30</a:t>
            </a:fld>
            <a:endParaRPr lang="en-US" altLang="zh-CN"/>
          </a:p>
        </p:txBody>
      </p:sp>
      <p:graphicFrame>
        <p:nvGraphicFramePr>
          <p:cNvPr id="365" name="表格 4"/>
          <p:cNvGraphicFramePr/>
          <p:nvPr/>
        </p:nvGraphicFramePr>
        <p:xfrm>
          <a:off x="1219200" y="3200400"/>
          <a:ext cx="4876800" cy="18542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val="1"/>
                    </a:ext>
                  </a:extLst>
                </a:gridCol>
                <a:gridCol w="1219200">
                  <a:extLst>
                    <a:ext uri="{9D8B030D-6E8A-4147-A177-3AD203B41FA5}">
                      <a16:colId val="2"/>
                    </a:ext>
                  </a:extLst>
                </a:gridCol>
                <a:gridCol w="1219200">
                  <a:extLst>
                    <a:ext uri="{9D8B030D-6E8A-4147-A177-3AD203B41FA5}">
                      <a16:colId val="3"/>
                    </a:ext>
                  </a:extLst>
                </a:gridCol>
                <a:gridCol w="1219200">
                  <a:extLst>
                    <a:ext uri="{9D8B030D-6E8A-4147-A177-3AD203B41FA5}">
                      <a16:colId val="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segment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base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size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positive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code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1MB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4KB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data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7MB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2KB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heap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2MB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8KB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stack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3MB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16KB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0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3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练习答案</a:t>
            </a:r>
            <a:endParaRPr/>
          </a:p>
        </p:txBody>
      </p:sp>
      <p:sp>
        <p:nvSpPr>
          <p:cNvPr id="368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1</a:t>
            </a:r>
            <a:r>
              <a:rPr lang="zh-CN"/>
              <a:t>）</a:t>
            </a:r>
            <a:r>
              <a:rPr lang="en-US"/>
              <a:t>VA</a:t>
            </a:r>
            <a:r>
              <a:rPr lang="zh-CN"/>
              <a:t>：</a:t>
            </a:r>
            <a:r>
              <a:rPr lang="en-US"/>
              <a:t>20-bit</a:t>
            </a:r>
            <a:endParaRPr/>
          </a:p>
          <a:p>
            <a:pPr>
              <a:buChar char="•"/>
            </a:pPr>
            <a:r>
              <a:rPr lang="en-US"/>
              <a:t>2</a:t>
            </a:r>
            <a:r>
              <a:rPr lang="zh-CN"/>
              <a:t>）地址计算</a:t>
            </a:r>
            <a:endParaRPr lang="en-US"/>
          </a:p>
          <a:p>
            <a:pPr lvl="1">
              <a:buChar char="–"/>
            </a:pPr>
            <a:r>
              <a:rPr lang="en-US"/>
              <a:t>VA=2K</a:t>
            </a:r>
            <a:r>
              <a:rPr lang="zh-CN"/>
              <a:t>，</a:t>
            </a:r>
            <a:r>
              <a:rPr lang="en-US"/>
              <a:t>segment=00</a:t>
            </a:r>
            <a:r>
              <a:rPr lang="zh-CN"/>
              <a:t>，</a:t>
            </a:r>
            <a:r>
              <a:rPr lang="en-US"/>
              <a:t>code</a:t>
            </a:r>
            <a:r>
              <a:rPr lang="zh-CN"/>
              <a:t>段，</a:t>
            </a:r>
            <a:r>
              <a:rPr lang="en-US"/>
              <a:t>offset=2K</a:t>
            </a:r>
            <a:r>
              <a:rPr lang="zh-CN"/>
              <a:t>，</a:t>
            </a:r>
            <a:r>
              <a:rPr lang="en-US"/>
              <a:t>PA=1MB+2KB</a:t>
            </a:r>
            <a:endParaRPr/>
          </a:p>
          <a:p>
            <a:pPr lvl="1">
              <a:buChar char="–"/>
            </a:pPr>
            <a:r>
              <a:rPr lang="en-US"/>
              <a:t>VA=520K</a:t>
            </a:r>
            <a:r>
              <a:rPr lang="zh-CN"/>
              <a:t>，</a:t>
            </a:r>
            <a:r>
              <a:rPr lang="en-US"/>
              <a:t>segment=10</a:t>
            </a:r>
            <a:r>
              <a:rPr lang="zh-CN"/>
              <a:t>，</a:t>
            </a:r>
            <a:r>
              <a:rPr lang="en-US"/>
              <a:t>heap</a:t>
            </a:r>
            <a:r>
              <a:rPr lang="zh-CN"/>
              <a:t>段，</a:t>
            </a:r>
            <a:r>
              <a:rPr lang="en-US"/>
              <a:t>offset=8K</a:t>
            </a:r>
            <a:r>
              <a:rPr lang="zh-CN"/>
              <a:t>，内存访问越界</a:t>
            </a:r>
            <a:endParaRPr lang="en-US"/>
          </a:p>
          <a:p>
            <a:pPr lvl="1">
              <a:buChar char="–"/>
            </a:pPr>
            <a:r>
              <a:rPr lang="en-US"/>
              <a:t>VA=1010K</a:t>
            </a:r>
            <a:r>
              <a:rPr lang="zh-CN"/>
              <a:t>，</a:t>
            </a:r>
            <a:r>
              <a:rPr lang="en-US"/>
              <a:t>segment=11</a:t>
            </a:r>
            <a:r>
              <a:rPr lang="zh-CN"/>
              <a:t>，</a:t>
            </a:r>
            <a:r>
              <a:rPr lang="en-US"/>
              <a:t>stack</a:t>
            </a:r>
            <a:r>
              <a:rPr lang="zh-CN"/>
              <a:t>段，负增长，</a:t>
            </a:r>
            <a:r>
              <a:rPr lang="en-US"/>
              <a:t>segment</a:t>
            </a:r>
            <a:r>
              <a:rPr lang="zh-CN"/>
              <a:t>最大可能大小是</a:t>
            </a:r>
            <a:r>
              <a:rPr lang="en-US"/>
              <a:t>1MB/4=256KB</a:t>
            </a:r>
            <a:r>
              <a:rPr lang="zh-CN"/>
              <a:t>，</a:t>
            </a:r>
            <a:endParaRPr/>
          </a:p>
          <a:p>
            <a:pPr lvl="1">
              <a:buChar char="–"/>
            </a:pPr>
            <a:r>
              <a:rPr lang="en-US"/>
              <a:t>n = 256K-(1010-768)K=14KB</a:t>
            </a:r>
            <a:r>
              <a:rPr lang="zh-CN"/>
              <a:t>，</a:t>
            </a:r>
            <a:r>
              <a:rPr lang="en-US"/>
              <a:t>PA=3MB-14KB</a:t>
            </a:r>
            <a:endParaRPr/>
          </a:p>
        </p:txBody>
      </p:sp>
      <p:sp>
        <p:nvSpPr>
          <p:cNvPr id="369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31</a:t>
            </a:fld>
            <a:endParaRPr lang="en-US" altLang="zh-CN"/>
          </a:p>
        </p:txBody>
      </p:sp>
      <p:graphicFrame>
        <p:nvGraphicFramePr>
          <p:cNvPr id="370" name="表格 4"/>
          <p:cNvGraphicFramePr/>
          <p:nvPr/>
        </p:nvGraphicFramePr>
        <p:xfrm rot="0" flipH="false" flipV="false">
          <a:off x="3886200" y="235131"/>
          <a:ext cx="4876800" cy="18415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val="1"/>
                    </a:ext>
                  </a:extLst>
                </a:gridCol>
                <a:gridCol w="1219200">
                  <a:extLst>
                    <a:ext uri="{9D8B030D-6E8A-4147-A177-3AD203B41FA5}">
                      <a16:colId val="2"/>
                    </a:ext>
                  </a:extLst>
                </a:gridCol>
                <a:gridCol w="1219200">
                  <a:extLst>
                    <a:ext uri="{9D8B030D-6E8A-4147-A177-3AD203B41FA5}">
                      <a16:colId val="3"/>
                    </a:ext>
                  </a:extLst>
                </a:gridCol>
                <a:gridCol w="1219200">
                  <a:extLst>
                    <a:ext uri="{9D8B030D-6E8A-4147-A177-3AD203B41FA5}">
                      <a16:colId val="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segment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base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size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positive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code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1MB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4KB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data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7MB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2KB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heap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2MB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8KB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stack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3MB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16KB</a:t>
                      </a:r>
                      <a:endParaRPr lang="zh-CN" altLang="en-US" dirty="fal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en-US" altLang="zh-CN" dirty="false"/>
                        <a:t>0</a:t>
                      </a:r>
                      <a:endParaRPr lang="zh-CN" altLang="en-US" dirty="false"/>
                    </a:p>
                  </a:txBody>
                  <a:tcPr/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>
  <p:cSld>
    <p:spTree>
      <p:nvGrpSpPr>
        <p:cNvPr id="3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1030"/>
          <p:cNvSpPr>
            <a:spLocks noGrp="true" noChangeArrowheads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E7B7DA43-96DB-7E4A-A97B-E0F2190F5788}" type="slidenum">
              <a:rPr lang="zh-CN" altLang="en-US" sz="1400" b="false">
                <a:latin typeface="Times New Roman" panose="02020603050405020304" charset="0"/>
              </a:rPr>
              <a:t>32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373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pPr/>
            <a:r>
              <a:rPr lang="en-US" altLang="zh-CN" sz="3200" dirty="false">
                <a:ea typeface="宋体" charset="-122"/>
              </a:rPr>
              <a:t>Paging</a:t>
            </a:r>
            <a:r>
              <a:rPr lang="en-US" altLang="zh-CN" sz="3200">
                <a:ea typeface="宋体" charset="-122"/>
              </a:rPr>
              <a:t>: Introduction</a:t>
            </a:r>
            <a:endParaRPr lang="en-US" altLang="zh-CN" sz="3200" dirty="false">
              <a:ea typeface="宋体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Paging</a:t>
            </a:r>
            <a:endParaRPr kumimoji="true" lang="zh-CN" altLang="en-US" dirty="false"/>
          </a:p>
        </p:txBody>
      </p:sp>
      <p:sp>
        <p:nvSpPr>
          <p:cNvPr id="37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 sz="2400"/>
              <a:t>VA-&gt;PA</a:t>
            </a:r>
            <a:r>
              <a:rPr lang="zh-CN" sz="2400"/>
              <a:t>的另一种方式（</a:t>
            </a:r>
            <a:r>
              <a:rPr lang="en-US" sz="2400"/>
              <a:t>segmentation</a:t>
            </a:r>
            <a:r>
              <a:rPr lang="zh-CN" sz="2400"/>
              <a:t>之外）</a:t>
            </a:r>
            <a:endParaRPr lang="en-US"/>
          </a:p>
          <a:p>
            <a:pPr>
              <a:buChar char="•"/>
            </a:pPr>
            <a:r>
              <a:rPr lang="en-US" sz="2400"/>
              <a:t>Paging: </a:t>
            </a:r>
            <a:r>
              <a:rPr lang="zh-CN" sz="2400"/>
              <a:t>固定大小，作为映射的单位</a:t>
            </a:r>
            <a:endParaRPr/>
          </a:p>
          <a:p>
            <a:pPr lvl="1">
              <a:buChar char="–"/>
            </a:pPr>
            <a:r>
              <a:rPr lang="en-US" sz="2000"/>
              <a:t>e.g., 64B</a:t>
            </a:r>
            <a:r>
              <a:rPr lang="zh-CN" sz="2000"/>
              <a:t>的地址空间，</a:t>
            </a:r>
            <a:r>
              <a:rPr lang="en-US" sz="2000"/>
              <a:t>page</a:t>
            </a:r>
            <a:r>
              <a:rPr lang="zh-CN" sz="2000"/>
              <a:t>大小为</a:t>
            </a:r>
            <a:r>
              <a:rPr lang="en-US" sz="2000"/>
              <a:t>16B</a:t>
            </a:r>
            <a:endParaRPr lang="zh-CN"/>
          </a:p>
        </p:txBody>
      </p:sp>
      <p:sp>
        <p:nvSpPr>
          <p:cNvPr id="37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33</a:t>
            </a:fld>
            <a:endParaRPr lang="en-US" altLang="zh-CN"/>
          </a:p>
        </p:txBody>
      </p:sp>
      <p:pic>
        <p:nvPicPr>
          <p:cNvPr id="378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1847850" y="2841474"/>
            <a:ext cx="5086350" cy="2484989"/>
          </a:xfrm>
          <a:prstGeom prst="rect">
            <a:avLst/>
          </a:prstGeom>
        </p:spPr>
      </p:pic>
      <p:sp>
        <p:nvSpPr>
          <p:cNvPr id="379" name=""/>
          <p:cNvSpPr txBox="true"/>
          <p:nvPr/>
        </p:nvSpPr>
        <p:spPr>
          <a:xfrm rot="0" flipH="false" flipV="false">
            <a:off x="653143" y="5353050"/>
            <a:ext cx="7352211" cy="825500"/>
          </a:xfrm>
          <a:prstGeom prst="rect"/>
        </p:spPr>
        <p:txBody>
          <a:bodyPr>
            <a:spAutoFit/>
          </a:bodyPr>
          <a:p>
            <a:pPr marL="0" lvl="0" indent="0">
              <a:buNone/>
            </a:pPr>
            <a:r>
              <a:rPr lang="zh-CN" sz="2400"/>
              <a:t>应用：早期计算机</a:t>
            </a:r>
            <a:r>
              <a:rPr lang="en-US" sz="2400"/>
              <a:t>Atlas (</a:t>
            </a:r>
            <a:r>
              <a:rPr lang="en-US" sz="2400"/>
              <a:t>1962, </a:t>
            </a:r>
            <a:r>
              <a:rPr lang="zh-CN" sz="2400"/>
              <a:t>最早采用</a:t>
            </a:r>
            <a:r>
              <a:rPr lang="en-US" sz="2400"/>
              <a:t>paging</a:t>
            </a:r>
            <a:r>
              <a:rPr lang="zh-CN" sz="2400"/>
              <a:t>的计算机</a:t>
            </a:r>
            <a:r>
              <a:rPr lang="en-US" sz="2400"/>
              <a:t>,</a:t>
            </a:r>
            <a:r>
              <a:rPr lang="zh-CN" sz="2400"/>
              <a:t>英国</a:t>
            </a:r>
            <a:r>
              <a:rPr lang="en-US" sz="2400"/>
              <a:t>)</a:t>
            </a:r>
            <a:endParaRPr sz="2800">
              <a:solidFill>
                <a:schemeClr val="tx1">
                  <a:alpha val="100000"/>
                </a:schemeClr>
              </a:solidFill>
              <a:latin typeface="Comic Sans MS"/>
              <a:ea typeface="宋体"/>
              <a:cs typeface="宋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Paging</a:t>
            </a:r>
            <a:endParaRPr kumimoji="true" lang="zh-CN" altLang="en-US" dirty="false"/>
          </a:p>
        </p:txBody>
      </p:sp>
      <p:sp>
        <p:nvSpPr>
          <p:cNvPr id="38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en-US" altLang="zh-CN" dirty="false" err="true"/>
              <a:t>Va</a:t>
            </a:r>
            <a:r>
              <a:rPr kumimoji="true" lang="zh-CN" altLang="en-US" dirty="false"/>
              <a:t>空间</a:t>
            </a:r>
            <a:r>
              <a:rPr kumimoji="true" lang="en-US" altLang="zh-CN" dirty="false"/>
              <a:t>64B</a:t>
            </a:r>
            <a:r>
              <a:rPr kumimoji="true" lang="zh-CN" altLang="en-US" dirty="false"/>
              <a:t>，</a:t>
            </a:r>
            <a:r>
              <a:rPr kumimoji="true" lang="en-US" altLang="zh-CN" dirty="false"/>
              <a:t>Pa</a:t>
            </a:r>
            <a:r>
              <a:rPr kumimoji="true" lang="zh-CN" altLang="en-US" dirty="false"/>
              <a:t>空间</a:t>
            </a:r>
            <a:r>
              <a:rPr kumimoji="true" lang="en-US" altLang="zh-CN" dirty="false"/>
              <a:t>128B</a:t>
            </a:r>
            <a:endParaRPr kumimoji="true" lang="zh-CN" altLang="en-US" dirty="false"/>
          </a:p>
        </p:txBody>
      </p:sp>
      <p:sp>
        <p:nvSpPr>
          <p:cNvPr id="38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34</a:t>
            </a:fld>
            <a:endParaRPr lang="en-US" altLang="zh-CN"/>
          </a:p>
        </p:txBody>
      </p:sp>
      <p:pic>
        <p:nvPicPr>
          <p:cNvPr id="384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830786" y="2170611"/>
            <a:ext cx="5109341" cy="4325700"/>
          </a:xfrm>
          <a:prstGeom prst="rect">
            <a:avLst/>
          </a:prstGeom>
        </p:spPr>
      </p:pic>
      <p:sp>
        <p:nvSpPr>
          <p:cNvPr id="385" name=""/>
          <p:cNvSpPr txBox="true"/>
          <p:nvPr/>
        </p:nvSpPr>
        <p:spPr>
          <a:xfrm rot="0" flipH="false" flipV="false">
            <a:off x="5047707" y="3810000"/>
            <a:ext cx="3060700" cy="13081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zh-CN"/>
              <a:t>在</a:t>
            </a:r>
            <a:r>
              <a:rPr lang="en-US"/>
              <a:t>paging</a:t>
            </a:r>
            <a:r>
              <a:rPr lang="zh-CN"/>
              <a:t>系统中，物理内存中的</a:t>
            </a:r>
            <a:r>
              <a:rPr lang="en-US"/>
              <a:t>page</a:t>
            </a:r>
            <a:r>
              <a:rPr lang="zh-CN"/>
              <a:t>一般成为</a:t>
            </a:r>
            <a:r>
              <a:rPr lang="en-US"/>
              <a:t>page frame</a:t>
            </a:r>
            <a:r>
              <a:rPr lang="zh-CN"/>
              <a:t>或</a:t>
            </a:r>
            <a:r>
              <a:rPr lang="en-US"/>
              <a:t>physical  frame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>
  <p:cSld>
    <p:spTree>
      <p:nvGrpSpPr>
        <p:cNvPr id="3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/>
              <a:t>Paging</a:t>
            </a:r>
            <a:endParaRPr kumimoji="true" lang="zh-CN" altLang="en-US"/>
          </a:p>
        </p:txBody>
      </p:sp>
      <p:sp>
        <p:nvSpPr>
          <p:cNvPr id="388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Paging</a:t>
            </a:r>
            <a:r>
              <a:rPr lang="zh-CN"/>
              <a:t>的优点：</a:t>
            </a:r>
            <a:endParaRPr lang="en-US"/>
          </a:p>
          <a:p>
            <a:pPr lvl="1">
              <a:buChar char="–"/>
            </a:pPr>
            <a:r>
              <a:rPr lang="en-US"/>
              <a:t>#1.</a:t>
            </a:r>
            <a:r>
              <a:rPr lang="zh-CN"/>
              <a:t> </a:t>
            </a:r>
            <a:r>
              <a:rPr lang="en-US"/>
              <a:t>Flexibility</a:t>
            </a:r>
            <a:endParaRPr/>
          </a:p>
          <a:p>
            <a:pPr lvl="2">
              <a:buChar char="•"/>
            </a:pPr>
            <a:r>
              <a:rPr lang="zh-CN"/>
              <a:t>能够应对大块稀疏空间的问题，不会浪费物理内存</a:t>
            </a:r>
            <a:endParaRPr/>
          </a:p>
          <a:p>
            <a:pPr lvl="1">
              <a:buChar char="–"/>
            </a:pPr>
            <a:r>
              <a:rPr lang="en-US"/>
              <a:t>#2. simplicity (free-space management)</a:t>
            </a:r>
            <a:endParaRPr/>
          </a:p>
          <a:p>
            <a:pPr lvl="2">
              <a:buChar char="•"/>
            </a:pPr>
            <a:r>
              <a:rPr lang="zh-CN"/>
              <a:t>分配内存时按</a:t>
            </a:r>
            <a:r>
              <a:rPr lang="en-US"/>
              <a:t>page</a:t>
            </a:r>
            <a:r>
              <a:rPr lang="zh-CN"/>
              <a:t>对齐，不存在大小不规则的</a:t>
            </a:r>
            <a:r>
              <a:rPr lang="en-US"/>
              <a:t>free space</a:t>
            </a:r>
            <a:endParaRPr/>
          </a:p>
          <a:p>
            <a:pPr lvl="2">
              <a:buChar char="•"/>
            </a:pPr>
            <a:r>
              <a:rPr lang="zh-CN"/>
              <a:t>连续的</a:t>
            </a:r>
            <a:r>
              <a:rPr lang="en-US"/>
              <a:t>VA</a:t>
            </a:r>
            <a:r>
              <a:rPr lang="zh-CN"/>
              <a:t>不需要对应连续的</a:t>
            </a:r>
            <a:r>
              <a:rPr lang="en-US"/>
              <a:t>PA</a:t>
            </a:r>
            <a:endParaRPr/>
          </a:p>
          <a:p>
            <a:pPr lvl="2">
              <a:buChar char="•"/>
            </a:pPr>
            <a:r>
              <a:rPr lang="zh-CN"/>
              <a:t>所以，只需要维护所有的</a:t>
            </a:r>
            <a:r>
              <a:rPr lang="en-US"/>
              <a:t>free page</a:t>
            </a:r>
            <a:r>
              <a:rPr lang="zh-CN"/>
              <a:t>，就不需要</a:t>
            </a:r>
            <a:r>
              <a:rPr lang="en-US"/>
              <a:t>compaction</a:t>
            </a:r>
            <a:endParaRPr/>
          </a:p>
        </p:txBody>
      </p:sp>
      <p:sp>
        <p:nvSpPr>
          <p:cNvPr id="389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35</a:t>
            </a:fld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/>
              <a:t>Paging</a:t>
            </a:r>
            <a:endParaRPr kumimoji="true" lang="zh-CN" altLang="en-US"/>
          </a:p>
        </p:txBody>
      </p:sp>
      <p:sp>
        <p:nvSpPr>
          <p:cNvPr id="39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Paging</a:t>
            </a:r>
            <a:r>
              <a:rPr lang="zh-CN"/>
              <a:t>的缺点</a:t>
            </a:r>
            <a:endParaRPr lang="en-US"/>
          </a:p>
          <a:p>
            <a:pPr lvl="1">
              <a:buChar char="–"/>
            </a:pPr>
            <a:r>
              <a:rPr lang="en-US"/>
              <a:t>VA-&gt;PA</a:t>
            </a:r>
            <a:r>
              <a:rPr lang="zh-CN"/>
              <a:t>映射信息比较多（比</a:t>
            </a:r>
            <a:r>
              <a:rPr lang="en-US"/>
              <a:t>segmentation</a:t>
            </a:r>
            <a:r>
              <a:rPr lang="zh-CN"/>
              <a:t>多很多）</a:t>
            </a:r>
            <a:endParaRPr lang="en-US"/>
          </a:p>
          <a:p>
            <a:pPr lvl="1">
              <a:buChar char="–"/>
            </a:pPr>
            <a:r>
              <a:rPr lang="en-US"/>
              <a:t>Page Table</a:t>
            </a:r>
            <a:endParaRPr/>
          </a:p>
          <a:p>
            <a:pPr lvl="2">
              <a:buChar char="•"/>
            </a:pPr>
            <a:r>
              <a:rPr lang="en-US"/>
              <a:t>(Virtual Page 0 → Physical Frame 3)</a:t>
            </a:r>
            <a:endParaRPr/>
          </a:p>
          <a:p>
            <a:pPr lvl="2">
              <a:buChar char="•"/>
            </a:pPr>
            <a:r>
              <a:rPr lang="en-US"/>
              <a:t>(VP 1 → PF 7)</a:t>
            </a:r>
            <a:endParaRPr/>
          </a:p>
          <a:p>
            <a:pPr lvl="2">
              <a:buChar char="•"/>
            </a:pPr>
            <a:r>
              <a:rPr lang="en-US"/>
              <a:t>(VP 2 → PF 5)</a:t>
            </a:r>
            <a:endParaRPr/>
          </a:p>
          <a:p>
            <a:pPr lvl="2">
              <a:buChar char="•"/>
            </a:pPr>
            <a:r>
              <a:rPr lang="en-US"/>
              <a:t>(VP 3 → PF 2). </a:t>
            </a:r>
            <a:endParaRPr/>
          </a:p>
          <a:p>
            <a:pPr lvl="1">
              <a:buChar char="–"/>
            </a:pPr>
            <a:endParaRPr lang="zh-CN"/>
          </a:p>
        </p:txBody>
      </p:sp>
      <p:sp>
        <p:nvSpPr>
          <p:cNvPr id="39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36</a:t>
            </a:fld>
            <a:endParaRPr lang="en-US" altLang="zh-CN"/>
          </a:p>
        </p:txBody>
      </p:sp>
      <p:pic>
        <p:nvPicPr>
          <p:cNvPr id="394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3886200" y="3352800"/>
            <a:ext cx="3807372" cy="32234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/>
              <a:t>Paging</a:t>
            </a:r>
            <a:endParaRPr kumimoji="true" lang="zh-CN" altLang="en-US"/>
          </a:p>
        </p:txBody>
      </p:sp>
      <p:sp>
        <p:nvSpPr>
          <p:cNvPr id="397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Page Table</a:t>
            </a:r>
            <a:endParaRPr/>
          </a:p>
          <a:p>
            <a:pPr lvl="1">
              <a:buChar char="–"/>
            </a:pPr>
            <a:r>
              <a:rPr lang="zh-CN"/>
              <a:t>每个进程一个</a:t>
            </a:r>
            <a:endParaRPr/>
          </a:p>
          <a:p>
            <a:pPr lvl="1">
              <a:buChar char="–"/>
            </a:pPr>
            <a:r>
              <a:rPr lang="zh-CN"/>
              <a:t>一个数组，</a:t>
            </a:r>
            <a:r>
              <a:rPr lang="en-US"/>
              <a:t>index</a:t>
            </a:r>
            <a:r>
              <a:rPr lang="zh-CN"/>
              <a:t>为</a:t>
            </a:r>
            <a:r>
              <a:rPr lang="en-US"/>
              <a:t>VPN (virtual page number), </a:t>
            </a:r>
            <a:r>
              <a:rPr lang="en-US"/>
              <a:t>content</a:t>
            </a:r>
            <a:r>
              <a:rPr lang="zh-CN"/>
              <a:t>为</a:t>
            </a:r>
            <a:r>
              <a:rPr lang="en-US"/>
              <a:t>PA (</a:t>
            </a:r>
            <a:r>
              <a:rPr lang="en-US" b="false"/>
              <a:t>linear page table)</a:t>
            </a:r>
            <a:endParaRPr/>
          </a:p>
          <a:p>
            <a:pPr lvl="1">
              <a:buChar char="–"/>
            </a:pPr>
            <a:r>
              <a:rPr lang="en-US"/>
              <a:t>VPN</a:t>
            </a:r>
            <a:r>
              <a:rPr lang="en-US"/>
              <a:t>: </a:t>
            </a:r>
            <a:endParaRPr/>
          </a:p>
          <a:p>
            <a:pPr lvl="2">
              <a:buChar char="•"/>
            </a:pPr>
            <a:r>
              <a:rPr lang="en-US"/>
              <a:t>E.g., VA</a:t>
            </a:r>
            <a:r>
              <a:rPr lang="zh-CN"/>
              <a:t>空间</a:t>
            </a:r>
            <a:r>
              <a:rPr lang="en-US"/>
              <a:t>64 bytes</a:t>
            </a:r>
            <a:r>
              <a:rPr lang="zh-CN"/>
              <a:t>，</a:t>
            </a:r>
            <a:r>
              <a:rPr lang="en-US"/>
              <a:t>VA</a:t>
            </a:r>
            <a:r>
              <a:rPr lang="zh-CN"/>
              <a:t> </a:t>
            </a:r>
            <a:r>
              <a:rPr lang="en-US"/>
              <a:t>6</a:t>
            </a:r>
            <a:r>
              <a:rPr lang="zh-CN"/>
              <a:t>位</a:t>
            </a:r>
            <a:endParaRPr lang="en-US"/>
          </a:p>
          <a:p>
            <a:pPr lvl="2">
              <a:buChar char="•"/>
            </a:pPr>
            <a:r>
              <a:rPr lang="en-US"/>
              <a:t>Page</a:t>
            </a:r>
            <a:r>
              <a:rPr lang="zh-CN"/>
              <a:t>大小</a:t>
            </a:r>
            <a:r>
              <a:rPr lang="en-US"/>
              <a:t>16B</a:t>
            </a:r>
            <a:r>
              <a:rPr lang="zh-CN"/>
              <a:t>，</a:t>
            </a:r>
            <a:r>
              <a:rPr lang="en-US"/>
              <a:t>offset 4</a:t>
            </a:r>
            <a:r>
              <a:rPr lang="zh-CN"/>
              <a:t>位</a:t>
            </a:r>
            <a:endParaRPr lang="en-US"/>
          </a:p>
          <a:p>
            <a:pPr lvl="2">
              <a:buChar char="•"/>
            </a:pPr>
            <a:r>
              <a:rPr lang="en-US"/>
              <a:t>VPN</a:t>
            </a:r>
            <a:r>
              <a:rPr lang="zh-CN"/>
              <a:t>：</a:t>
            </a:r>
            <a:r>
              <a:rPr lang="en-US"/>
              <a:t>2</a:t>
            </a:r>
            <a:r>
              <a:rPr lang="zh-CN"/>
              <a:t>位，一共</a:t>
            </a:r>
            <a:r>
              <a:rPr lang="en-US"/>
              <a:t>4</a:t>
            </a:r>
            <a:r>
              <a:rPr lang="zh-CN"/>
              <a:t>个</a:t>
            </a:r>
            <a:endParaRPr lang="en-US"/>
          </a:p>
          <a:p>
            <a:pPr lvl="1">
              <a:buChar char="–"/>
            </a:pPr>
            <a:endParaRPr lang="zh-CN"/>
          </a:p>
        </p:txBody>
      </p:sp>
      <p:sp>
        <p:nvSpPr>
          <p:cNvPr id="398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37</a:t>
            </a:fld>
            <a:endParaRPr lang="en-US" altLang="zh-CN"/>
          </a:p>
        </p:txBody>
      </p:sp>
      <p:pic>
        <p:nvPicPr>
          <p:cNvPr id="399" name="图片 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2000250" y="4925310"/>
            <a:ext cx="2609850" cy="10176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>
  <p:cSld>
    <p:spTree>
      <p:nvGrpSpPr>
        <p:cNvPr id="4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Overview</a:t>
            </a:r>
            <a:endParaRPr kumimoji="true" lang="zh-CN" altLang="en-US" dirty="false"/>
          </a:p>
        </p:txBody>
      </p:sp>
      <p:sp>
        <p:nvSpPr>
          <p:cNvPr id="402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8686800" cy="4419600"/>
          </a:xfrm>
        </p:spPr>
        <p:txBody>
          <a:bodyPr/>
          <a:lstStyle/>
          <a:p>
            <a:pPr>
              <a:buChar char="•"/>
            </a:pPr>
            <a:r>
              <a:rPr lang="en-US"/>
              <a:t>Address Translation</a:t>
            </a:r>
            <a:r>
              <a:rPr lang="zh-CN"/>
              <a:t>背后的操作是什么？</a:t>
            </a:r>
            <a:endParaRPr lang="en-US"/>
          </a:p>
          <a:p>
            <a:pPr lvl="1">
              <a:buChar char="–"/>
            </a:pPr>
            <a:r>
              <a:rPr lang="en-US"/>
              <a:t>Transparent</a:t>
            </a:r>
            <a:endParaRPr/>
          </a:p>
          <a:p>
            <a:pPr lvl="2">
              <a:buChar char="•"/>
            </a:pPr>
            <a:r>
              <a:rPr lang="zh-CN"/>
              <a:t>程序无需关心物理地址</a:t>
            </a:r>
            <a:endParaRPr/>
          </a:p>
          <a:p>
            <a:pPr lvl="1">
              <a:buChar char="–"/>
            </a:pPr>
            <a:r>
              <a:rPr lang="en-US"/>
              <a:t>Efficient </a:t>
            </a:r>
            <a:endParaRPr/>
          </a:p>
          <a:p>
            <a:pPr lvl="2">
              <a:buChar char="•"/>
            </a:pPr>
            <a:r>
              <a:rPr lang="zh-CN"/>
              <a:t>速度要很快，因为访存是个很常见的操作</a:t>
            </a:r>
            <a:endParaRPr lang="en-US"/>
          </a:p>
          <a:p>
            <a:pPr lvl="1">
              <a:buChar char="–"/>
            </a:pPr>
            <a:r>
              <a:rPr lang="zh-CN"/>
              <a:t>所以，要借用快速的硬件</a:t>
            </a:r>
            <a:endParaRPr lang="en-US"/>
          </a:p>
          <a:p>
            <a:pPr lvl="2">
              <a:buChar char="•"/>
            </a:pPr>
            <a:r>
              <a:rPr lang="en-US"/>
              <a:t>MMU</a:t>
            </a:r>
            <a:r>
              <a:rPr lang="zh-CN"/>
              <a:t>：</a:t>
            </a:r>
            <a:r>
              <a:rPr lang="en-US"/>
              <a:t>Memory Management Unit</a:t>
            </a:r>
            <a:endParaRPr/>
          </a:p>
          <a:p>
            <a:pPr lvl="2">
              <a:buChar char="•"/>
            </a:pPr>
            <a:r>
              <a:rPr lang="en-US"/>
              <a:t>Load/store</a:t>
            </a:r>
            <a:r>
              <a:rPr lang="zh-CN"/>
              <a:t>指令时，</a:t>
            </a:r>
            <a:r>
              <a:rPr lang="en-US"/>
              <a:t>CPU</a:t>
            </a:r>
            <a:r>
              <a:rPr lang="zh-CN"/>
              <a:t>利用</a:t>
            </a:r>
            <a:r>
              <a:rPr lang="en-US"/>
              <a:t>MMU</a:t>
            </a:r>
            <a:r>
              <a:rPr lang="zh-CN"/>
              <a:t>去做</a:t>
            </a:r>
            <a:r>
              <a:rPr lang="en-US"/>
              <a:t>address translation</a:t>
            </a:r>
            <a:endParaRPr/>
          </a:p>
          <a:p>
            <a:pPr lvl="2">
              <a:buChar char="•"/>
            </a:pPr>
            <a:r>
              <a:rPr lang="zh-CN"/>
              <a:t>但</a:t>
            </a:r>
            <a:r>
              <a:rPr lang="en-US"/>
              <a:t>OS</a:t>
            </a:r>
            <a:r>
              <a:rPr lang="zh-CN"/>
              <a:t>软件也有参与，因为</a:t>
            </a:r>
            <a:r>
              <a:rPr lang="en-US"/>
              <a:t>MMU</a:t>
            </a:r>
            <a:r>
              <a:rPr lang="zh-CN"/>
              <a:t>做地址翻译的元数据要放在内存里，这块内存空间是</a:t>
            </a:r>
            <a:r>
              <a:rPr lang="en-US"/>
              <a:t>OS</a:t>
            </a:r>
            <a:r>
              <a:rPr lang="zh-CN"/>
              <a:t>管理和提供的（</a:t>
            </a:r>
            <a:r>
              <a:rPr lang="en-US"/>
              <a:t>MMU</a:t>
            </a:r>
            <a:r>
              <a:rPr lang="zh-CN"/>
              <a:t>是</a:t>
            </a:r>
            <a:r>
              <a:rPr lang="en-US"/>
              <a:t>CPU</a:t>
            </a:r>
            <a:r>
              <a:rPr lang="zh-CN"/>
              <a:t>的一部分）</a:t>
            </a:r>
            <a:endParaRPr lang="en-US"/>
          </a:p>
          <a:p>
            <a:pPr lvl="1">
              <a:buChar char="–"/>
            </a:pPr>
            <a:r>
              <a:rPr lang="zh-CN"/>
              <a:t>进程没有权限访问</a:t>
            </a:r>
            <a:r>
              <a:rPr lang="en-US"/>
              <a:t>PA</a:t>
            </a:r>
            <a:r>
              <a:rPr lang="zh-CN"/>
              <a:t>，但也不是借用</a:t>
            </a:r>
            <a:r>
              <a:rPr lang="en-US"/>
              <a:t>system call</a:t>
            </a:r>
            <a:r>
              <a:rPr lang="zh-CN"/>
              <a:t>陷入内核态获取权限（因为太慢），而是</a:t>
            </a:r>
            <a:r>
              <a:rPr lang="en-US"/>
              <a:t>CPU</a:t>
            </a:r>
            <a:r>
              <a:rPr lang="zh-CN"/>
              <a:t>直接用硬件解决</a:t>
            </a:r>
            <a:endParaRPr lang="zh-CN"/>
          </a:p>
        </p:txBody>
      </p:sp>
      <p:sp>
        <p:nvSpPr>
          <p:cNvPr id="40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6</a:t>
            </a:fld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/>
              <a:t>Paging</a:t>
            </a:r>
            <a:endParaRPr kumimoji="true" lang="zh-CN" altLang="en-US"/>
          </a:p>
        </p:txBody>
      </p:sp>
      <p:sp>
        <p:nvSpPr>
          <p:cNvPr id="40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Address translation</a:t>
            </a:r>
            <a:endParaRPr/>
          </a:p>
          <a:p>
            <a:pPr lvl="1">
              <a:buChar char="–"/>
            </a:pPr>
            <a:r>
              <a:rPr lang="en-US"/>
              <a:t>VPN -&gt; PFN (physical frame number)</a:t>
            </a:r>
            <a:endParaRPr/>
          </a:p>
          <a:p>
            <a:pPr lvl="1">
              <a:buChar char="–"/>
            </a:pPr>
            <a:r>
              <a:rPr lang="en-US"/>
              <a:t>Intra-page offset</a:t>
            </a:r>
            <a:r>
              <a:rPr lang="zh-CN"/>
              <a:t>不变</a:t>
            </a:r>
            <a:endParaRPr/>
          </a:p>
        </p:txBody>
      </p:sp>
      <p:sp>
        <p:nvSpPr>
          <p:cNvPr id="40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38</a:t>
            </a:fld>
            <a:endParaRPr lang="en-US" altLang="zh-CN"/>
          </a:p>
        </p:txBody>
      </p:sp>
      <p:pic>
        <p:nvPicPr>
          <p:cNvPr id="408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2705100" y="3170138"/>
            <a:ext cx="3810000" cy="34461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>
  <p:cSld>
    <p:spTree>
      <p:nvGrpSpPr>
        <p:cNvPr id="4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C4D4BC38-9B98-C44C-9D36-609EFF6C247A}" type="slidenum">
              <a:rPr lang="zh-CN" altLang="en-US" sz="1400" b="false">
                <a:latin typeface="Times New Roman" panose="02020603050405020304" charset="0"/>
              </a:rPr>
              <a:t>40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411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Address Translation</a:t>
            </a:r>
            <a:endParaRPr/>
          </a:p>
        </p:txBody>
      </p:sp>
      <p:grpSp>
        <p:nvGrpSpPr>
          <p:cNvPr id="412" name="Group 34"/>
          <p:cNvGrpSpPr/>
          <p:nvPr/>
        </p:nvGrpSpPr>
        <p:grpSpPr>
          <a:xfrm>
            <a:off x="609600" y="1524000"/>
            <a:ext cx="7937500" cy="4421188"/>
            <a:chOff x="384" y="1344"/>
            <a:chExt cx="5000" cy="1977"/>
          </a:xfrm>
        </p:grpSpPr>
        <p:sp>
          <p:nvSpPr>
            <p:cNvPr id="413" name="Rectangle 5"/>
            <p:cNvSpPr>
              <a:spLocks noChangeArrowheads="true"/>
            </p:cNvSpPr>
            <p:nvPr/>
          </p:nvSpPr>
          <p:spPr bwMode="auto">
            <a:xfrm>
              <a:off x="544" y="1817"/>
              <a:ext cx="792" cy="1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63500" tIns="25400" rIns="63500" bIns="25400" anchor="ctr">
              <a:spAutoFit/>
            </a:bodyPr>
            <a:lstStyle/>
            <a:p>
              <a:pPr algn="ctr">
                <a:lnSpc>
                  <a:spcPct val="92000"/>
                </a:lnSpc>
                <a:defRPr/>
              </a:pPr>
              <a:r>
                <a:rPr lang="en-US" altLang="zh-CN" sz="1800">
                  <a:latin typeface="Helvetica" pitchFamily="34" charset="0"/>
                  <a:ea typeface="宋体" charset="-122"/>
                </a:rPr>
                <a:t>Processor</a:t>
              </a:r>
              <a:endParaRPr/>
            </a:p>
          </p:txBody>
        </p:sp>
        <p:sp>
          <p:nvSpPr>
            <p:cNvPr id="414" name="Rectangle 6"/>
            <p:cNvSpPr>
              <a:spLocks noChangeArrowheads="true"/>
            </p:cNvSpPr>
            <p:nvPr/>
          </p:nvSpPr>
          <p:spPr bwMode="auto">
            <a:xfrm>
              <a:off x="1732" y="2144"/>
              <a:ext cx="880" cy="35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lIns="63500" tIns="25400" rIns="63500" bIns="25400" anchor="ctr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>
                <a:lnSpc>
                  <a:spcPct val="88000"/>
                </a:lnSpc>
              </a:pPr>
              <a:r>
                <a:rPr lang="en-US" altLang="zh-CN" sz="1800">
                  <a:latin typeface="Helvetica" pitchFamily="34" charset="0"/>
                </a:rPr>
                <a:t>Hardware</a:t>
              </a:r>
              <a:endParaRPr/>
            </a:p>
            <a:p>
              <a:pPr algn="ctr">
                <a:lnSpc>
                  <a:spcPct val="88000"/>
                </a:lnSpc>
              </a:pPr>
              <a:r>
                <a:rPr lang="en-US" altLang="zh-CN" sz="1800">
                  <a:latin typeface="Helvetica" pitchFamily="34" charset="0"/>
                </a:rPr>
                <a:t>Addr Trans</a:t>
              </a:r>
              <a:endParaRPr/>
            </a:p>
            <a:p>
              <a:pPr algn="ctr">
                <a:lnSpc>
                  <a:spcPct val="88000"/>
                </a:lnSpc>
              </a:pPr>
              <a:r>
                <a:rPr lang="en-US" altLang="zh-CN" sz="1800">
                  <a:latin typeface="Helvetica" pitchFamily="34" charset="0"/>
                </a:rPr>
                <a:t>Mechanism</a:t>
              </a:r>
              <a:endParaRPr/>
            </a:p>
          </p:txBody>
        </p:sp>
        <p:sp>
          <p:nvSpPr>
            <p:cNvPr id="415" name="Rectangle 7"/>
            <p:cNvSpPr>
              <a:spLocks noChangeArrowheads="true"/>
            </p:cNvSpPr>
            <p:nvPr/>
          </p:nvSpPr>
          <p:spPr bwMode="auto">
            <a:xfrm>
              <a:off x="3300" y="1622"/>
              <a:ext cx="608" cy="2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/>
            </a:extLst>
          </p:spPr>
          <p:txBody>
            <a:bodyPr wrap="none" lIns="63500" tIns="25400" rIns="63500" bIns="25400" anchor="ctr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>
                <a:lnSpc>
                  <a:spcPct val="88000"/>
                </a:lnSpc>
              </a:pPr>
              <a:r>
                <a:rPr lang="en-US" altLang="zh-CN" sz="1800">
                  <a:latin typeface="Helvetica" pitchFamily="34" charset="0"/>
                </a:rPr>
                <a:t>fault</a:t>
              </a:r>
              <a:endParaRPr/>
            </a:p>
            <a:p>
              <a:pPr algn="ctr">
                <a:lnSpc>
                  <a:spcPct val="88000"/>
                </a:lnSpc>
              </a:pPr>
              <a:r>
                <a:rPr lang="en-US" altLang="zh-CN" sz="1800">
                  <a:latin typeface="Helvetica" pitchFamily="34" charset="0"/>
                </a:rPr>
                <a:t>handler</a:t>
              </a:r>
              <a:endParaRPr/>
            </a:p>
          </p:txBody>
        </p:sp>
        <p:sp>
          <p:nvSpPr>
            <p:cNvPr id="416" name="Rectangle 8"/>
            <p:cNvSpPr>
              <a:spLocks noChangeArrowheads="true"/>
            </p:cNvSpPr>
            <p:nvPr/>
          </p:nvSpPr>
          <p:spPr bwMode="auto">
            <a:xfrm>
              <a:off x="3304" y="2214"/>
              <a:ext cx="640" cy="2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/>
            </a:extLst>
          </p:spPr>
          <p:txBody>
            <a:bodyPr wrap="none" lIns="63500" tIns="25400" rIns="63500" bIns="25400" anchor="ctr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>
                <a:lnSpc>
                  <a:spcPct val="88000"/>
                </a:lnSpc>
              </a:pPr>
              <a:r>
                <a:rPr lang="en-US" altLang="zh-CN" sz="1800">
                  <a:latin typeface="Helvetica" pitchFamily="34" charset="0"/>
                </a:rPr>
                <a:t>Main</a:t>
              </a:r>
              <a:endParaRPr/>
            </a:p>
            <a:p>
              <a:pPr algn="ctr">
                <a:lnSpc>
                  <a:spcPct val="88000"/>
                </a:lnSpc>
              </a:pPr>
              <a:r>
                <a:rPr lang="en-US" altLang="zh-CN" sz="1800">
                  <a:latin typeface="Helvetica" pitchFamily="34" charset="0"/>
                </a:rPr>
                <a:t>Memory</a:t>
              </a:r>
              <a:endParaRPr/>
            </a:p>
          </p:txBody>
        </p:sp>
        <p:sp>
          <p:nvSpPr>
            <p:cNvPr id="417" name="Rectangle 9"/>
            <p:cNvSpPr>
              <a:spLocks noChangeArrowheads="true"/>
            </p:cNvSpPr>
            <p:nvPr/>
          </p:nvSpPr>
          <p:spPr bwMode="auto">
            <a:xfrm>
              <a:off x="4420" y="2212"/>
              <a:ext cx="856" cy="2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/>
            </a:extLst>
          </p:spPr>
          <p:txBody>
            <a:bodyPr lIns="63500" tIns="25400" rIns="63500" bIns="25400" anchor="ctr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>
                <a:lnSpc>
                  <a:spcPct val="88000"/>
                </a:lnSpc>
              </a:pPr>
              <a:r>
                <a:rPr lang="en-US" altLang="zh-CN" sz="1800">
                  <a:latin typeface="Helvetica" pitchFamily="34" charset="0"/>
                </a:rPr>
                <a:t>Secondary memory</a:t>
              </a:r>
              <a:endParaRPr/>
            </a:p>
          </p:txBody>
        </p:sp>
        <p:sp>
          <p:nvSpPr>
            <p:cNvPr id="418" name="Rectangle 10"/>
            <p:cNvSpPr>
              <a:spLocks noChangeArrowheads="true"/>
            </p:cNvSpPr>
            <p:nvPr/>
          </p:nvSpPr>
          <p:spPr bwMode="auto">
            <a:xfrm>
              <a:off x="3172" y="2068"/>
              <a:ext cx="2176" cy="512"/>
            </a:xfrm>
            <a:prstGeom prst="rect">
              <a:avLst/>
            </a:prstGeom>
            <a:noFill/>
            <a:ln w="12700"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miter lim="800000"/>
            </a:ln>
            <a:extLst>
              <a:ext uri="{909E8E84-426E-40DD-AFC4-6F175D3DCCD1}"/>
            </a:extLst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419" name="Line 11"/>
            <p:cNvSpPr>
              <a:spLocks noChangeShapeType="true"/>
            </p:cNvSpPr>
            <p:nvPr/>
          </p:nvSpPr>
          <p:spPr bwMode="auto">
            <a:xfrm>
              <a:off x="3964" y="2200"/>
              <a:ext cx="4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0" name="Line 12"/>
            <p:cNvSpPr>
              <a:spLocks noChangeShapeType="true"/>
            </p:cNvSpPr>
            <p:nvPr/>
          </p:nvSpPr>
          <p:spPr bwMode="auto">
            <a:xfrm flipH="true">
              <a:off x="3952" y="2440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1" name="Line 13"/>
            <p:cNvSpPr>
              <a:spLocks noChangeShapeType="true"/>
            </p:cNvSpPr>
            <p:nvPr/>
          </p:nvSpPr>
          <p:spPr bwMode="auto">
            <a:xfrm>
              <a:off x="2652" y="2440"/>
              <a:ext cx="6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2" name="Line 14"/>
            <p:cNvSpPr>
              <a:spLocks noChangeShapeType="true"/>
            </p:cNvSpPr>
            <p:nvPr/>
          </p:nvSpPr>
          <p:spPr bwMode="auto">
            <a:xfrm>
              <a:off x="2652" y="2248"/>
              <a:ext cx="2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3" name="Line 15"/>
            <p:cNvSpPr>
              <a:spLocks noChangeShapeType="true"/>
            </p:cNvSpPr>
            <p:nvPr/>
          </p:nvSpPr>
          <p:spPr bwMode="auto">
            <a:xfrm flipV="true">
              <a:off x="2904" y="1768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4" name="Line 16"/>
            <p:cNvSpPr>
              <a:spLocks noChangeShapeType="true"/>
            </p:cNvSpPr>
            <p:nvPr/>
          </p:nvSpPr>
          <p:spPr bwMode="auto">
            <a:xfrm>
              <a:off x="2904" y="1768"/>
              <a:ext cx="3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5" name="Line 17"/>
            <p:cNvSpPr>
              <a:spLocks noChangeShapeType="true"/>
            </p:cNvSpPr>
            <p:nvPr/>
          </p:nvSpPr>
          <p:spPr bwMode="auto">
            <a:xfrm flipV="true">
              <a:off x="3940" y="1773"/>
              <a:ext cx="853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6" name="Line 18"/>
            <p:cNvSpPr>
              <a:spLocks noChangeShapeType="true"/>
            </p:cNvSpPr>
            <p:nvPr/>
          </p:nvSpPr>
          <p:spPr bwMode="auto">
            <a:xfrm>
              <a:off x="4792" y="1777"/>
              <a:ext cx="0" cy="3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7" name="Line 19"/>
            <p:cNvSpPr>
              <a:spLocks noChangeShapeType="true"/>
            </p:cNvSpPr>
            <p:nvPr/>
          </p:nvSpPr>
          <p:spPr bwMode="auto">
            <a:xfrm flipH="true">
              <a:off x="920" y="1992"/>
              <a:ext cx="0" cy="3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8" name="Line 20"/>
            <p:cNvSpPr>
              <a:spLocks noChangeShapeType="true"/>
            </p:cNvSpPr>
            <p:nvPr/>
          </p:nvSpPr>
          <p:spPr bwMode="auto">
            <a:xfrm flipV="true">
              <a:off x="920" y="2320"/>
              <a:ext cx="8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29" name="Rectangle 21"/>
            <p:cNvSpPr>
              <a:spLocks noChangeArrowheads="true"/>
            </p:cNvSpPr>
            <p:nvPr/>
          </p:nvSpPr>
          <p:spPr bwMode="auto">
            <a:xfrm>
              <a:off x="1144" y="2368"/>
              <a:ext cx="160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>
                  <a:solidFill>
                    <a:srgbClr val="FF0000"/>
                  </a:solidFill>
                  <a:latin typeface="Helvetica" pitchFamily="34" charset="0"/>
                </a:rPr>
                <a:t>a</a:t>
              </a:r>
              <a:endParaRPr/>
            </a:p>
          </p:txBody>
        </p:sp>
        <p:sp>
          <p:nvSpPr>
            <p:cNvPr id="430" name="Rectangle 22"/>
            <p:cNvSpPr>
              <a:spLocks noChangeArrowheads="true"/>
            </p:cNvSpPr>
            <p:nvPr/>
          </p:nvSpPr>
          <p:spPr bwMode="auto">
            <a:xfrm>
              <a:off x="2836" y="2512"/>
              <a:ext cx="194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>
                  <a:solidFill>
                    <a:srgbClr val="9900CC"/>
                  </a:solidFill>
                  <a:latin typeface="Helvetica" pitchFamily="34" charset="0"/>
                </a:rPr>
                <a:t>a'</a:t>
              </a:r>
              <a:endParaRPr/>
            </a:p>
          </p:txBody>
        </p:sp>
        <p:sp>
          <p:nvSpPr>
            <p:cNvPr id="431" name="Rectangle 23"/>
            <p:cNvSpPr>
              <a:spLocks noChangeArrowheads="true"/>
            </p:cNvSpPr>
            <p:nvPr/>
          </p:nvSpPr>
          <p:spPr bwMode="auto">
            <a:xfrm>
              <a:off x="2672" y="2056"/>
              <a:ext cx="199" cy="1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zh-CN" altLang="en-US" sz="1800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34" charset="0"/>
                  <a:sym typeface="Symbol" charset="2"/>
                </a:rPr>
                <a:t></a:t>
              </a:r>
              <a:endParaRPr/>
            </a:p>
          </p:txBody>
        </p:sp>
        <p:sp>
          <p:nvSpPr>
            <p:cNvPr id="432" name="Rectangle 24"/>
            <p:cNvSpPr>
              <a:spLocks noChangeArrowheads="true"/>
            </p:cNvSpPr>
            <p:nvPr/>
          </p:nvSpPr>
          <p:spPr bwMode="auto">
            <a:xfrm>
              <a:off x="3296" y="1344"/>
              <a:ext cx="843" cy="1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i="true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34" charset="0"/>
                </a:rPr>
                <a:t>page fault</a:t>
              </a:r>
              <a:endParaRPr/>
            </a:p>
          </p:txBody>
        </p:sp>
        <p:sp>
          <p:nvSpPr>
            <p:cNvPr id="433" name="Line 25"/>
            <p:cNvSpPr>
              <a:spLocks noChangeShapeType="true"/>
            </p:cNvSpPr>
            <p:nvPr/>
          </p:nvSpPr>
          <p:spPr bwMode="auto">
            <a:xfrm flipH="true">
              <a:off x="3064" y="1468"/>
              <a:ext cx="248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34" name="Rectangle 26"/>
            <p:cNvSpPr>
              <a:spLocks noChangeArrowheads="true"/>
            </p:cNvSpPr>
            <p:nvPr/>
          </p:nvSpPr>
          <p:spPr bwMode="auto">
            <a:xfrm>
              <a:off x="2688" y="2912"/>
              <a:ext cx="1248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>
                  <a:solidFill>
                    <a:srgbClr val="9900CC"/>
                  </a:solidFill>
                  <a:latin typeface="Helvetica" pitchFamily="34" charset="0"/>
                </a:rPr>
                <a:t>physical address</a:t>
              </a:r>
              <a:endParaRPr/>
            </a:p>
          </p:txBody>
        </p:sp>
        <p:sp>
          <p:nvSpPr>
            <p:cNvPr id="435" name="Line 27"/>
            <p:cNvSpPr>
              <a:spLocks noChangeShapeType="true"/>
            </p:cNvSpPr>
            <p:nvPr/>
          </p:nvSpPr>
          <p:spPr bwMode="auto">
            <a:xfrm flipH="true" flipV="true">
              <a:off x="3024" y="2676"/>
              <a:ext cx="260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36" name="Line 28"/>
            <p:cNvSpPr>
              <a:spLocks noChangeShapeType="true"/>
            </p:cNvSpPr>
            <p:nvPr/>
          </p:nvSpPr>
          <p:spPr bwMode="auto">
            <a:xfrm>
              <a:off x="4196" y="2468"/>
              <a:ext cx="240" cy="3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37" name="Rectangle 29"/>
            <p:cNvSpPr>
              <a:spLocks noChangeArrowheads="true"/>
            </p:cNvSpPr>
            <p:nvPr/>
          </p:nvSpPr>
          <p:spPr bwMode="auto">
            <a:xfrm>
              <a:off x="4416" y="2809"/>
              <a:ext cx="968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>
                  <a:latin typeface="Helvetica" pitchFamily="34" charset="0"/>
                </a:rPr>
                <a:t>OS performs</a:t>
              </a:r>
              <a:endParaRPr/>
            </a:p>
            <a:p>
              <a:pPr>
                <a:lnSpc>
                  <a:spcPct val="85000"/>
                </a:lnSpc>
              </a:pPr>
              <a:r>
                <a:rPr lang="en-US" altLang="zh-CN" sz="1800">
                  <a:latin typeface="Helvetica" pitchFamily="34" charset="0"/>
                </a:rPr>
                <a:t>this transfer</a:t>
              </a:r>
              <a:endParaRPr/>
            </a:p>
            <a:p>
              <a:pPr>
                <a:lnSpc>
                  <a:spcPct val="85000"/>
                </a:lnSpc>
              </a:pPr>
              <a:r>
                <a:rPr lang="en-US" altLang="zh-CN" sz="1800">
                  <a:latin typeface="Helvetica" pitchFamily="34" charset="0"/>
                </a:rPr>
                <a:t>(only if miss)</a:t>
              </a:r>
              <a:endParaRPr/>
            </a:p>
          </p:txBody>
        </p:sp>
        <p:sp>
          <p:nvSpPr>
            <p:cNvPr id="438" name="Rectangle 30"/>
            <p:cNvSpPr>
              <a:spLocks noChangeArrowheads="true"/>
            </p:cNvSpPr>
            <p:nvPr/>
          </p:nvSpPr>
          <p:spPr bwMode="auto">
            <a:xfrm>
              <a:off x="384" y="2856"/>
              <a:ext cx="111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>
                  <a:solidFill>
                    <a:srgbClr val="FF0000"/>
                  </a:solidFill>
                  <a:latin typeface="Helvetica" pitchFamily="34" charset="0"/>
                </a:rPr>
                <a:t>virtual address</a:t>
              </a:r>
              <a:endParaRPr/>
            </a:p>
          </p:txBody>
        </p:sp>
        <p:sp>
          <p:nvSpPr>
            <p:cNvPr id="439" name="Line 31"/>
            <p:cNvSpPr>
              <a:spLocks noChangeShapeType="true"/>
            </p:cNvSpPr>
            <p:nvPr/>
          </p:nvSpPr>
          <p:spPr bwMode="auto">
            <a:xfrm flipV="true">
              <a:off x="816" y="2544"/>
              <a:ext cx="336" cy="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40" name="Line 32"/>
            <p:cNvSpPr>
              <a:spLocks noChangeShapeType="true"/>
            </p:cNvSpPr>
            <p:nvPr/>
          </p:nvSpPr>
          <p:spPr bwMode="auto">
            <a:xfrm flipV="true">
              <a:off x="2112" y="2632"/>
              <a:ext cx="0" cy="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/>
            </a:extLst>
          </p:spPr>
          <p:txBody>
            <a:bodyPr wrap="none" lIns="90487" tIns="44450" rIns="90487" bIns="44450" anchor="ctr"/>
            <a:lstStyle/>
            <a:p>
              <a:pPr/>
              <a:endParaRPr lang="zh-CN" altLang="en-US"/>
            </a:p>
          </p:txBody>
        </p:sp>
        <p:sp>
          <p:nvSpPr>
            <p:cNvPr id="441" name="Rectangle 33"/>
            <p:cNvSpPr>
              <a:spLocks noChangeArrowheads="true"/>
            </p:cNvSpPr>
            <p:nvPr/>
          </p:nvSpPr>
          <p:spPr bwMode="auto">
            <a:xfrm>
              <a:off x="1656" y="2985"/>
              <a:ext cx="1856" cy="3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sz="1800" dirty="false">
                  <a:latin typeface="Helvetica" pitchFamily="34" charset="0"/>
                  <a:ea typeface="宋体" charset="-122"/>
                </a:rPr>
                <a:t>part of the </a:t>
              </a:r>
              <a:endParaRPr/>
            </a:p>
            <a:p>
              <a:pPr>
                <a:lnSpc>
                  <a:spcPct val="85000"/>
                </a:lnSpc>
                <a:defRPr/>
              </a:pPr>
              <a:r>
                <a:rPr lang="en-US" altLang="zh-CN" sz="1800" dirty="false">
                  <a:latin typeface="Helvetica" pitchFamily="34" charset="0"/>
                  <a:ea typeface="宋体" charset="-122"/>
                </a:rPr>
                <a:t>on-chip</a:t>
              </a:r>
              <a:endParaRPr/>
            </a:p>
            <a:p>
              <a:pPr>
                <a:lnSpc>
                  <a:spcPct val="85000"/>
                </a:lnSpc>
                <a:defRPr/>
              </a:pPr>
              <a:r>
                <a:rPr lang="en-US" altLang="zh-CN" sz="1800" dirty="false">
                  <a:latin typeface="Helvetica" pitchFamily="34" charset="0"/>
                  <a:ea typeface="宋体" charset="-122"/>
                </a:rPr>
                <a:t>memory </a:t>
              </a:r>
              <a:r>
                <a:rPr lang="en-US" altLang="zh-CN" sz="1800" dirty="false" err="true">
                  <a:latin typeface="Helvetica" pitchFamily="34" charset="0"/>
                  <a:ea typeface="宋体" charset="-122"/>
                </a:rPr>
                <a:t>mgmt</a:t>
              </a:r>
              <a:r>
                <a:rPr lang="en-US" altLang="zh-CN" sz="1800" dirty="false">
                  <a:latin typeface="Helvetica" pitchFamily="34" charset="0"/>
                  <a:ea typeface="宋体" charset="-122"/>
                </a:rPr>
                <a:t> unit </a:t>
              </a:r>
              <a:r>
                <a:rPr lang="en-US" altLang="zh-CN" sz="1800" dirty="false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34" charset="0"/>
                  <a:ea typeface="宋体" charset="-122"/>
                </a:rPr>
                <a:t>(MMU</a:t>
              </a:r>
              <a:r>
                <a:rPr lang="en-US" altLang="zh-CN" sz="1800" dirty="false">
                  <a:latin typeface="Helvetica" pitchFamily="34" charset="0"/>
                  <a:ea typeface="宋体" charset="-122"/>
                </a:rPr>
                <a:t>)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>
  <p:cSld>
    <p:spTree>
      <p:nvGrpSpPr>
        <p:cNvPr id="4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FC4B6DE4-C1EA-4748-81EF-C35B90850274}" type="slidenum">
              <a:rPr lang="zh-CN" altLang="en-US" sz="1400" b="false">
                <a:latin typeface="Times New Roman" panose="02020603050405020304" charset="0"/>
              </a:rPr>
              <a:t>45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444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Address Translation</a:t>
            </a:r>
            <a:endParaRPr/>
          </a:p>
        </p:txBody>
      </p:sp>
      <p:sp>
        <p:nvSpPr>
          <p:cNvPr id="445" name="Rectangle 3"/>
          <p:cNvSpPr>
            <a:spLocks noGrp="true" noChangeArrowheads="true"/>
          </p:cNvSpPr>
          <p:nvPr>
            <p:ph type="body" idx="1"/>
          </p:nvPr>
        </p:nvSpPr>
        <p:spPr/>
        <p:txBody>
          <a:bodyPr/>
          <a:lstStyle/>
          <a:p>
            <a:pPr/>
            <a:r>
              <a:rPr kumimoji="false" lang="en-US" altLang="zh-CN">
                <a:ea typeface="宋体" charset="-122"/>
              </a:rPr>
              <a:t>Basic Parameters</a:t>
            </a:r>
            <a:endParaRPr/>
          </a:p>
          <a:p>
            <a:pPr lvl="1"/>
            <a:r>
              <a:rPr kumimoji="false" lang="en-US" altLang="zh-CN">
                <a:solidFill>
                  <a:srgbClr val="FF0000"/>
                </a:solidFill>
                <a:ea typeface="宋体" charset="-122"/>
              </a:rPr>
              <a:t>N</a:t>
            </a:r>
            <a:r>
              <a:rPr kumimoji="false" lang="en-US" altLang="zh-CN">
                <a:ea typeface="宋体" charset="-122"/>
              </a:rPr>
              <a:t> = 2</a:t>
            </a:r>
            <a:r>
              <a:rPr kumimoji="false" lang="en-US" altLang="zh-CN" baseline="30000">
                <a:solidFill>
                  <a:srgbClr val="FF0000"/>
                </a:solidFill>
                <a:ea typeface="宋体" charset="-122"/>
              </a:rPr>
              <a:t>n</a:t>
            </a:r>
            <a:r>
              <a:rPr kumimoji="false" lang="en-US" altLang="zh-CN">
                <a:solidFill>
                  <a:srgbClr val="FF0000"/>
                </a:solidFill>
                <a:ea typeface="宋体" charset="-122"/>
              </a:rPr>
              <a:t> </a:t>
            </a:r>
            <a:r>
              <a:rPr kumimoji="false" lang="en-US" altLang="zh-CN">
                <a:ea typeface="宋体" charset="-122"/>
              </a:rPr>
              <a:t>= Virtual address limit</a:t>
            </a:r>
            <a:endParaRPr/>
          </a:p>
          <a:p>
            <a:pPr lvl="1"/>
            <a:r>
              <a:rPr kumimoji="false" lang="en-US" altLang="zh-CN">
                <a:solidFill>
                  <a:srgbClr val="9900CC"/>
                </a:solidFill>
                <a:ea typeface="宋体" charset="-122"/>
              </a:rPr>
              <a:t>M</a:t>
            </a:r>
            <a:r>
              <a:rPr kumimoji="false" lang="en-US" altLang="zh-CN">
                <a:ea typeface="宋体" charset="-122"/>
              </a:rPr>
              <a:t> = 2</a:t>
            </a:r>
            <a:r>
              <a:rPr kumimoji="false" lang="en-US" altLang="zh-CN" baseline="30000">
                <a:solidFill>
                  <a:srgbClr val="9900CC"/>
                </a:solidFill>
                <a:ea typeface="宋体" charset="-122"/>
              </a:rPr>
              <a:t>m</a:t>
            </a:r>
            <a:r>
              <a:rPr kumimoji="false" lang="en-US" altLang="zh-CN">
                <a:ea typeface="宋体" charset="-122"/>
              </a:rPr>
              <a:t> = Physical address limit</a:t>
            </a:r>
            <a:endParaRPr/>
          </a:p>
          <a:p>
            <a:pPr lvl="1"/>
            <a:r>
              <a:rPr kumimoji="false" lang="en-US" altLang="zh-CN">
                <a:solidFill>
                  <a:srgbClr val="00B0F0"/>
                </a:solidFill>
                <a:ea typeface="宋体" charset="-122"/>
              </a:rPr>
              <a:t>P</a:t>
            </a:r>
            <a:r>
              <a:rPr kumimoji="false" lang="en-US" altLang="zh-CN">
                <a:solidFill>
                  <a:srgbClr val="000000"/>
                </a:solidFill>
                <a:ea typeface="宋体" charset="-122"/>
              </a:rPr>
              <a:t> = 2</a:t>
            </a:r>
            <a:r>
              <a:rPr kumimoji="false" lang="en-US" altLang="zh-CN" baseline="30000">
                <a:solidFill>
                  <a:srgbClr val="00B0F0"/>
                </a:solidFill>
                <a:ea typeface="宋体" charset="-122"/>
              </a:rPr>
              <a:t>p</a:t>
            </a:r>
            <a:r>
              <a:rPr kumimoji="false" lang="en-US" altLang="zh-CN">
                <a:solidFill>
                  <a:srgbClr val="000000"/>
                </a:solidFill>
                <a:ea typeface="宋体" charset="-122"/>
              </a:rPr>
              <a:t> = page size (bytes).  </a:t>
            </a:r>
            <a:endParaRPr/>
          </a:p>
          <a:p>
            <a:pPr lvl="1"/>
            <a:endParaRPr kumimoji="false" lang="zh-CN" altLang="en-US" sz="2000">
              <a:ea typeface="宋体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>
  <p:cSld>
    <p:spTree>
      <p:nvGrpSpPr>
        <p:cNvPr id="4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136AEE8E-F7CE-9949-9DC0-B8E11E5E433A}" type="slidenum">
              <a:rPr lang="zh-CN" altLang="en-US" sz="1400" b="false">
                <a:latin typeface="Times New Roman" panose="02020603050405020304" charset="0"/>
              </a:rPr>
              <a:t>46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448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Address Translation</a:t>
            </a:r>
            <a:endParaRPr/>
          </a:p>
        </p:txBody>
      </p:sp>
      <p:grpSp>
        <p:nvGrpSpPr>
          <p:cNvPr id="449" name="Group 24"/>
          <p:cNvGrpSpPr/>
          <p:nvPr/>
        </p:nvGrpSpPr>
        <p:grpSpPr>
          <a:xfrm>
            <a:off x="671512" y="1770063"/>
            <a:ext cx="7643812" cy="3338611"/>
            <a:chOff x="423" y="1115"/>
            <a:chExt cx="4815" cy="1834"/>
          </a:xfrm>
        </p:grpSpPr>
        <p:sp>
          <p:nvSpPr>
            <p:cNvPr id="450" name="Rectangle 5"/>
            <p:cNvSpPr>
              <a:spLocks noChangeArrowheads="true"/>
            </p:cNvSpPr>
            <p:nvPr/>
          </p:nvSpPr>
          <p:spPr bwMode="auto">
            <a:xfrm>
              <a:off x="436" y="1325"/>
              <a:ext cx="2008" cy="232"/>
            </a:xfrm>
            <a:prstGeom prst="rect">
              <a:avLst/>
            </a:prstGeom>
            <a:solidFill>
              <a:srgbClr val="FF99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virtual page number</a:t>
              </a:r>
              <a:endParaRPr/>
            </a:p>
          </p:txBody>
        </p:sp>
        <p:sp>
          <p:nvSpPr>
            <p:cNvPr id="451" name="Rectangle 6"/>
            <p:cNvSpPr>
              <a:spLocks noChangeArrowheads="true"/>
            </p:cNvSpPr>
            <p:nvPr/>
          </p:nvSpPr>
          <p:spPr bwMode="auto">
            <a:xfrm>
              <a:off x="2452" y="1325"/>
              <a:ext cx="1384" cy="232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page offset</a:t>
              </a:r>
              <a:endParaRPr/>
            </a:p>
          </p:txBody>
        </p:sp>
        <p:sp>
          <p:nvSpPr>
            <p:cNvPr id="452" name="Rectangle 7"/>
            <p:cNvSpPr>
              <a:spLocks noChangeArrowheads="true"/>
            </p:cNvSpPr>
            <p:nvPr/>
          </p:nvSpPr>
          <p:spPr bwMode="auto">
            <a:xfrm>
              <a:off x="3895" y="1307"/>
              <a:ext cx="1149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>
                  <a:solidFill>
                    <a:srgbClr val="FF0000"/>
                  </a:solidFill>
                  <a:latin typeface="Helvetica" pitchFamily="34" charset="0"/>
                </a:rPr>
                <a:t>virtual address</a:t>
              </a:r>
              <a:endParaRPr/>
            </a:p>
          </p:txBody>
        </p:sp>
        <p:sp>
          <p:nvSpPr>
            <p:cNvPr id="453" name="Rectangle 8"/>
            <p:cNvSpPr>
              <a:spLocks noChangeArrowheads="true"/>
            </p:cNvSpPr>
            <p:nvPr/>
          </p:nvSpPr>
          <p:spPr bwMode="auto">
            <a:xfrm>
              <a:off x="628" y="2717"/>
              <a:ext cx="1816" cy="232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physical page number</a:t>
              </a:r>
              <a:endParaRPr/>
            </a:p>
          </p:txBody>
        </p:sp>
        <p:sp>
          <p:nvSpPr>
            <p:cNvPr id="454" name="Rectangle 9"/>
            <p:cNvSpPr>
              <a:spLocks noChangeArrowheads="true"/>
            </p:cNvSpPr>
            <p:nvPr/>
          </p:nvSpPr>
          <p:spPr bwMode="auto">
            <a:xfrm>
              <a:off x="2452" y="2717"/>
              <a:ext cx="1384" cy="232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page offset</a:t>
              </a:r>
              <a:endParaRPr/>
            </a:p>
          </p:txBody>
        </p:sp>
        <p:sp>
          <p:nvSpPr>
            <p:cNvPr id="455" name="Rectangle 10"/>
            <p:cNvSpPr>
              <a:spLocks noChangeArrowheads="true"/>
            </p:cNvSpPr>
            <p:nvPr/>
          </p:nvSpPr>
          <p:spPr bwMode="auto">
            <a:xfrm>
              <a:off x="3943" y="2699"/>
              <a:ext cx="1295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>
                  <a:solidFill>
                    <a:srgbClr val="9900CC"/>
                  </a:solidFill>
                  <a:latin typeface="Helvetica" pitchFamily="34" charset="0"/>
                </a:rPr>
                <a:t>physical address</a:t>
              </a:r>
              <a:endParaRPr/>
            </a:p>
          </p:txBody>
        </p:sp>
        <p:sp>
          <p:nvSpPr>
            <p:cNvPr id="456" name="Line 11"/>
            <p:cNvSpPr>
              <a:spLocks noChangeShapeType="true"/>
            </p:cNvSpPr>
            <p:nvPr/>
          </p:nvSpPr>
          <p:spPr bwMode="auto">
            <a:xfrm>
              <a:off x="3216" y="1565"/>
              <a:ext cx="0" cy="10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57" name="Rectangle 12"/>
            <p:cNvSpPr>
              <a:spLocks noChangeArrowheads="true"/>
            </p:cNvSpPr>
            <p:nvPr/>
          </p:nvSpPr>
          <p:spPr bwMode="auto">
            <a:xfrm>
              <a:off x="3735" y="2507"/>
              <a:ext cx="194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 b="false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458" name="Rectangle 13"/>
            <p:cNvSpPr>
              <a:spLocks noChangeArrowheads="true"/>
            </p:cNvSpPr>
            <p:nvPr/>
          </p:nvSpPr>
          <p:spPr bwMode="auto">
            <a:xfrm>
              <a:off x="2439" y="2507"/>
              <a:ext cx="37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solidFill>
                    <a:srgbClr val="00B0F0">
                      <a:alpha val="100000"/>
                    </a:srgbClr>
                  </a:solidFill>
                  <a:latin typeface="Helvetica"/>
                  <a:ea typeface="宋体"/>
                  <a:cs typeface="+mn-cs"/>
                </a:rPr>
                <a:t>P</a:t>
              </a:r>
              <a:r>
                <a:rPr lang="en-US" sz="1800" b="false">
                  <a:latin typeface="Helvetica"/>
                  <a:ea typeface="宋体"/>
                  <a:cs typeface="+mn-cs"/>
                </a:rPr>
                <a:t>–1</a:t>
              </a:r>
              <a:endParaRPr/>
            </a:p>
          </p:txBody>
        </p:sp>
        <p:sp>
          <p:nvSpPr>
            <p:cNvPr id="459" name="Oval 14"/>
            <p:cNvSpPr>
              <a:spLocks noChangeArrowheads="true"/>
            </p:cNvSpPr>
            <p:nvPr/>
          </p:nvSpPr>
          <p:spPr bwMode="auto">
            <a:xfrm>
              <a:off x="820" y="1997"/>
              <a:ext cx="1528" cy="280"/>
            </a:xfrm>
            <a:prstGeom prst="ellipse">
              <a:avLst/>
            </a:prstGeom>
            <a:solidFill>
              <a:srgbClr val="FFFF00">
                <a:alpha val="50195"/>
              </a:srgbClr>
            </a:solidFill>
            <a:ln w="12700">
              <a:solidFill>
                <a:schemeClr val="tx1"/>
              </a:solidFill>
              <a:round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address translation</a:t>
              </a:r>
              <a:endParaRPr/>
            </a:p>
          </p:txBody>
        </p:sp>
        <p:sp>
          <p:nvSpPr>
            <p:cNvPr id="460" name="Rectangle 15"/>
            <p:cNvSpPr>
              <a:spLocks noChangeArrowheads="true"/>
            </p:cNvSpPr>
            <p:nvPr/>
          </p:nvSpPr>
          <p:spPr bwMode="auto">
            <a:xfrm>
              <a:off x="2247" y="2507"/>
              <a:ext cx="21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solidFill>
                    <a:srgbClr val="00B0F0">
                      <a:alpha val="100000"/>
                    </a:srgbClr>
                  </a:solidFill>
                  <a:latin typeface="Helvetica"/>
                  <a:ea typeface="宋体"/>
                  <a:cs typeface="+mn-cs"/>
                </a:rPr>
                <a:t>P</a:t>
              </a:r>
              <a:endParaRPr/>
            </a:p>
          </p:txBody>
        </p:sp>
        <p:sp>
          <p:nvSpPr>
            <p:cNvPr id="461" name="Rectangle 16"/>
            <p:cNvSpPr>
              <a:spLocks noChangeArrowheads="true"/>
            </p:cNvSpPr>
            <p:nvPr/>
          </p:nvSpPr>
          <p:spPr bwMode="auto">
            <a:xfrm>
              <a:off x="615" y="2507"/>
              <a:ext cx="396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solidFill>
                    <a:srgbClr val="9900CC">
                      <a:alpha val="100000"/>
                    </a:srgbClr>
                  </a:solidFill>
                  <a:latin typeface="Helvetica"/>
                  <a:ea typeface="宋体"/>
                  <a:cs typeface="+mn-cs"/>
                </a:rPr>
                <a:t>M</a:t>
              </a:r>
              <a:r>
                <a:rPr lang="en-US" sz="1800" b="false">
                  <a:latin typeface="Helvetica"/>
                  <a:ea typeface="宋体"/>
                  <a:cs typeface="+mn-cs"/>
                </a:rPr>
                <a:t>–1</a:t>
              </a:r>
              <a:endParaRPr/>
            </a:p>
          </p:txBody>
        </p:sp>
        <p:sp>
          <p:nvSpPr>
            <p:cNvPr id="462" name="Rectangle 17"/>
            <p:cNvSpPr>
              <a:spLocks noChangeArrowheads="true"/>
            </p:cNvSpPr>
            <p:nvPr/>
          </p:nvSpPr>
          <p:spPr bwMode="auto">
            <a:xfrm>
              <a:off x="423" y="1115"/>
              <a:ext cx="38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solidFill>
                    <a:srgbClr val="FF0000">
                      <a:alpha val="100000"/>
                    </a:srgbClr>
                  </a:solidFill>
                  <a:latin typeface="Helvetica"/>
                  <a:ea typeface="宋体"/>
                  <a:cs typeface="+mn-cs"/>
                </a:rPr>
                <a:t>N</a:t>
              </a:r>
              <a:r>
                <a:rPr lang="en-US" sz="1800" b="false">
                  <a:latin typeface="Helvetica"/>
                  <a:ea typeface="宋体"/>
                  <a:cs typeface="+mn-cs"/>
                </a:rPr>
                <a:t>–1</a:t>
              </a:r>
              <a:endParaRPr/>
            </a:p>
          </p:txBody>
        </p:sp>
        <p:sp>
          <p:nvSpPr>
            <p:cNvPr id="463" name="Rectangle 18"/>
            <p:cNvSpPr>
              <a:spLocks noChangeArrowheads="true"/>
            </p:cNvSpPr>
            <p:nvPr/>
          </p:nvSpPr>
          <p:spPr bwMode="auto">
            <a:xfrm>
              <a:off x="3645" y="1115"/>
              <a:ext cx="194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 b="false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464" name="Rectangle 19"/>
            <p:cNvSpPr>
              <a:spLocks noChangeArrowheads="true"/>
            </p:cNvSpPr>
            <p:nvPr/>
          </p:nvSpPr>
          <p:spPr bwMode="auto">
            <a:xfrm>
              <a:off x="2397" y="1115"/>
              <a:ext cx="37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solidFill>
                    <a:srgbClr val="00B0F0">
                      <a:alpha val="100000"/>
                    </a:srgbClr>
                  </a:solidFill>
                  <a:latin typeface="Helvetica"/>
                  <a:ea typeface="宋体"/>
                  <a:cs typeface="+mn-cs"/>
                </a:rPr>
                <a:t>P</a:t>
              </a:r>
              <a:r>
                <a:rPr lang="en-US" sz="1800" b="false">
                  <a:latin typeface="Helvetica"/>
                  <a:ea typeface="宋体"/>
                  <a:cs typeface="+mn-cs"/>
                </a:rPr>
                <a:t>–1</a:t>
              </a:r>
              <a:endParaRPr/>
            </a:p>
          </p:txBody>
        </p:sp>
        <p:sp>
          <p:nvSpPr>
            <p:cNvPr id="465" name="Rectangle 20"/>
            <p:cNvSpPr>
              <a:spLocks noChangeArrowheads="true"/>
            </p:cNvSpPr>
            <p:nvPr/>
          </p:nvSpPr>
          <p:spPr bwMode="auto">
            <a:xfrm>
              <a:off x="2199" y="1115"/>
              <a:ext cx="21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solidFill>
                    <a:srgbClr val="00B0F0">
                      <a:alpha val="100000"/>
                    </a:srgbClr>
                  </a:solidFill>
                  <a:latin typeface="Helvetica"/>
                  <a:ea typeface="宋体"/>
                  <a:cs typeface="+mn-cs"/>
                </a:rPr>
                <a:t>P</a:t>
              </a:r>
              <a:endParaRPr/>
            </a:p>
          </p:txBody>
        </p:sp>
        <p:sp>
          <p:nvSpPr>
            <p:cNvPr id="466" name="Line 21"/>
            <p:cNvSpPr>
              <a:spLocks noChangeShapeType="true"/>
            </p:cNvSpPr>
            <p:nvPr/>
          </p:nvSpPr>
          <p:spPr bwMode="auto">
            <a:xfrm>
              <a:off x="1584" y="1565"/>
              <a:ext cx="0" cy="4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67" name="Line 22"/>
            <p:cNvSpPr>
              <a:spLocks noChangeShapeType="true"/>
            </p:cNvSpPr>
            <p:nvPr/>
          </p:nvSpPr>
          <p:spPr bwMode="auto">
            <a:xfrm>
              <a:off x="1584" y="2277"/>
              <a:ext cx="0" cy="4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>
  <p:cSld>
    <p:spTree>
      <p:nvGrpSpPr>
        <p:cNvPr id="4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90448078-B1DB-9341-81B9-B46AFE67B30C}" type="slidenum">
              <a:rPr lang="zh-CN" altLang="en-US" sz="1400" b="false">
                <a:latin typeface="Times New Roman" panose="02020603050405020304" charset="0"/>
              </a:rPr>
              <a:t>47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470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Address Translation</a:t>
            </a:r>
            <a:endParaRPr/>
          </a:p>
        </p:txBody>
      </p:sp>
      <p:sp>
        <p:nvSpPr>
          <p:cNvPr id="471" name="Rectangle 3"/>
          <p:cNvSpPr>
            <a:spLocks noGrp="true" noChangeArrowheads="true"/>
          </p:cNvSpPr>
          <p:nvPr>
            <p:ph type="body" idx="1"/>
          </p:nvPr>
        </p:nvSpPr>
        <p:spPr/>
        <p:txBody>
          <a:bodyPr/>
          <a:lstStyle/>
          <a:p>
            <a:pPr/>
            <a:r>
              <a:rPr kumimoji="false" lang="en-US" altLang="zh-CN">
                <a:ea typeface="宋体" charset="-122"/>
              </a:rPr>
              <a:t>Basic Parameters</a:t>
            </a:r>
            <a:endParaRPr/>
          </a:p>
          <a:p>
            <a:pPr lvl="1"/>
            <a:r>
              <a:rPr kumimoji="false" lang="en-US" altLang="zh-CN" b="true">
                <a:solidFill>
                  <a:srgbClr val="FF0000"/>
                </a:solidFill>
                <a:ea typeface="宋体" charset="-122"/>
              </a:rPr>
              <a:t>N</a:t>
            </a:r>
            <a:r>
              <a:rPr kumimoji="false" lang="en-US" altLang="zh-CN">
                <a:ea typeface="宋体" charset="-122"/>
              </a:rPr>
              <a:t> = 2</a:t>
            </a:r>
            <a:r>
              <a:rPr kumimoji="false" lang="en-US" altLang="zh-CN" baseline="30000">
                <a:solidFill>
                  <a:srgbClr val="FF0000"/>
                </a:solidFill>
                <a:ea typeface="宋体" charset="-122"/>
              </a:rPr>
              <a:t>n</a:t>
            </a:r>
            <a:r>
              <a:rPr kumimoji="false" lang="en-US" altLang="zh-CN">
                <a:solidFill>
                  <a:srgbClr val="FF0000"/>
                </a:solidFill>
                <a:ea typeface="宋体" charset="-122"/>
              </a:rPr>
              <a:t> </a:t>
            </a:r>
            <a:r>
              <a:rPr kumimoji="false" lang="en-US" altLang="zh-CN">
                <a:ea typeface="宋体" charset="-122"/>
              </a:rPr>
              <a:t>= Virtual address limit</a:t>
            </a:r>
            <a:endParaRPr/>
          </a:p>
          <a:p>
            <a:pPr lvl="1"/>
            <a:r>
              <a:rPr kumimoji="false" lang="en-US" altLang="zh-CN" b="true">
                <a:solidFill>
                  <a:srgbClr val="9900CC"/>
                </a:solidFill>
                <a:ea typeface="宋体" charset="-122"/>
              </a:rPr>
              <a:t>M</a:t>
            </a:r>
            <a:r>
              <a:rPr kumimoji="false" lang="en-US" altLang="zh-CN">
                <a:ea typeface="宋体" charset="-122"/>
              </a:rPr>
              <a:t> = 2</a:t>
            </a:r>
            <a:r>
              <a:rPr kumimoji="false" lang="en-US" altLang="zh-CN" baseline="30000">
                <a:solidFill>
                  <a:srgbClr val="9900CC"/>
                </a:solidFill>
                <a:ea typeface="宋体" charset="-122"/>
              </a:rPr>
              <a:t>m</a:t>
            </a:r>
            <a:r>
              <a:rPr kumimoji="false" lang="en-US" altLang="zh-CN">
                <a:ea typeface="宋体" charset="-122"/>
              </a:rPr>
              <a:t> = Physical address limit</a:t>
            </a:r>
            <a:endParaRPr/>
          </a:p>
          <a:p>
            <a:pPr lvl="1"/>
            <a:r>
              <a:rPr kumimoji="false" lang="en-US" altLang="zh-CN" b="true">
                <a:solidFill>
                  <a:srgbClr val="00B0F0"/>
                </a:solidFill>
                <a:ea typeface="宋体" charset="-122"/>
              </a:rPr>
              <a:t>P</a:t>
            </a:r>
            <a:r>
              <a:rPr kumimoji="false" lang="en-US" altLang="zh-CN">
                <a:solidFill>
                  <a:srgbClr val="000000"/>
                </a:solidFill>
                <a:ea typeface="宋体" charset="-122"/>
              </a:rPr>
              <a:t> = 2</a:t>
            </a:r>
            <a:r>
              <a:rPr kumimoji="false" lang="en-US" altLang="zh-CN" baseline="30000">
                <a:solidFill>
                  <a:srgbClr val="00B0F0"/>
                </a:solidFill>
                <a:ea typeface="宋体" charset="-122"/>
              </a:rPr>
              <a:t>p</a:t>
            </a:r>
            <a:r>
              <a:rPr kumimoji="false" lang="en-US" altLang="zh-CN">
                <a:solidFill>
                  <a:srgbClr val="000000"/>
                </a:solidFill>
                <a:ea typeface="宋体" charset="-122"/>
              </a:rPr>
              <a:t> = page size (bytes).  </a:t>
            </a:r>
            <a:endParaRPr/>
          </a:p>
          <a:p>
            <a:pPr/>
            <a:r>
              <a:rPr kumimoji="false" lang="en-US" altLang="zh-CN">
                <a:ea typeface="宋体" charset="-122"/>
              </a:rPr>
              <a:t>Components of the virtual address (VA)</a:t>
            </a:r>
            <a:endParaRPr/>
          </a:p>
          <a:p>
            <a:pPr lvl="1"/>
            <a:r>
              <a:rPr kumimoji="false" lang="en-US" altLang="zh-CN" b="true">
                <a:solidFill>
                  <a:srgbClr val="00B0F0"/>
                </a:solidFill>
                <a:ea typeface="宋体" charset="-122"/>
              </a:rPr>
              <a:t>VPO</a:t>
            </a:r>
            <a:r>
              <a:rPr kumimoji="false" lang="en-US" altLang="zh-CN">
                <a:ea typeface="宋体" charset="-122"/>
              </a:rPr>
              <a:t>: Virtual page offset </a:t>
            </a:r>
            <a:endParaRPr/>
          </a:p>
          <a:p>
            <a:pPr lvl="1"/>
            <a:r>
              <a:rPr kumimoji="false" lang="en-US" altLang="zh-CN" b="true">
                <a:solidFill>
                  <a:srgbClr val="FF0000"/>
                </a:solidFill>
                <a:ea typeface="宋体" charset="-122"/>
              </a:rPr>
              <a:t>VPN</a:t>
            </a:r>
            <a:r>
              <a:rPr kumimoji="false" lang="en-US" altLang="zh-CN">
                <a:ea typeface="宋体" charset="-122"/>
              </a:rPr>
              <a:t>: Virtual page number </a:t>
            </a:r>
            <a:endParaRPr/>
          </a:p>
          <a:p>
            <a:pPr/>
            <a:r>
              <a:rPr kumimoji="false" lang="en-US" altLang="zh-CN">
                <a:ea typeface="宋体" charset="-122"/>
              </a:rPr>
              <a:t>Components of the physical address (PA)</a:t>
            </a:r>
            <a:endParaRPr/>
          </a:p>
          <a:p>
            <a:pPr lvl="1"/>
            <a:r>
              <a:rPr kumimoji="false" lang="en-US" altLang="zh-CN" b="true">
                <a:solidFill>
                  <a:srgbClr val="00B0F0"/>
                </a:solidFill>
                <a:ea typeface="宋体" charset="-122"/>
              </a:rPr>
              <a:t>PPO</a:t>
            </a:r>
            <a:r>
              <a:rPr kumimoji="false" lang="en-US" altLang="zh-CN">
                <a:ea typeface="宋体" charset="-122"/>
              </a:rPr>
              <a:t>: Physical page offset (same as VPO)</a:t>
            </a:r>
            <a:endParaRPr/>
          </a:p>
          <a:p>
            <a:pPr lvl="1"/>
            <a:r>
              <a:rPr kumimoji="false" lang="en-US" altLang="zh-CN" b="true">
                <a:solidFill>
                  <a:srgbClr val="9900CC"/>
                </a:solidFill>
                <a:ea typeface="宋体" charset="-122"/>
              </a:rPr>
              <a:t>PPN</a:t>
            </a:r>
            <a:r>
              <a:rPr kumimoji="false" lang="en-US" altLang="zh-CN" b="true">
                <a:ea typeface="宋体" charset="-122"/>
              </a:rPr>
              <a:t>:</a:t>
            </a:r>
            <a:r>
              <a:rPr kumimoji="false" lang="en-US" altLang="zh-CN">
                <a:ea typeface="宋体" charset="-122"/>
              </a:rPr>
              <a:t> Physical page number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>
  <p:cSld>
    <p:spTree>
      <p:nvGrpSpPr>
        <p:cNvPr id="4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B2325D63-EBA1-084E-A8A0-DCBCE27EAEB7}" type="slidenum">
              <a:rPr lang="zh-CN" altLang="en-US" sz="1400" b="false">
                <a:latin typeface="Times New Roman" panose="02020603050405020304" charset="0"/>
              </a:rPr>
              <a:t>48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474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Address Translation via Page Table</a:t>
            </a:r>
            <a:endParaRPr/>
          </a:p>
        </p:txBody>
      </p:sp>
      <p:grpSp>
        <p:nvGrpSpPr>
          <p:cNvPr id="475" name=""/>
          <p:cNvGrpSpPr/>
          <p:nvPr/>
        </p:nvGrpSpPr>
        <p:grpSpPr>
          <a:xfrm>
            <a:off x="228600" y="1524000"/>
            <a:ext cx="8456611" cy="4851844"/>
            <a:chOff x="228600" y="1524000"/>
            <a:chExt cx="8456611" cy="4851844"/>
          </a:xfrm>
        </p:grpSpPr>
        <p:sp>
          <p:nvSpPr>
            <p:cNvPr id="476" name="Rectangle 23"/>
            <p:cNvSpPr>
              <a:spLocks noChangeArrowheads="true"/>
            </p:cNvSpPr>
            <p:nvPr/>
          </p:nvSpPr>
          <p:spPr bwMode="auto">
            <a:xfrm rot="0" flipH="false" flipV="false">
              <a:off x="3210108" y="2342434"/>
              <a:ext cx="3191294" cy="324575"/>
            </a:xfrm>
            <a:prstGeom prst="rect">
              <a:avLst/>
            </a:prstGeom>
            <a:solidFill>
              <a:srgbClr val="FF99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virtual page number (VPN)</a:t>
              </a:r>
              <a:endParaRPr/>
            </a:p>
          </p:txBody>
        </p:sp>
        <p:sp>
          <p:nvSpPr>
            <p:cNvPr id="477" name="Rectangle 24"/>
            <p:cNvSpPr>
              <a:spLocks noChangeArrowheads="true"/>
            </p:cNvSpPr>
            <p:nvPr/>
          </p:nvSpPr>
          <p:spPr bwMode="auto">
            <a:xfrm rot="0" flipH="false" flipV="false">
              <a:off x="6414116" y="2342434"/>
              <a:ext cx="2199577" cy="324575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page offset</a:t>
              </a:r>
              <a:endParaRPr/>
            </a:p>
          </p:txBody>
        </p:sp>
        <p:sp>
          <p:nvSpPr>
            <p:cNvPr id="478" name="Rectangle 25"/>
            <p:cNvSpPr>
              <a:spLocks noChangeArrowheads="true"/>
            </p:cNvSpPr>
            <p:nvPr/>
          </p:nvSpPr>
          <p:spPr bwMode="auto">
            <a:xfrm rot="0" flipH="false" flipV="false">
              <a:off x="4740594" y="1712869"/>
              <a:ext cx="1805433" cy="365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>
                  <a:latin typeface="Helvetica" pitchFamily="34" charset="0"/>
                </a:rPr>
                <a:t>virtual address</a:t>
              </a:r>
              <a:endParaRPr/>
            </a:p>
          </p:txBody>
        </p:sp>
        <p:sp>
          <p:nvSpPr>
            <p:cNvPr id="479" name="Rectangle 26"/>
            <p:cNvSpPr>
              <a:spLocks noChangeArrowheads="true"/>
            </p:cNvSpPr>
            <p:nvPr/>
          </p:nvSpPr>
          <p:spPr bwMode="auto">
            <a:xfrm rot="0" flipH="false" flipV="false">
              <a:off x="3210108" y="5431498"/>
              <a:ext cx="3115008" cy="324575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physical page number (PPN)</a:t>
              </a:r>
              <a:endParaRPr/>
            </a:p>
          </p:txBody>
        </p:sp>
        <p:sp>
          <p:nvSpPr>
            <p:cNvPr id="480" name="Rectangle 27"/>
            <p:cNvSpPr>
              <a:spLocks noChangeArrowheads="true"/>
            </p:cNvSpPr>
            <p:nvPr/>
          </p:nvSpPr>
          <p:spPr bwMode="auto">
            <a:xfrm rot="0" flipH="false" flipV="false">
              <a:off x="6337830" y="5431498"/>
              <a:ext cx="2199577" cy="324575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page offset</a:t>
              </a:r>
              <a:endParaRPr/>
            </a:p>
          </p:txBody>
        </p:sp>
        <p:sp>
          <p:nvSpPr>
            <p:cNvPr id="481" name="Rectangle 28"/>
            <p:cNvSpPr>
              <a:spLocks noChangeArrowheads="true"/>
            </p:cNvSpPr>
            <p:nvPr/>
          </p:nvSpPr>
          <p:spPr bwMode="auto">
            <a:xfrm rot="0" flipH="false" flipV="false">
              <a:off x="4588022" y="6012096"/>
              <a:ext cx="2037469" cy="36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>
                  <a:latin typeface="Helvetica" pitchFamily="34" charset="0"/>
                </a:rPr>
                <a:t>physical address</a:t>
              </a:r>
              <a:endParaRPr/>
            </a:p>
          </p:txBody>
        </p:sp>
        <p:sp>
          <p:nvSpPr>
            <p:cNvPr id="482" name="Line 29"/>
            <p:cNvSpPr>
              <a:spLocks noChangeShapeType="true"/>
            </p:cNvSpPr>
            <p:nvPr/>
          </p:nvSpPr>
          <p:spPr bwMode="auto">
            <a:xfrm rot="0" flipH="false" flipV="false">
              <a:off x="7628334" y="2678201"/>
              <a:ext cx="0" cy="2708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83" name="Rectangle 30"/>
            <p:cNvSpPr>
              <a:spLocks noChangeArrowheads="true"/>
            </p:cNvSpPr>
            <p:nvPr/>
          </p:nvSpPr>
          <p:spPr bwMode="auto">
            <a:xfrm rot="0" flipH="false" flipV="false">
              <a:off x="8376889" y="5139100"/>
              <a:ext cx="308322" cy="36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 b="false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484" name="Rectangle 31"/>
            <p:cNvSpPr>
              <a:spLocks noChangeArrowheads="true"/>
            </p:cNvSpPr>
            <p:nvPr/>
          </p:nvSpPr>
          <p:spPr bwMode="auto">
            <a:xfrm rot="0" flipH="false" flipV="false">
              <a:off x="6317169" y="5139100"/>
              <a:ext cx="589626" cy="36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latin typeface="Helvetica"/>
                  <a:ea typeface="宋体"/>
                  <a:cs typeface="+mn-cs"/>
                </a:rPr>
                <a:t>P–1</a:t>
              </a:r>
              <a:endParaRPr/>
            </a:p>
          </p:txBody>
        </p:sp>
        <p:sp>
          <p:nvSpPr>
            <p:cNvPr id="485" name="Rectangle 32"/>
            <p:cNvSpPr>
              <a:spLocks noChangeArrowheads="true"/>
            </p:cNvSpPr>
            <p:nvPr/>
          </p:nvSpPr>
          <p:spPr bwMode="auto">
            <a:xfrm rot="0" flipH="false" flipV="false">
              <a:off x="6012026" y="5139100"/>
              <a:ext cx="335340" cy="36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latin typeface="Helvetica"/>
                  <a:ea typeface="宋体"/>
                  <a:cs typeface="+mn-cs"/>
                </a:rPr>
                <a:t>P</a:t>
              </a:r>
              <a:endParaRPr/>
            </a:p>
          </p:txBody>
        </p:sp>
        <p:sp>
          <p:nvSpPr>
            <p:cNvPr id="486" name="Rectangle 33"/>
            <p:cNvSpPr>
              <a:spLocks noChangeArrowheads="true"/>
            </p:cNvSpPr>
            <p:nvPr/>
          </p:nvSpPr>
          <p:spPr bwMode="auto">
            <a:xfrm rot="0" flipH="false" flipV="false">
              <a:off x="3418304" y="5139100"/>
              <a:ext cx="627769" cy="36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latin typeface="Helvetica"/>
                  <a:ea typeface="宋体"/>
                  <a:cs typeface="+mn-cs"/>
                </a:rPr>
                <a:t>M–1</a:t>
              </a:r>
              <a:endParaRPr/>
            </a:p>
          </p:txBody>
        </p:sp>
        <p:sp>
          <p:nvSpPr>
            <p:cNvPr id="487" name="Rectangle 34"/>
            <p:cNvSpPr>
              <a:spLocks noChangeArrowheads="true"/>
            </p:cNvSpPr>
            <p:nvPr/>
          </p:nvSpPr>
          <p:spPr bwMode="auto">
            <a:xfrm rot="0" flipH="false" flipV="false">
              <a:off x="3189447" y="2048637"/>
              <a:ext cx="602340" cy="36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latin typeface="Helvetica"/>
                  <a:ea typeface="宋体"/>
                  <a:cs typeface="+mn-cs"/>
                </a:rPr>
                <a:t>N–1</a:t>
              </a:r>
              <a:endParaRPr/>
            </a:p>
          </p:txBody>
        </p:sp>
        <p:sp>
          <p:nvSpPr>
            <p:cNvPr id="488" name="Rectangle 35"/>
            <p:cNvSpPr>
              <a:spLocks noChangeArrowheads="true"/>
            </p:cNvSpPr>
            <p:nvPr/>
          </p:nvSpPr>
          <p:spPr bwMode="auto">
            <a:xfrm rot="0" flipH="false" flipV="false">
              <a:off x="8310139" y="2048637"/>
              <a:ext cx="308322" cy="36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 b="false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489" name="Rectangle 36"/>
            <p:cNvSpPr>
              <a:spLocks noChangeArrowheads="true"/>
            </p:cNvSpPr>
            <p:nvPr/>
          </p:nvSpPr>
          <p:spPr bwMode="auto">
            <a:xfrm rot="0" flipH="false" flipV="false">
              <a:off x="6326705" y="2048637"/>
              <a:ext cx="589626" cy="36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latin typeface="Helvetica"/>
                  <a:ea typeface="宋体"/>
                  <a:cs typeface="+mn-cs"/>
                </a:rPr>
                <a:t>P–1</a:t>
              </a:r>
              <a:endParaRPr/>
            </a:p>
          </p:txBody>
        </p:sp>
        <p:sp>
          <p:nvSpPr>
            <p:cNvPr id="490" name="Rectangle 37"/>
            <p:cNvSpPr>
              <a:spLocks noChangeArrowheads="true"/>
            </p:cNvSpPr>
            <p:nvPr/>
          </p:nvSpPr>
          <p:spPr bwMode="auto">
            <a:xfrm rot="0" flipH="false" flipV="false">
              <a:off x="6012026" y="2048637"/>
              <a:ext cx="335340" cy="36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sz="1800" b="false">
                  <a:latin typeface="Helvetica"/>
                  <a:ea typeface="宋体"/>
                  <a:cs typeface="+mn-cs"/>
                </a:rPr>
                <a:t>P</a:t>
              </a:r>
              <a:endParaRPr/>
            </a:p>
          </p:txBody>
        </p:sp>
        <p:sp>
          <p:nvSpPr>
            <p:cNvPr id="491" name="Rectangle 38"/>
            <p:cNvSpPr>
              <a:spLocks noChangeArrowheads="true"/>
            </p:cNvSpPr>
            <p:nvPr/>
          </p:nvSpPr>
          <p:spPr bwMode="auto">
            <a:xfrm rot="0" flipH="false" flipV="false">
              <a:off x="228600" y="1524000"/>
              <a:ext cx="2647757" cy="651949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lIns="90487" tIns="44450" rIns="90487" bIns="44450" anchor="ctr">
              <a:spAutoFit/>
            </a:bodyPr>
            <a:lstStyle/>
            <a:p>
              <a:pPr algn="ctr">
                <a:defRPr/>
              </a:pPr>
              <a:r>
                <a:rPr lang="en-US" altLang="zh-CN" sz="1800" b="false" dirty="false">
                  <a:latin typeface="Helvetica" pitchFamily="34" charset="0"/>
                  <a:ea typeface="宋体" charset="-122"/>
                </a:rPr>
                <a:t>page table base register</a:t>
              </a:r>
              <a:endParaRPr/>
            </a:p>
            <a:p>
              <a:pPr algn="ctr">
                <a:defRPr/>
              </a:pPr>
              <a:r>
                <a:rPr lang="en-US" altLang="zh-CN" sz="1800" b="false" dirty="false">
                  <a:latin typeface="Helvetica" pitchFamily="34" charset="0"/>
                  <a:ea typeface="宋体" charset="-122"/>
                </a:rPr>
                <a:t>(</a:t>
              </a:r>
              <a:r>
                <a:rPr lang="en-US" altLang="zh-CN" sz="1800" b="false" dirty="false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34" charset="0"/>
                  <a:ea typeface="宋体" charset="-122"/>
                </a:rPr>
                <a:t>PTBR</a:t>
              </a:r>
              <a:r>
                <a:rPr lang="en-US" altLang="zh-CN" sz="1800" b="false" dirty="false">
                  <a:latin typeface="Helvetica" pitchFamily="34" charset="0"/>
                  <a:ea typeface="宋体" charset="-122"/>
                </a:rPr>
                <a:t>)</a:t>
              </a:r>
              <a:endParaRPr/>
            </a:p>
          </p:txBody>
        </p:sp>
        <p:sp>
          <p:nvSpPr>
            <p:cNvPr id="492" name="Rectangle 39"/>
            <p:cNvSpPr>
              <a:spLocks noChangeArrowheads="true"/>
            </p:cNvSpPr>
            <p:nvPr/>
          </p:nvSpPr>
          <p:spPr bwMode="auto">
            <a:xfrm rot="0" flipH="false" flipV="false">
              <a:off x="4430682" y="3282583"/>
              <a:ext cx="2809864" cy="1902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493" name="Rectangle 40"/>
            <p:cNvSpPr>
              <a:spLocks noChangeArrowheads="true"/>
            </p:cNvSpPr>
            <p:nvPr/>
          </p:nvSpPr>
          <p:spPr bwMode="auto">
            <a:xfrm rot="0" flipH="false" flipV="false">
              <a:off x="4430682" y="3484044"/>
              <a:ext cx="2809864" cy="190268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494" name="Rectangle 41"/>
            <p:cNvSpPr>
              <a:spLocks noChangeArrowheads="true"/>
            </p:cNvSpPr>
            <p:nvPr/>
          </p:nvSpPr>
          <p:spPr bwMode="auto">
            <a:xfrm rot="0" flipH="false" flipV="false">
              <a:off x="4430682" y="3685505"/>
              <a:ext cx="2809864" cy="1902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495" name="Rectangle 42"/>
            <p:cNvSpPr>
              <a:spLocks noChangeArrowheads="true"/>
            </p:cNvSpPr>
            <p:nvPr/>
          </p:nvSpPr>
          <p:spPr bwMode="auto">
            <a:xfrm rot="0" flipH="false" flipV="false">
              <a:off x="4430682" y="3886966"/>
              <a:ext cx="2809864" cy="1902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496" name="Oval 43"/>
            <p:cNvSpPr>
              <a:spLocks noChangeArrowheads="true"/>
            </p:cNvSpPr>
            <p:nvPr/>
          </p:nvSpPr>
          <p:spPr bwMode="auto">
            <a:xfrm rot="0" flipH="false" flipV="false">
              <a:off x="5117255" y="3551198"/>
              <a:ext cx="63571" cy="5596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497" name="Line 44"/>
            <p:cNvSpPr>
              <a:spLocks noChangeShapeType="true"/>
            </p:cNvSpPr>
            <p:nvPr/>
          </p:nvSpPr>
          <p:spPr bwMode="auto">
            <a:xfrm rot="0" flipH="false" flipV="false">
              <a:off x="5149041" y="3607159"/>
              <a:ext cx="0" cy="18131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98" name="Line 45"/>
            <p:cNvSpPr>
              <a:spLocks noChangeShapeType="true"/>
            </p:cNvSpPr>
            <p:nvPr/>
          </p:nvSpPr>
          <p:spPr bwMode="auto">
            <a:xfrm rot="0" flipH="true" flipV="false">
              <a:off x="2746035" y="4888673"/>
              <a:ext cx="6865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499" name="Rectangle 46"/>
            <p:cNvSpPr>
              <a:spLocks noChangeArrowheads="true"/>
            </p:cNvSpPr>
            <p:nvPr/>
          </p:nvSpPr>
          <p:spPr bwMode="auto">
            <a:xfrm rot="0" flipH="false" flipV="false">
              <a:off x="1296602" y="4620059"/>
              <a:ext cx="1646504" cy="9219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7" tIns="44450" rIns="90487" bIns="44450">
              <a:spAutoFit/>
            </a:bodyPr>
            <a:lstStyle/>
            <a:p>
              <a:pPr>
                <a:defRPr/>
              </a:pPr>
              <a:r>
                <a:rPr lang="en-US" altLang="zh-CN" sz="1800" b="false" dirty="false">
                  <a:latin typeface="Helvetica" pitchFamily="34" charset="0"/>
                  <a:ea typeface="宋体" charset="-122"/>
                </a:rPr>
                <a:t>if </a:t>
              </a:r>
              <a:r>
                <a:rPr lang="en-US" altLang="zh-CN" sz="1800" b="false" dirty="false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34" charset="0"/>
                  <a:ea typeface="宋体" charset="-122"/>
                </a:rPr>
                <a:t>valid</a:t>
              </a:r>
              <a:r>
                <a:rPr lang="en-US" altLang="zh-CN" sz="1800" b="false" dirty="false">
                  <a:latin typeface="Helvetica" pitchFamily="34" charset="0"/>
                  <a:ea typeface="宋体" charset="-122"/>
                </a:rPr>
                <a:t>=0</a:t>
              </a:r>
              <a:endParaRPr/>
            </a:p>
            <a:p>
              <a:pPr>
                <a:defRPr/>
              </a:pPr>
              <a:r>
                <a:rPr lang="en-US" altLang="zh-CN" sz="1800" b="false" dirty="false">
                  <a:latin typeface="Helvetica" pitchFamily="34" charset="0"/>
                  <a:ea typeface="宋体" charset="-122"/>
                </a:rPr>
                <a:t>then page</a:t>
              </a:r>
              <a:endParaRPr/>
            </a:p>
            <a:p>
              <a:pPr>
                <a:defRPr/>
              </a:pPr>
              <a:r>
                <a:rPr lang="en-US" altLang="zh-CN" sz="1800" b="false" dirty="false">
                  <a:latin typeface="Helvetica" pitchFamily="34" charset="0"/>
                  <a:ea typeface="宋体" charset="-122"/>
                </a:rPr>
                <a:t>not in memory</a:t>
              </a:r>
              <a:endParaRPr/>
            </a:p>
          </p:txBody>
        </p:sp>
        <p:sp>
          <p:nvSpPr>
            <p:cNvPr id="500" name="Rectangle 47"/>
            <p:cNvSpPr>
              <a:spLocks noChangeArrowheads="true"/>
            </p:cNvSpPr>
            <p:nvPr/>
          </p:nvSpPr>
          <p:spPr bwMode="auto">
            <a:xfrm rot="0" flipH="false" flipV="false">
              <a:off x="3046411" y="2959407"/>
              <a:ext cx="657966" cy="3679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 b="false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34" charset="0"/>
                </a:rPr>
                <a:t>valid</a:t>
              </a:r>
              <a:endParaRPr/>
            </a:p>
          </p:txBody>
        </p:sp>
        <p:sp>
          <p:nvSpPr>
            <p:cNvPr id="501" name="Rectangle 48"/>
            <p:cNvSpPr>
              <a:spLocks noChangeArrowheads="true"/>
            </p:cNvSpPr>
            <p:nvPr/>
          </p:nvSpPr>
          <p:spPr bwMode="auto">
            <a:xfrm rot="0" flipH="false" flipV="false">
              <a:off x="4500611" y="2941220"/>
              <a:ext cx="3135669" cy="36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 b="false">
                  <a:latin typeface="Helvetica" pitchFamily="34" charset="0"/>
                </a:rPr>
                <a:t>physical page number (</a:t>
              </a:r>
              <a:r>
                <a:rPr lang="en-US" altLang="zh-CN" sz="1800" b="false">
                  <a:solidFill>
                    <a:srgbClr val="7030A0"/>
                  </a:solidFill>
                  <a:latin typeface="Helvetica" pitchFamily="34" charset="0"/>
                </a:rPr>
                <a:t>PPN</a:t>
              </a:r>
              <a:r>
                <a:rPr lang="en-US" altLang="zh-CN" sz="1800" b="false">
                  <a:latin typeface="Helvetica" pitchFamily="34" charset="0"/>
                </a:rPr>
                <a:t>)</a:t>
              </a:r>
              <a:endParaRPr/>
            </a:p>
          </p:txBody>
        </p:sp>
        <p:sp>
          <p:nvSpPr>
            <p:cNvPr id="502" name="Line 49"/>
            <p:cNvSpPr>
              <a:spLocks noChangeShapeType="true"/>
            </p:cNvSpPr>
            <p:nvPr/>
          </p:nvSpPr>
          <p:spPr bwMode="auto">
            <a:xfrm rot="0" flipH="false" flipV="false">
              <a:off x="1525460" y="2135377"/>
              <a:ext cx="0" cy="11873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503" name="Line 50"/>
            <p:cNvSpPr>
              <a:spLocks noChangeShapeType="true"/>
            </p:cNvSpPr>
            <p:nvPr/>
          </p:nvSpPr>
          <p:spPr bwMode="auto">
            <a:xfrm rot="0" flipH="false" flipV="true">
              <a:off x="1525460" y="3289687"/>
              <a:ext cx="1556090" cy="167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504" name="Rectangle 51"/>
            <p:cNvSpPr>
              <a:spLocks noChangeArrowheads="true"/>
            </p:cNvSpPr>
            <p:nvPr/>
          </p:nvSpPr>
          <p:spPr bwMode="auto">
            <a:xfrm rot="0" flipH="false" flipV="false">
              <a:off x="3057536" y="3282583"/>
              <a:ext cx="673858" cy="1902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505" name="Rectangle 52"/>
            <p:cNvSpPr>
              <a:spLocks noChangeArrowheads="true"/>
            </p:cNvSpPr>
            <p:nvPr/>
          </p:nvSpPr>
          <p:spPr bwMode="auto">
            <a:xfrm rot="0" flipH="false" flipV="false">
              <a:off x="3057536" y="3484044"/>
              <a:ext cx="673858" cy="190268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506" name="Rectangle 53"/>
            <p:cNvSpPr>
              <a:spLocks noChangeArrowheads="true"/>
            </p:cNvSpPr>
            <p:nvPr/>
          </p:nvSpPr>
          <p:spPr bwMode="auto">
            <a:xfrm rot="0" flipH="false" flipV="false">
              <a:off x="3057536" y="3685505"/>
              <a:ext cx="673858" cy="1902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507" name="Rectangle 54"/>
            <p:cNvSpPr>
              <a:spLocks noChangeArrowheads="true"/>
            </p:cNvSpPr>
            <p:nvPr/>
          </p:nvSpPr>
          <p:spPr bwMode="auto">
            <a:xfrm rot="0" flipH="false" flipV="false">
              <a:off x="3057536" y="3886966"/>
              <a:ext cx="673858" cy="1902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508" name="Rectangle 55"/>
            <p:cNvSpPr>
              <a:spLocks noChangeArrowheads="true"/>
            </p:cNvSpPr>
            <p:nvPr/>
          </p:nvSpPr>
          <p:spPr bwMode="auto">
            <a:xfrm rot="0" flipH="false" flipV="false">
              <a:off x="3744109" y="3282583"/>
              <a:ext cx="673858" cy="1902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509" name="Rectangle 56"/>
            <p:cNvSpPr>
              <a:spLocks noChangeArrowheads="true"/>
            </p:cNvSpPr>
            <p:nvPr/>
          </p:nvSpPr>
          <p:spPr bwMode="auto">
            <a:xfrm rot="0" flipH="false" flipV="false">
              <a:off x="3744109" y="3484044"/>
              <a:ext cx="673858" cy="190268"/>
            </a:xfrm>
            <a:prstGeom prst="rect">
              <a:avLst/>
            </a:prstGeom>
            <a:solidFill>
              <a:srgbClr val="FFFF00">
                <a:alpha val="50195"/>
              </a:srgb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510" name="Rectangle 57"/>
            <p:cNvSpPr>
              <a:spLocks noChangeArrowheads="true"/>
            </p:cNvSpPr>
            <p:nvPr/>
          </p:nvSpPr>
          <p:spPr bwMode="auto">
            <a:xfrm rot="0" flipH="false" flipV="false">
              <a:off x="3744109" y="3685505"/>
              <a:ext cx="673858" cy="1902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511" name="Rectangle 58"/>
            <p:cNvSpPr>
              <a:spLocks noChangeArrowheads="true"/>
            </p:cNvSpPr>
            <p:nvPr/>
          </p:nvSpPr>
          <p:spPr bwMode="auto">
            <a:xfrm rot="0" flipH="false" flipV="false">
              <a:off x="3744109" y="3886966"/>
              <a:ext cx="673858" cy="1902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512" name="Line 59"/>
            <p:cNvSpPr>
              <a:spLocks noChangeShapeType="true"/>
            </p:cNvSpPr>
            <p:nvPr/>
          </p:nvSpPr>
          <p:spPr bwMode="auto">
            <a:xfrm rot="0" flipH="false" flipV="false">
              <a:off x="3432608" y="3632342"/>
              <a:ext cx="0" cy="12563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513" name="Oval 60"/>
            <p:cNvSpPr>
              <a:spLocks noChangeArrowheads="true"/>
            </p:cNvSpPr>
            <p:nvPr/>
          </p:nvSpPr>
          <p:spPr bwMode="auto">
            <a:xfrm rot="0" flipH="false" flipV="false">
              <a:off x="3391287" y="3551198"/>
              <a:ext cx="63571" cy="5596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514" name="Rectangle 61"/>
            <p:cNvSpPr>
              <a:spLocks noChangeArrowheads="true"/>
            </p:cNvSpPr>
            <p:nvPr/>
          </p:nvSpPr>
          <p:spPr bwMode="auto">
            <a:xfrm rot="0" flipH="false" flipV="false">
              <a:off x="3661466" y="2944018"/>
              <a:ext cx="901127" cy="3679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 b="false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34" charset="0"/>
                </a:rPr>
                <a:t>access</a:t>
              </a:r>
              <a:endParaRPr/>
            </a:p>
          </p:txBody>
        </p:sp>
        <p:sp>
          <p:nvSpPr>
            <p:cNvPr id="515" name="Text Box 62"/>
            <p:cNvSpPr txBox="true">
              <a:spLocks noChangeArrowheads="true"/>
            </p:cNvSpPr>
            <p:nvPr/>
          </p:nvSpPr>
          <p:spPr bwMode="auto">
            <a:xfrm rot="0" flipH="false" flipV="false">
              <a:off x="1671675" y="3581013"/>
              <a:ext cx="1449432" cy="642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r>
                <a:rPr lang="en-US" altLang="zh-CN" sz="1800" b="false">
                  <a:solidFill>
                    <a:srgbClr val="FF0000"/>
                  </a:solidFill>
                  <a:latin typeface="Helvetica" pitchFamily="34" charset="0"/>
                </a:rPr>
                <a:t>VPN</a:t>
              </a:r>
              <a:r>
                <a:rPr lang="en-US" altLang="zh-CN" sz="1800" b="false">
                  <a:latin typeface="Helvetica" pitchFamily="34" charset="0"/>
                </a:rPr>
                <a:t> acts as</a:t>
              </a:r>
              <a:endParaRPr/>
            </a:p>
            <a:p>
              <a:pPr/>
              <a:r>
                <a:rPr lang="en-US" altLang="zh-CN" sz="1800" b="false">
                  <a:latin typeface="Helvetica" pitchFamily="34" charset="0"/>
                </a:rPr>
                <a:t>table index</a:t>
              </a:r>
              <a:endParaRPr/>
            </a:p>
          </p:txBody>
        </p:sp>
        <p:sp>
          <p:nvSpPr>
            <p:cNvPr id="516" name="Line 63"/>
            <p:cNvSpPr>
              <a:spLocks noChangeShapeType="true"/>
            </p:cNvSpPr>
            <p:nvPr/>
          </p:nvSpPr>
          <p:spPr bwMode="auto">
            <a:xfrm rot="0" flipH="true" flipV="false">
              <a:off x="2137337" y="2672605"/>
              <a:ext cx="1614718" cy="60438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/>
            </a:extLst>
          </p:spPr>
          <p:txBody>
            <a:bodyPr wrap="none" lIns="90487" tIns="44450" rIns="90487" bIns="44450" anchor="ctr"/>
            <a:lstStyle/>
            <a:p>
              <a:pPr/>
              <a:endParaRPr lang="zh-CN" altLang="en-US"/>
            </a:p>
          </p:txBody>
        </p:sp>
        <p:sp>
          <p:nvSpPr>
            <p:cNvPr id="517" name="Line 64"/>
            <p:cNvSpPr>
              <a:spLocks noChangeShapeType="true"/>
            </p:cNvSpPr>
            <p:nvPr/>
          </p:nvSpPr>
          <p:spPr bwMode="auto">
            <a:xfrm rot="0" flipH="false" flipV="false">
              <a:off x="2137337" y="3264396"/>
              <a:ext cx="0" cy="3679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/>
            </a:extLst>
          </p:spPr>
          <p:txBody>
            <a:bodyPr wrap="none" lIns="90487" tIns="44450" rIns="90487" bIns="44450" anchor="ctr"/>
            <a:lstStyle/>
            <a:p>
              <a:pPr/>
              <a:endParaRPr lang="zh-CN" altLang="en-US"/>
            </a:p>
          </p:txBody>
        </p:sp>
        <p:sp>
          <p:nvSpPr>
            <p:cNvPr id="518" name="Line 65"/>
            <p:cNvSpPr>
              <a:spLocks noChangeShapeType="true"/>
            </p:cNvSpPr>
            <p:nvPr/>
          </p:nvSpPr>
          <p:spPr bwMode="auto">
            <a:xfrm rot="0" flipH="false" flipV="true">
              <a:off x="2137337" y="3632342"/>
              <a:ext cx="90907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 anchor="ctr"/>
            <a:lstStyle/>
            <a:p>
              <a:pPr/>
              <a:endParaRPr lang="zh-CN" alt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>
  <p:cSld>
    <p:spTree>
      <p:nvGrpSpPr>
        <p:cNvPr id="5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回顾</a:t>
            </a:r>
            <a:r>
              <a:rPr lang="en-US"/>
              <a:t> - CPU register</a:t>
            </a:r>
            <a:endParaRPr/>
          </a:p>
        </p:txBody>
      </p:sp>
      <p:sp>
        <p:nvSpPr>
          <p:cNvPr id="521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>
              <a:buChar char="•"/>
            </a:pPr>
            <a:r>
              <a:rPr lang="zh-CN"/>
              <a:t>可以被</a:t>
            </a:r>
            <a:r>
              <a:rPr lang="en-US"/>
              <a:t>CPU</a:t>
            </a:r>
            <a:r>
              <a:rPr lang="zh-CN"/>
              <a:t>直接访问，通过</a:t>
            </a:r>
            <a:r>
              <a:rPr lang="en-US"/>
              <a:t>load/store</a:t>
            </a:r>
            <a:r>
              <a:rPr lang="zh-CN"/>
              <a:t>与</a:t>
            </a:r>
            <a:r>
              <a:rPr lang="en-US"/>
              <a:t>main memory</a:t>
            </a:r>
            <a:r>
              <a:rPr lang="zh-CN"/>
              <a:t>交换数据</a:t>
            </a:r>
            <a:endParaRPr/>
          </a:p>
          <a:p>
            <a:pPr>
              <a:buChar char="•"/>
            </a:pPr>
            <a:r>
              <a:rPr lang="zh-CN"/>
              <a:t>每个</a:t>
            </a:r>
            <a:r>
              <a:rPr lang="en-US"/>
              <a:t>CPU core</a:t>
            </a:r>
            <a:r>
              <a:rPr lang="zh-CN"/>
              <a:t>都有独立的</a:t>
            </a:r>
            <a:r>
              <a:rPr lang="en-US"/>
              <a:t>register</a:t>
            </a:r>
            <a:endParaRPr/>
          </a:p>
          <a:p>
            <a:pPr>
              <a:buChar char="•"/>
            </a:pPr>
            <a:r>
              <a:rPr lang="zh-CN"/>
              <a:t>每个</a:t>
            </a:r>
            <a:r>
              <a:rPr lang="en-US"/>
              <a:t>process / kernel-level thread</a:t>
            </a:r>
            <a:r>
              <a:rPr lang="zh-CN"/>
              <a:t>都独占一组完整的</a:t>
            </a:r>
            <a:r>
              <a:rPr lang="en-US"/>
              <a:t>register</a:t>
            </a:r>
            <a:endParaRPr/>
          </a:p>
          <a:p>
            <a:pPr>
              <a:buChar char="•"/>
            </a:pPr>
            <a:r>
              <a:rPr lang="en-US"/>
              <a:t>hyper-threading / simultaneous multi-threading</a:t>
            </a:r>
            <a:r>
              <a:rPr lang="zh-CN"/>
              <a:t>：一个</a:t>
            </a:r>
            <a:r>
              <a:rPr lang="en-US"/>
              <a:t>CPU core</a:t>
            </a:r>
            <a:r>
              <a:rPr lang="zh-CN"/>
              <a:t>有多组独立的</a:t>
            </a:r>
            <a:r>
              <a:rPr lang="en-US"/>
              <a:t>register (</a:t>
            </a:r>
            <a:r>
              <a:rPr lang="zh-CN"/>
              <a:t>以及</a:t>
            </a:r>
            <a:r>
              <a:rPr lang="en-US"/>
              <a:t>exception</a:t>
            </a:r>
            <a:r>
              <a:rPr lang="zh-CN"/>
              <a:t>等相关硬件</a:t>
            </a:r>
            <a:r>
              <a:rPr lang="en-US"/>
              <a:t>)</a:t>
            </a:r>
            <a:r>
              <a:rPr lang="zh-CN"/>
              <a:t>，可以允许多个</a:t>
            </a:r>
            <a:r>
              <a:rPr lang="en-US"/>
              <a:t>process / kernel-level thread</a:t>
            </a:r>
            <a:r>
              <a:rPr lang="zh-CN"/>
              <a:t>驻留在</a:t>
            </a:r>
            <a:r>
              <a:rPr lang="en-US"/>
              <a:t>CPU</a:t>
            </a:r>
            <a:r>
              <a:rPr lang="zh-CN"/>
              <a:t>中，加速了</a:t>
            </a:r>
            <a:r>
              <a:rPr lang="en-US"/>
              <a:t>context switch</a:t>
            </a:r>
            <a:endParaRPr/>
          </a:p>
        </p:txBody>
      </p:sp>
      <p:sp>
        <p:nvSpPr>
          <p:cNvPr id="522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>
  <p:cSld>
    <p:spTree>
      <p:nvGrpSpPr>
        <p:cNvPr id="5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2B6A051C-8BF2-7149-B351-84942997B361}" type="slidenum">
              <a:rPr lang="zh-CN" altLang="en-US" sz="1400" b="false">
                <a:latin typeface="Times New Roman" panose="02020603050405020304" charset="0"/>
              </a:rPr>
              <a:t>49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525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Simple Memory System Example</a:t>
            </a:r>
            <a:endParaRPr/>
          </a:p>
        </p:txBody>
      </p:sp>
      <p:sp>
        <p:nvSpPr>
          <p:cNvPr id="526" name="Rectangle 3"/>
          <p:cNvSpPr>
            <a:spLocks noGrp="true" noChangeArrowheads="true"/>
          </p:cNvSpPr>
          <p:nvPr>
            <p:ph type="body" idx="1"/>
          </p:nvPr>
        </p:nvSpPr>
        <p:spPr>
          <a:xfrm>
            <a:off x="457200" y="1600200"/>
            <a:ext cx="8305800" cy="1905000"/>
          </a:xfrm>
        </p:spPr>
        <p:txBody>
          <a:bodyPr/>
          <a:lstStyle/>
          <a:p>
            <a:pPr>
              <a:buChar char="•"/>
            </a:pPr>
            <a:r>
              <a:rPr lang="en-US">
                <a:latin typeface="Comic Sans MS"/>
                <a:ea typeface="宋体"/>
                <a:cs typeface="宋体"/>
              </a:rPr>
              <a:t>Addressing</a:t>
            </a:r>
            <a:endParaRPr/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14-bit virtual addresses</a:t>
            </a:r>
            <a:endParaRPr/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12-bit physical address</a:t>
            </a:r>
            <a:endParaRPr/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Page size = 64B (6-bit page offset)</a:t>
            </a:r>
            <a:endParaRPr/>
          </a:p>
        </p:txBody>
      </p:sp>
      <p:grpSp>
        <p:nvGrpSpPr>
          <p:cNvPr id="527" name="Group 4"/>
          <p:cNvGrpSpPr/>
          <p:nvPr/>
        </p:nvGrpSpPr>
        <p:grpSpPr>
          <a:xfrm>
            <a:off x="960438" y="3702050"/>
            <a:ext cx="6840537" cy="2546350"/>
            <a:chOff x="605" y="1776"/>
            <a:chExt cx="4309" cy="2046"/>
          </a:xfrm>
        </p:grpSpPr>
        <p:grpSp>
          <p:nvGrpSpPr>
            <p:cNvPr id="528" name="Group 5"/>
            <p:cNvGrpSpPr/>
            <p:nvPr/>
          </p:nvGrpSpPr>
          <p:grpSpPr>
            <a:xfrm>
              <a:off x="605" y="1776"/>
              <a:ext cx="4298" cy="384"/>
              <a:chOff x="605" y="1776"/>
              <a:chExt cx="4298" cy="384"/>
            </a:xfrm>
          </p:grpSpPr>
          <p:grpSp>
            <p:nvGrpSpPr>
              <p:cNvPr id="529" name="Group 6"/>
              <p:cNvGrpSpPr/>
              <p:nvPr/>
            </p:nvGrpSpPr>
            <p:grpSpPr>
              <a:xfrm>
                <a:off x="605" y="1776"/>
                <a:ext cx="307" cy="384"/>
                <a:chOff x="605" y="1776"/>
                <a:chExt cx="307" cy="384"/>
              </a:xfrm>
            </p:grpSpPr>
            <p:sp>
              <p:nvSpPr>
                <p:cNvPr id="530" name="Rectangle 7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31" name="Rectangle 8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13</a:t>
                  </a:r>
                  <a:endParaRPr/>
                </a:p>
              </p:txBody>
            </p:sp>
          </p:grpSp>
          <p:grpSp>
            <p:nvGrpSpPr>
              <p:cNvPr id="532" name="Group 9"/>
              <p:cNvGrpSpPr/>
              <p:nvPr/>
            </p:nvGrpSpPr>
            <p:grpSpPr>
              <a:xfrm>
                <a:off x="912" y="1776"/>
                <a:ext cx="307" cy="384"/>
                <a:chOff x="605" y="1776"/>
                <a:chExt cx="307" cy="384"/>
              </a:xfrm>
            </p:grpSpPr>
            <p:sp>
              <p:nvSpPr>
                <p:cNvPr id="533" name="Rectangle 10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34" name="Rectangle 11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12</a:t>
                  </a:r>
                  <a:endParaRPr/>
                </a:p>
              </p:txBody>
            </p:sp>
          </p:grpSp>
          <p:grpSp>
            <p:nvGrpSpPr>
              <p:cNvPr id="535" name="Group 12"/>
              <p:cNvGrpSpPr/>
              <p:nvPr/>
            </p:nvGrpSpPr>
            <p:grpSpPr>
              <a:xfrm>
                <a:off x="1219" y="1776"/>
                <a:ext cx="307" cy="384"/>
                <a:chOff x="605" y="1776"/>
                <a:chExt cx="307" cy="384"/>
              </a:xfrm>
            </p:grpSpPr>
            <p:sp>
              <p:nvSpPr>
                <p:cNvPr id="536" name="Rectangle 13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37" name="Rectangle 14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11</a:t>
                  </a:r>
                  <a:endParaRPr/>
                </a:p>
              </p:txBody>
            </p:sp>
          </p:grpSp>
          <p:grpSp>
            <p:nvGrpSpPr>
              <p:cNvPr id="538" name="Group 15"/>
              <p:cNvGrpSpPr/>
              <p:nvPr/>
            </p:nvGrpSpPr>
            <p:grpSpPr>
              <a:xfrm>
                <a:off x="1526" y="1776"/>
                <a:ext cx="307" cy="384"/>
                <a:chOff x="605" y="1776"/>
                <a:chExt cx="307" cy="384"/>
              </a:xfrm>
            </p:grpSpPr>
            <p:sp>
              <p:nvSpPr>
                <p:cNvPr id="539" name="Rectangle 16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40" name="Rectangle 17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10</a:t>
                  </a:r>
                  <a:endParaRPr/>
                </a:p>
              </p:txBody>
            </p:sp>
          </p:grpSp>
          <p:grpSp>
            <p:nvGrpSpPr>
              <p:cNvPr id="541" name="Group 18"/>
              <p:cNvGrpSpPr/>
              <p:nvPr/>
            </p:nvGrpSpPr>
            <p:grpSpPr>
              <a:xfrm>
                <a:off x="1833" y="1776"/>
                <a:ext cx="307" cy="384"/>
                <a:chOff x="605" y="1776"/>
                <a:chExt cx="307" cy="384"/>
              </a:xfrm>
            </p:grpSpPr>
            <p:sp>
              <p:nvSpPr>
                <p:cNvPr id="542" name="Rectangle 19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43" name="Rectangle 20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9</a:t>
                  </a:r>
                  <a:endParaRPr/>
                </a:p>
              </p:txBody>
            </p:sp>
          </p:grpSp>
          <p:grpSp>
            <p:nvGrpSpPr>
              <p:cNvPr id="544" name="Group 21"/>
              <p:cNvGrpSpPr/>
              <p:nvPr/>
            </p:nvGrpSpPr>
            <p:grpSpPr>
              <a:xfrm>
                <a:off x="2140" y="1776"/>
                <a:ext cx="307" cy="384"/>
                <a:chOff x="605" y="1776"/>
                <a:chExt cx="307" cy="384"/>
              </a:xfrm>
            </p:grpSpPr>
            <p:sp>
              <p:nvSpPr>
                <p:cNvPr id="545" name="Rectangle 22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46" name="Rectangle 23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8</a:t>
                  </a:r>
                  <a:endParaRPr/>
                </a:p>
              </p:txBody>
            </p:sp>
          </p:grpSp>
          <p:grpSp>
            <p:nvGrpSpPr>
              <p:cNvPr id="547" name="Group 24"/>
              <p:cNvGrpSpPr/>
              <p:nvPr/>
            </p:nvGrpSpPr>
            <p:grpSpPr>
              <a:xfrm>
                <a:off x="2447" y="1776"/>
                <a:ext cx="307" cy="384"/>
                <a:chOff x="605" y="1776"/>
                <a:chExt cx="307" cy="384"/>
              </a:xfrm>
            </p:grpSpPr>
            <p:sp>
              <p:nvSpPr>
                <p:cNvPr id="548" name="Rectangle 25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49" name="Rectangle 26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7</a:t>
                  </a:r>
                  <a:endParaRPr/>
                </a:p>
              </p:txBody>
            </p:sp>
          </p:grpSp>
          <p:grpSp>
            <p:nvGrpSpPr>
              <p:cNvPr id="550" name="Group 27"/>
              <p:cNvGrpSpPr/>
              <p:nvPr/>
            </p:nvGrpSpPr>
            <p:grpSpPr>
              <a:xfrm>
                <a:off x="2754" y="1776"/>
                <a:ext cx="307" cy="384"/>
                <a:chOff x="605" y="1776"/>
                <a:chExt cx="307" cy="384"/>
              </a:xfrm>
            </p:grpSpPr>
            <p:sp>
              <p:nvSpPr>
                <p:cNvPr id="551" name="Rectangle 28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52" name="Rectangle 29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553" name="Group 30"/>
              <p:cNvGrpSpPr/>
              <p:nvPr/>
            </p:nvGrpSpPr>
            <p:grpSpPr>
              <a:xfrm>
                <a:off x="3061" y="1776"/>
                <a:ext cx="307" cy="384"/>
                <a:chOff x="605" y="1776"/>
                <a:chExt cx="307" cy="384"/>
              </a:xfrm>
            </p:grpSpPr>
            <p:sp>
              <p:nvSpPr>
                <p:cNvPr id="554" name="Rectangle 31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55" name="Rectangle 32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556" name="Group 33"/>
              <p:cNvGrpSpPr/>
              <p:nvPr/>
            </p:nvGrpSpPr>
            <p:grpSpPr>
              <a:xfrm>
                <a:off x="3368" y="1776"/>
                <a:ext cx="307" cy="384"/>
                <a:chOff x="605" y="1776"/>
                <a:chExt cx="307" cy="384"/>
              </a:xfrm>
            </p:grpSpPr>
            <p:sp>
              <p:nvSpPr>
                <p:cNvPr id="557" name="Rectangle 34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58" name="Rectangle 35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559" name="Group 36"/>
              <p:cNvGrpSpPr/>
              <p:nvPr/>
            </p:nvGrpSpPr>
            <p:grpSpPr>
              <a:xfrm>
                <a:off x="3675" y="1776"/>
                <a:ext cx="307" cy="384"/>
                <a:chOff x="605" y="1776"/>
                <a:chExt cx="307" cy="384"/>
              </a:xfrm>
            </p:grpSpPr>
            <p:sp>
              <p:nvSpPr>
                <p:cNvPr id="560" name="Rectangle 37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61" name="Rectangle 38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562" name="Group 39"/>
              <p:cNvGrpSpPr/>
              <p:nvPr/>
            </p:nvGrpSpPr>
            <p:grpSpPr>
              <a:xfrm>
                <a:off x="3982" y="1776"/>
                <a:ext cx="307" cy="384"/>
                <a:chOff x="605" y="1776"/>
                <a:chExt cx="307" cy="384"/>
              </a:xfrm>
            </p:grpSpPr>
            <p:sp>
              <p:nvSpPr>
                <p:cNvPr id="563" name="Rectangle 40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64" name="Rectangle 41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565" name="Group 42"/>
              <p:cNvGrpSpPr/>
              <p:nvPr/>
            </p:nvGrpSpPr>
            <p:grpSpPr>
              <a:xfrm>
                <a:off x="4289" y="1776"/>
                <a:ext cx="307" cy="384"/>
                <a:chOff x="605" y="1776"/>
                <a:chExt cx="307" cy="384"/>
              </a:xfrm>
            </p:grpSpPr>
            <p:sp>
              <p:nvSpPr>
                <p:cNvPr id="566" name="Rectangle 43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67" name="Rectangle 44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568" name="Group 45"/>
              <p:cNvGrpSpPr/>
              <p:nvPr/>
            </p:nvGrpSpPr>
            <p:grpSpPr>
              <a:xfrm>
                <a:off x="4596" y="1776"/>
                <a:ext cx="307" cy="384"/>
                <a:chOff x="605" y="1776"/>
                <a:chExt cx="307" cy="384"/>
              </a:xfrm>
            </p:grpSpPr>
            <p:sp>
              <p:nvSpPr>
                <p:cNvPr id="569" name="Rectangle 46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70" name="Rectangle 47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0</a:t>
                  </a:r>
                  <a:endParaRPr/>
                </a:p>
              </p:txBody>
            </p:sp>
          </p:grpSp>
        </p:grpSp>
        <p:grpSp>
          <p:nvGrpSpPr>
            <p:cNvPr id="571" name="Group 48"/>
            <p:cNvGrpSpPr/>
            <p:nvPr/>
          </p:nvGrpSpPr>
          <p:grpSpPr>
            <a:xfrm>
              <a:off x="1219" y="2880"/>
              <a:ext cx="3684" cy="384"/>
              <a:chOff x="1219" y="2880"/>
              <a:chExt cx="3684" cy="384"/>
            </a:xfrm>
          </p:grpSpPr>
          <p:grpSp>
            <p:nvGrpSpPr>
              <p:cNvPr id="572" name="Group 49"/>
              <p:cNvGrpSpPr/>
              <p:nvPr/>
            </p:nvGrpSpPr>
            <p:grpSpPr>
              <a:xfrm>
                <a:off x="1219" y="2880"/>
                <a:ext cx="307" cy="384"/>
                <a:chOff x="605" y="1776"/>
                <a:chExt cx="307" cy="384"/>
              </a:xfrm>
            </p:grpSpPr>
            <p:sp>
              <p:nvSpPr>
                <p:cNvPr id="573" name="Rectangle 50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74" name="Rectangle 51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11</a:t>
                  </a:r>
                  <a:endParaRPr/>
                </a:p>
              </p:txBody>
            </p:sp>
          </p:grpSp>
          <p:grpSp>
            <p:nvGrpSpPr>
              <p:cNvPr id="575" name="Group 52"/>
              <p:cNvGrpSpPr/>
              <p:nvPr/>
            </p:nvGrpSpPr>
            <p:grpSpPr>
              <a:xfrm>
                <a:off x="1526" y="2880"/>
                <a:ext cx="307" cy="384"/>
                <a:chOff x="605" y="1776"/>
                <a:chExt cx="307" cy="384"/>
              </a:xfrm>
            </p:grpSpPr>
            <p:sp>
              <p:nvSpPr>
                <p:cNvPr id="576" name="Rectangle 53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77" name="Rectangle 54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10</a:t>
                  </a:r>
                  <a:endParaRPr/>
                </a:p>
              </p:txBody>
            </p:sp>
          </p:grpSp>
          <p:grpSp>
            <p:nvGrpSpPr>
              <p:cNvPr id="578" name="Group 55"/>
              <p:cNvGrpSpPr/>
              <p:nvPr/>
            </p:nvGrpSpPr>
            <p:grpSpPr>
              <a:xfrm>
                <a:off x="1833" y="2880"/>
                <a:ext cx="307" cy="384"/>
                <a:chOff x="605" y="1776"/>
                <a:chExt cx="307" cy="384"/>
              </a:xfrm>
            </p:grpSpPr>
            <p:sp>
              <p:nvSpPr>
                <p:cNvPr id="579" name="Rectangle 56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80" name="Rectangle 57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9</a:t>
                  </a:r>
                  <a:endParaRPr/>
                </a:p>
              </p:txBody>
            </p:sp>
          </p:grpSp>
          <p:grpSp>
            <p:nvGrpSpPr>
              <p:cNvPr id="581" name="Group 58"/>
              <p:cNvGrpSpPr/>
              <p:nvPr/>
            </p:nvGrpSpPr>
            <p:grpSpPr>
              <a:xfrm>
                <a:off x="2140" y="2880"/>
                <a:ext cx="307" cy="384"/>
                <a:chOff x="605" y="1776"/>
                <a:chExt cx="307" cy="384"/>
              </a:xfrm>
            </p:grpSpPr>
            <p:sp>
              <p:nvSpPr>
                <p:cNvPr id="582" name="Rectangle 59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83" name="Rectangle 60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8</a:t>
                  </a:r>
                  <a:endParaRPr/>
                </a:p>
              </p:txBody>
            </p:sp>
          </p:grpSp>
          <p:grpSp>
            <p:nvGrpSpPr>
              <p:cNvPr id="584" name="Group 61"/>
              <p:cNvGrpSpPr/>
              <p:nvPr/>
            </p:nvGrpSpPr>
            <p:grpSpPr>
              <a:xfrm>
                <a:off x="2447" y="2880"/>
                <a:ext cx="307" cy="384"/>
                <a:chOff x="605" y="1776"/>
                <a:chExt cx="307" cy="384"/>
              </a:xfrm>
            </p:grpSpPr>
            <p:sp>
              <p:nvSpPr>
                <p:cNvPr id="585" name="Rectangle 62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86" name="Rectangle 63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7</a:t>
                  </a:r>
                  <a:endParaRPr/>
                </a:p>
              </p:txBody>
            </p:sp>
          </p:grpSp>
          <p:grpSp>
            <p:nvGrpSpPr>
              <p:cNvPr id="587" name="Group 64"/>
              <p:cNvGrpSpPr/>
              <p:nvPr/>
            </p:nvGrpSpPr>
            <p:grpSpPr>
              <a:xfrm>
                <a:off x="2754" y="2880"/>
                <a:ext cx="307" cy="384"/>
                <a:chOff x="605" y="1776"/>
                <a:chExt cx="307" cy="384"/>
              </a:xfrm>
            </p:grpSpPr>
            <p:sp>
              <p:nvSpPr>
                <p:cNvPr id="588" name="Rectangle 65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89" name="Rectangle 66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590" name="Group 67"/>
              <p:cNvGrpSpPr/>
              <p:nvPr/>
            </p:nvGrpSpPr>
            <p:grpSpPr>
              <a:xfrm>
                <a:off x="3061" y="2880"/>
                <a:ext cx="307" cy="384"/>
                <a:chOff x="605" y="1776"/>
                <a:chExt cx="307" cy="384"/>
              </a:xfrm>
            </p:grpSpPr>
            <p:sp>
              <p:nvSpPr>
                <p:cNvPr id="591" name="Rectangle 68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92" name="Rectangle 69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593" name="Group 70"/>
              <p:cNvGrpSpPr/>
              <p:nvPr/>
            </p:nvGrpSpPr>
            <p:grpSpPr>
              <a:xfrm>
                <a:off x="3368" y="2880"/>
                <a:ext cx="307" cy="384"/>
                <a:chOff x="605" y="1776"/>
                <a:chExt cx="307" cy="384"/>
              </a:xfrm>
            </p:grpSpPr>
            <p:sp>
              <p:nvSpPr>
                <p:cNvPr id="594" name="Rectangle 71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95" name="Rectangle 72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596" name="Group 73"/>
              <p:cNvGrpSpPr/>
              <p:nvPr/>
            </p:nvGrpSpPr>
            <p:grpSpPr>
              <a:xfrm>
                <a:off x="3675" y="2880"/>
                <a:ext cx="307" cy="384"/>
                <a:chOff x="605" y="1776"/>
                <a:chExt cx="307" cy="384"/>
              </a:xfrm>
            </p:grpSpPr>
            <p:sp>
              <p:nvSpPr>
                <p:cNvPr id="597" name="Rectangle 74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598" name="Rectangle 75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599" name="Group 76"/>
              <p:cNvGrpSpPr/>
              <p:nvPr/>
            </p:nvGrpSpPr>
            <p:grpSpPr>
              <a:xfrm>
                <a:off x="3982" y="2880"/>
                <a:ext cx="307" cy="384"/>
                <a:chOff x="605" y="1776"/>
                <a:chExt cx="307" cy="384"/>
              </a:xfrm>
            </p:grpSpPr>
            <p:sp>
              <p:nvSpPr>
                <p:cNvPr id="600" name="Rectangle 77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601" name="Rectangle 78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602" name="Group 79"/>
              <p:cNvGrpSpPr/>
              <p:nvPr/>
            </p:nvGrpSpPr>
            <p:grpSpPr>
              <a:xfrm>
                <a:off x="4289" y="2880"/>
                <a:ext cx="307" cy="384"/>
                <a:chOff x="605" y="1776"/>
                <a:chExt cx="307" cy="384"/>
              </a:xfrm>
            </p:grpSpPr>
            <p:sp>
              <p:nvSpPr>
                <p:cNvPr id="603" name="Rectangle 80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604" name="Rectangle 81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605" name="Group 82"/>
              <p:cNvGrpSpPr/>
              <p:nvPr/>
            </p:nvGrpSpPr>
            <p:grpSpPr>
              <a:xfrm>
                <a:off x="4596" y="2880"/>
                <a:ext cx="307" cy="384"/>
                <a:chOff x="605" y="1776"/>
                <a:chExt cx="307" cy="384"/>
              </a:xfrm>
            </p:grpSpPr>
            <p:sp>
              <p:nvSpPr>
                <p:cNvPr id="606" name="Rectangle 83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solidFill>
                  <a:srgbClr val="66FFFF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607" name="Rectangle 84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0</a:t>
                  </a:r>
                  <a:endParaRPr/>
                </a:p>
              </p:txBody>
            </p:sp>
          </p:grpSp>
        </p:grpSp>
        <p:grpSp>
          <p:nvGrpSpPr>
            <p:cNvPr id="608" name="Group 85"/>
            <p:cNvGrpSpPr/>
            <p:nvPr/>
          </p:nvGrpSpPr>
          <p:grpSpPr>
            <a:xfrm>
              <a:off x="3061" y="2261"/>
              <a:ext cx="1842" cy="270"/>
              <a:chOff x="3061" y="2261"/>
              <a:chExt cx="1842" cy="270"/>
            </a:xfrm>
          </p:grpSpPr>
          <p:sp>
            <p:nvSpPr>
              <p:cNvPr id="609" name="Line 86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610" name="Text Box 87"/>
              <p:cNvSpPr txBox="true">
                <a:spLocks noChangeArrowheads="true"/>
              </p:cNvSpPr>
              <p:nvPr/>
            </p:nvSpPr>
            <p:spPr bwMode="auto">
              <a:xfrm>
                <a:off x="3770" y="2261"/>
                <a:ext cx="418" cy="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VPO</a:t>
                </a:r>
                <a:endParaRPr/>
              </a:p>
            </p:txBody>
          </p:sp>
        </p:grpSp>
        <p:grpSp>
          <p:nvGrpSpPr>
            <p:cNvPr id="611" name="Group 88"/>
            <p:cNvGrpSpPr/>
            <p:nvPr/>
          </p:nvGrpSpPr>
          <p:grpSpPr>
            <a:xfrm>
              <a:off x="3072" y="3312"/>
              <a:ext cx="1842" cy="270"/>
              <a:chOff x="3061" y="2261"/>
              <a:chExt cx="1842" cy="270"/>
            </a:xfrm>
          </p:grpSpPr>
          <p:sp>
            <p:nvSpPr>
              <p:cNvPr id="612" name="Line 89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613" name="Text Box 90"/>
              <p:cNvSpPr txBox="true">
                <a:spLocks noChangeArrowheads="true"/>
              </p:cNvSpPr>
              <p:nvPr/>
            </p:nvSpPr>
            <p:spPr bwMode="auto">
              <a:xfrm>
                <a:off x="3770" y="2261"/>
                <a:ext cx="418" cy="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PPO</a:t>
                </a:r>
                <a:endParaRPr/>
              </a:p>
            </p:txBody>
          </p:sp>
        </p:grpSp>
        <p:grpSp>
          <p:nvGrpSpPr>
            <p:cNvPr id="614" name="Group 91"/>
            <p:cNvGrpSpPr/>
            <p:nvPr/>
          </p:nvGrpSpPr>
          <p:grpSpPr>
            <a:xfrm>
              <a:off x="1248" y="3312"/>
              <a:ext cx="1842" cy="270"/>
              <a:chOff x="3061" y="2261"/>
              <a:chExt cx="1842" cy="270"/>
            </a:xfrm>
          </p:grpSpPr>
          <p:sp>
            <p:nvSpPr>
              <p:cNvPr id="615" name="Line 92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616" name="Text Box 93"/>
              <p:cNvSpPr txBox="true">
                <a:spLocks noChangeArrowheads="true"/>
              </p:cNvSpPr>
              <p:nvPr/>
            </p:nvSpPr>
            <p:spPr bwMode="auto">
              <a:xfrm>
                <a:off x="3770" y="2261"/>
                <a:ext cx="410" cy="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PPN</a:t>
                </a:r>
                <a:endParaRPr/>
              </a:p>
            </p:txBody>
          </p:sp>
        </p:grpSp>
        <p:grpSp>
          <p:nvGrpSpPr>
            <p:cNvPr id="617" name="Group 94"/>
            <p:cNvGrpSpPr/>
            <p:nvPr/>
          </p:nvGrpSpPr>
          <p:grpSpPr>
            <a:xfrm>
              <a:off x="605" y="2256"/>
              <a:ext cx="2467" cy="270"/>
              <a:chOff x="3061" y="2261"/>
              <a:chExt cx="1842" cy="270"/>
            </a:xfrm>
          </p:grpSpPr>
          <p:sp>
            <p:nvSpPr>
              <p:cNvPr id="618" name="Line 95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619" name="Text Box 96"/>
              <p:cNvSpPr txBox="true">
                <a:spLocks noChangeArrowheads="true"/>
              </p:cNvSpPr>
              <p:nvPr/>
            </p:nvSpPr>
            <p:spPr bwMode="auto">
              <a:xfrm>
                <a:off x="3770" y="2261"/>
                <a:ext cx="306" cy="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VPN</a:t>
                </a:r>
                <a:endParaRPr/>
              </a:p>
            </p:txBody>
          </p:sp>
        </p:grpSp>
        <p:sp>
          <p:nvSpPr>
            <p:cNvPr id="620" name="Text Box 97"/>
            <p:cNvSpPr txBox="true">
              <a:spLocks noChangeArrowheads="true"/>
            </p:cNvSpPr>
            <p:nvPr/>
          </p:nvSpPr>
          <p:spPr bwMode="auto">
            <a:xfrm>
              <a:off x="1020" y="2530"/>
              <a:ext cx="154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 b="false">
                  <a:solidFill>
                    <a:schemeClr val="tx2"/>
                  </a:solidFill>
                  <a:latin typeface="Helvetica" pitchFamily="34" charset="0"/>
                </a:rPr>
                <a:t>(Virtual Page Number)</a:t>
              </a:r>
              <a:endParaRPr/>
            </a:p>
          </p:txBody>
        </p:sp>
        <p:sp>
          <p:nvSpPr>
            <p:cNvPr id="621" name="Text Box 98"/>
            <p:cNvSpPr txBox="true">
              <a:spLocks noChangeArrowheads="true"/>
            </p:cNvSpPr>
            <p:nvPr/>
          </p:nvSpPr>
          <p:spPr bwMode="auto">
            <a:xfrm>
              <a:off x="3158" y="2523"/>
              <a:ext cx="141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 b="false">
                  <a:solidFill>
                    <a:schemeClr val="tx2"/>
                  </a:solidFill>
                  <a:latin typeface="Helvetica" pitchFamily="34" charset="0"/>
                </a:rPr>
                <a:t>(Virtual Page Offset)</a:t>
              </a:r>
              <a:endParaRPr/>
            </a:p>
          </p:txBody>
        </p:sp>
        <p:sp>
          <p:nvSpPr>
            <p:cNvPr id="622" name="Text Box 99"/>
            <p:cNvSpPr txBox="true">
              <a:spLocks noChangeArrowheads="true"/>
            </p:cNvSpPr>
            <p:nvPr/>
          </p:nvSpPr>
          <p:spPr bwMode="auto">
            <a:xfrm>
              <a:off x="1344" y="3531"/>
              <a:ext cx="167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 b="false">
                  <a:solidFill>
                    <a:schemeClr val="tx2"/>
                  </a:solidFill>
                  <a:latin typeface="Helvetica" pitchFamily="34" charset="0"/>
                </a:rPr>
                <a:t>(Physical Page Number)</a:t>
              </a:r>
              <a:endParaRPr/>
            </a:p>
          </p:txBody>
        </p:sp>
        <p:sp>
          <p:nvSpPr>
            <p:cNvPr id="623" name="Text Box 100"/>
            <p:cNvSpPr txBox="true">
              <a:spLocks noChangeArrowheads="true"/>
            </p:cNvSpPr>
            <p:nvPr/>
          </p:nvSpPr>
          <p:spPr bwMode="auto">
            <a:xfrm>
              <a:off x="3191" y="3552"/>
              <a:ext cx="1543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 b="false">
                  <a:solidFill>
                    <a:schemeClr val="tx2"/>
                  </a:solidFill>
                  <a:latin typeface="Helvetica" pitchFamily="34" charset="0"/>
                </a:rPr>
                <a:t>(Physical Page Offset)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6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灯片编号占位符 6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5313FA56-C49C-BE46-B6A1-8C003C913F75}" type="slidenum">
              <a:rPr lang="zh-CN" altLang="en-US" sz="1400" b="false">
                <a:latin typeface="Times New Roman" panose="02020603050405020304" charset="0"/>
              </a:rPr>
              <a:t>50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626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Simple Memory System Page Table</a:t>
            </a:r>
            <a:endParaRPr/>
          </a:p>
        </p:txBody>
      </p:sp>
      <p:sp>
        <p:nvSpPr>
          <p:cNvPr id="627" name="Rectangle 3"/>
          <p:cNvSpPr>
            <a:spLocks noGrp="true" noChangeArrowheads="true"/>
          </p:cNvSpPr>
          <p:nvPr>
            <p:ph type="body" sz="half" idx="1"/>
          </p:nvPr>
        </p:nvSpPr>
        <p:spPr>
          <a:xfrm>
            <a:off x="457200" y="1600200"/>
            <a:ext cx="7543800" cy="533400"/>
          </a:xfrm>
        </p:spPr>
        <p:txBody>
          <a:bodyPr/>
          <a:lstStyle/>
          <a:p>
            <a:pPr/>
            <a:r>
              <a:rPr kumimoji="false" lang="en-US" altLang="zh-CN" sz="2400">
                <a:ea typeface="宋体" charset="-122"/>
              </a:rPr>
              <a:t>Only show first 16 entries</a:t>
            </a:r>
            <a:endParaRPr kumimoji="false" lang="zh-CN" altLang="en-US" sz="2400">
              <a:ea typeface="宋体" charset="-122"/>
            </a:endParaRPr>
          </a:p>
        </p:txBody>
      </p:sp>
      <p:graphicFrame>
        <p:nvGraphicFramePr>
          <p:cNvPr id="628" name="Group 177"/>
          <p:cNvGraphicFramePr/>
          <p:nvPr>
            <p:ph sz="half" idx="2"/>
          </p:nvPr>
        </p:nvGraphicFramePr>
        <p:xfrm>
          <a:off x="533400" y="2590800"/>
          <a:ext cx="3795713" cy="3378201"/>
        </p:xfrm>
        <a:graphic>
          <a:graphicData uri="http://schemas.openxmlformats.org/drawingml/2006/table">
            <a:tbl>
              <a:tblPr/>
              <a:tblGrid>
                <a:gridCol w="1160463">
                  <a:extLst>
                    <a:ext uri="{9D8B030D-6E8A-4147-A177-3AD203B41FA5}">
                      <a16:colId val="1"/>
                    </a:ext>
                  </a:extLst>
                </a:gridCol>
                <a:gridCol w="1646237">
                  <a:extLst>
                    <a:ext uri="{9D8B030D-6E8A-4147-A177-3AD203B41FA5}">
                      <a16:colId val="2"/>
                    </a:ext>
                  </a:extLst>
                </a:gridCol>
                <a:gridCol w="989013">
                  <a:extLst>
                    <a:ext uri="{9D8B030D-6E8A-4147-A177-3AD203B41FA5}">
                      <a16:colId val="3"/>
                    </a:ext>
                  </a:extLst>
                </a:gridCol>
              </a:tblGrid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kumimoji="false" lang="en-US" altLang="zh-CN" sz="1800" b="true" i="false" u="none" strike="noStrike" cap="none" normalizeH="false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charset="0"/>
                        <a:ea typeface="宋体" charset="-122"/>
                      </a:endParaRPr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00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28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36512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01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33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04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6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05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16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7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06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8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07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9"/>
                  </a:ext>
                </a:extLst>
              </a:tr>
            </a:tbl>
          </a:graphicData>
        </a:graphic>
      </p:graphicFrame>
      <p:graphicFrame>
        <p:nvGraphicFramePr>
          <p:cNvPr id="629" name="表格 1"/>
          <p:cNvGraphicFramePr/>
          <p:nvPr/>
        </p:nvGraphicFramePr>
        <p:xfrm>
          <a:off x="5199063" y="2590800"/>
          <a:ext cx="3563937" cy="3378201"/>
        </p:xfrm>
        <a:graphic>
          <a:graphicData uri="http://schemas.openxmlformats.org/drawingml/2006/table">
            <a:tbl>
              <a:tblPr/>
              <a:tblGrid>
                <a:gridCol w="969962">
                  <a:extLst>
                    <a:ext uri="{9D8B030D-6E8A-4147-A177-3AD203B41FA5}">
                      <a16:colId val="1"/>
                    </a:ext>
                  </a:extLst>
                </a:gridCol>
                <a:gridCol w="1466850">
                  <a:extLst>
                    <a:ext uri="{9D8B030D-6E8A-4147-A177-3AD203B41FA5}">
                      <a16:colId val="2"/>
                    </a:ext>
                  </a:extLst>
                </a:gridCol>
                <a:gridCol w="1127125">
                  <a:extLst>
                    <a:ext uri="{9D8B030D-6E8A-4147-A177-3AD203B41FA5}">
                      <a16:colId val="3"/>
                    </a:ext>
                  </a:extLst>
                </a:gridCol>
              </a:tblGrid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kumimoji="false" lang="en-US" altLang="zh-CN" sz="1800" b="true" i="false" u="none" strike="noStrike" cap="none" normalizeH="false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charset="0"/>
                        <a:ea typeface="宋体" charset="-122"/>
                      </a:endParaRPr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08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13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36512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09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17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0A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09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0B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0C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6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2D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7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0E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8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0F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>
  <p:cSld>
    <p:spTree>
      <p:nvGrpSpPr>
        <p:cNvPr id="6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88D54820-4502-E64C-A4F1-BB6359C4505A}" type="slidenum">
              <a:rPr lang="zh-CN" altLang="en-US" sz="1400" b="false">
                <a:latin typeface="Times New Roman" panose="02020603050405020304" charset="0"/>
              </a:rPr>
              <a:t>51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632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</a:t>
            </a:r>
            <a:r>
              <a:rPr lang="en-US">
                <a:latin typeface="Comic Sans MS"/>
                <a:ea typeface="宋体"/>
                <a:cs typeface="宋体"/>
              </a:rPr>
              <a:t>练习</a:t>
            </a:r>
            <a:r>
              <a:rPr lang="en-US">
                <a:latin typeface="Comic Sans MS"/>
                <a:ea typeface="宋体"/>
                <a:cs typeface="宋体"/>
              </a:rPr>
              <a:t>：</a:t>
            </a:r>
            <a:r>
              <a:rPr lang="en-US">
                <a:latin typeface="Comic Sans MS"/>
                <a:ea typeface="宋体"/>
                <a:cs typeface="宋体"/>
              </a:rPr>
              <a:t>Address Translation</a:t>
            </a:r>
            <a:endParaRPr/>
          </a:p>
        </p:txBody>
      </p:sp>
      <p:sp>
        <p:nvSpPr>
          <p:cNvPr id="633" name="Rectangle 102"/>
          <p:cNvSpPr>
            <a:spLocks noChangeArrowheads="true"/>
          </p:cNvSpPr>
          <p:nvPr/>
        </p:nvSpPr>
        <p:spPr bwMode="auto">
          <a:xfrm>
            <a:off x="644525" y="1524000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b="false"/>
              <a:t>Virtual Address: 0x</a:t>
            </a:r>
            <a:r>
              <a:rPr lang="en-US" altLang="zh-CN" b="false">
                <a:solidFill>
                  <a:srgbClr val="FF0000"/>
                </a:solidFill>
              </a:rPr>
              <a:t>0</a:t>
            </a:r>
            <a:r>
              <a:rPr lang="en-US" altLang="zh-CN" b="false">
                <a:solidFill>
                  <a:srgbClr val="00B0F0"/>
                </a:solidFill>
              </a:rPr>
              <a:t>3</a:t>
            </a:r>
            <a:r>
              <a:rPr lang="en-US" altLang="zh-CN" b="false">
                <a:solidFill>
                  <a:srgbClr val="FFC000"/>
                </a:solidFill>
              </a:rPr>
              <a:t>D</a:t>
            </a:r>
            <a:r>
              <a:rPr lang="en-US" altLang="zh-CN" b="false">
                <a:solidFill>
                  <a:srgbClr val="00B050"/>
                </a:solidFill>
              </a:rPr>
              <a:t>4</a:t>
            </a:r>
            <a:endParaRPr lang="zh-CN" altLang="en-US" b="false">
              <a:solidFill>
                <a:srgbClr val="00B050"/>
              </a:solidFill>
            </a:endParaRPr>
          </a:p>
        </p:txBody>
      </p:sp>
      <p:grpSp>
        <p:nvGrpSpPr>
          <p:cNvPr id="634" name="Group 106"/>
          <p:cNvGrpSpPr/>
          <p:nvPr/>
        </p:nvGrpSpPr>
        <p:grpSpPr>
          <a:xfrm>
            <a:off x="796925" y="1941513"/>
            <a:ext cx="487363" cy="609600"/>
            <a:chOff x="629" y="1176"/>
            <a:chExt cx="307" cy="384"/>
          </a:xfrm>
          <a:noFill/>
        </p:grpSpPr>
        <p:sp>
          <p:nvSpPr>
            <p:cNvPr id="635" name="Rectangle 107"/>
            <p:cNvSpPr>
              <a:spLocks noChangeArrowheads="true"/>
            </p:cNvSpPr>
            <p:nvPr/>
          </p:nvSpPr>
          <p:spPr bwMode="auto">
            <a:xfrm>
              <a:off x="62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endParaRPr lang="zh-CN" altLang="en-US" sz="1800">
                <a:solidFill>
                  <a:schemeClr val="tx2"/>
                </a:solidFill>
                <a:latin typeface="Helvetica" pitchFamily="34" charset="0"/>
                <a:ea typeface="宋体" charset="-122"/>
              </a:endParaRPr>
            </a:p>
          </p:txBody>
        </p:sp>
        <p:sp>
          <p:nvSpPr>
            <p:cNvPr id="636" name="Rectangle 108"/>
            <p:cNvSpPr>
              <a:spLocks noChangeArrowheads="true"/>
            </p:cNvSpPr>
            <p:nvPr/>
          </p:nvSpPr>
          <p:spPr bwMode="auto">
            <a:xfrm>
              <a:off x="62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13</a:t>
              </a:r>
              <a:endParaRPr/>
            </a:p>
          </p:txBody>
        </p:sp>
      </p:grpSp>
      <p:grpSp>
        <p:nvGrpSpPr>
          <p:cNvPr id="637" name="Group 109"/>
          <p:cNvGrpSpPr/>
          <p:nvPr/>
        </p:nvGrpSpPr>
        <p:grpSpPr>
          <a:xfrm>
            <a:off x="1284288" y="1941513"/>
            <a:ext cx="487363" cy="609600"/>
            <a:chOff x="936" y="1176"/>
            <a:chExt cx="307" cy="384"/>
          </a:xfrm>
          <a:noFill/>
        </p:grpSpPr>
        <p:sp>
          <p:nvSpPr>
            <p:cNvPr id="638" name="Rectangle 110"/>
            <p:cNvSpPr>
              <a:spLocks noChangeArrowheads="true"/>
            </p:cNvSpPr>
            <p:nvPr/>
          </p:nvSpPr>
          <p:spPr bwMode="auto">
            <a:xfrm>
              <a:off x="93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endParaRPr lang="zh-CN" altLang="en-US" sz="1800">
                <a:solidFill>
                  <a:schemeClr val="tx2"/>
                </a:solidFill>
                <a:latin typeface="Helvetica" pitchFamily="34" charset="0"/>
                <a:ea typeface="宋体" charset="-122"/>
              </a:endParaRPr>
            </a:p>
          </p:txBody>
        </p:sp>
        <p:sp>
          <p:nvSpPr>
            <p:cNvPr id="639" name="Rectangle 111"/>
            <p:cNvSpPr>
              <a:spLocks noChangeArrowheads="true"/>
            </p:cNvSpPr>
            <p:nvPr/>
          </p:nvSpPr>
          <p:spPr bwMode="auto">
            <a:xfrm>
              <a:off x="93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12</a:t>
              </a:r>
              <a:endParaRPr/>
            </a:p>
          </p:txBody>
        </p:sp>
      </p:grpSp>
      <p:grpSp>
        <p:nvGrpSpPr>
          <p:cNvPr id="640" name="Group 112"/>
          <p:cNvGrpSpPr/>
          <p:nvPr/>
        </p:nvGrpSpPr>
        <p:grpSpPr>
          <a:xfrm>
            <a:off x="1771650" y="1941513"/>
            <a:ext cx="487363" cy="609600"/>
            <a:chOff x="1243" y="1176"/>
            <a:chExt cx="307" cy="384"/>
          </a:xfrm>
          <a:noFill/>
        </p:grpSpPr>
        <p:sp>
          <p:nvSpPr>
            <p:cNvPr id="641" name="Rectangle 113"/>
            <p:cNvSpPr>
              <a:spLocks noChangeArrowheads="true"/>
            </p:cNvSpPr>
            <p:nvPr/>
          </p:nvSpPr>
          <p:spPr bwMode="auto">
            <a:xfrm>
              <a:off x="124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endParaRPr lang="zh-CN" altLang="en-US" sz="1800">
                <a:solidFill>
                  <a:schemeClr val="tx2"/>
                </a:solidFill>
                <a:latin typeface="Helvetica" pitchFamily="34" charset="0"/>
                <a:ea typeface="宋体" charset="-122"/>
              </a:endParaRPr>
            </a:p>
          </p:txBody>
        </p:sp>
        <p:sp>
          <p:nvSpPr>
            <p:cNvPr id="642" name="Rectangle 114"/>
            <p:cNvSpPr>
              <a:spLocks noChangeArrowheads="true"/>
            </p:cNvSpPr>
            <p:nvPr/>
          </p:nvSpPr>
          <p:spPr bwMode="auto">
            <a:xfrm>
              <a:off x="124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11</a:t>
              </a:r>
              <a:endParaRPr/>
            </a:p>
          </p:txBody>
        </p:sp>
      </p:grpSp>
      <p:grpSp>
        <p:nvGrpSpPr>
          <p:cNvPr id="643" name="Group 115"/>
          <p:cNvGrpSpPr/>
          <p:nvPr/>
        </p:nvGrpSpPr>
        <p:grpSpPr>
          <a:xfrm>
            <a:off x="2259013" y="1941513"/>
            <a:ext cx="487363" cy="609600"/>
            <a:chOff x="1550" y="1176"/>
            <a:chExt cx="307" cy="384"/>
          </a:xfrm>
          <a:noFill/>
        </p:grpSpPr>
        <p:sp>
          <p:nvSpPr>
            <p:cNvPr id="644" name="Rectangle 116"/>
            <p:cNvSpPr>
              <a:spLocks noChangeArrowheads="true"/>
            </p:cNvSpPr>
            <p:nvPr/>
          </p:nvSpPr>
          <p:spPr bwMode="auto">
            <a:xfrm>
              <a:off x="155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45" name="Rectangle 117"/>
            <p:cNvSpPr>
              <a:spLocks noChangeArrowheads="true"/>
            </p:cNvSpPr>
            <p:nvPr/>
          </p:nvSpPr>
          <p:spPr bwMode="auto">
            <a:xfrm>
              <a:off x="155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10</a:t>
              </a:r>
              <a:endParaRPr/>
            </a:p>
          </p:txBody>
        </p:sp>
      </p:grpSp>
      <p:grpSp>
        <p:nvGrpSpPr>
          <p:cNvPr id="646" name="Group 118"/>
          <p:cNvGrpSpPr/>
          <p:nvPr/>
        </p:nvGrpSpPr>
        <p:grpSpPr>
          <a:xfrm>
            <a:off x="2746375" y="1941513"/>
            <a:ext cx="487363" cy="609600"/>
            <a:chOff x="1857" y="1176"/>
            <a:chExt cx="307" cy="384"/>
          </a:xfrm>
          <a:noFill/>
        </p:grpSpPr>
        <p:sp>
          <p:nvSpPr>
            <p:cNvPr id="647" name="Rectangle 119"/>
            <p:cNvSpPr>
              <a:spLocks noChangeArrowheads="true"/>
            </p:cNvSpPr>
            <p:nvPr/>
          </p:nvSpPr>
          <p:spPr bwMode="auto">
            <a:xfrm>
              <a:off x="1857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48" name="Rectangle 120"/>
            <p:cNvSpPr>
              <a:spLocks noChangeArrowheads="true"/>
            </p:cNvSpPr>
            <p:nvPr/>
          </p:nvSpPr>
          <p:spPr bwMode="auto">
            <a:xfrm>
              <a:off x="1857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9</a:t>
              </a:r>
              <a:endParaRPr/>
            </a:p>
          </p:txBody>
        </p:sp>
      </p:grpSp>
      <p:grpSp>
        <p:nvGrpSpPr>
          <p:cNvPr id="649" name="Group 121"/>
          <p:cNvGrpSpPr/>
          <p:nvPr/>
        </p:nvGrpSpPr>
        <p:grpSpPr>
          <a:xfrm>
            <a:off x="3233738" y="1941513"/>
            <a:ext cx="487363" cy="609600"/>
            <a:chOff x="2164" y="1176"/>
            <a:chExt cx="307" cy="384"/>
          </a:xfrm>
          <a:noFill/>
        </p:grpSpPr>
        <p:sp>
          <p:nvSpPr>
            <p:cNvPr id="650" name="Rectangle 122"/>
            <p:cNvSpPr>
              <a:spLocks noChangeArrowheads="true"/>
            </p:cNvSpPr>
            <p:nvPr/>
          </p:nvSpPr>
          <p:spPr bwMode="auto">
            <a:xfrm>
              <a:off x="2164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51" name="Rectangle 123"/>
            <p:cNvSpPr>
              <a:spLocks noChangeArrowheads="true"/>
            </p:cNvSpPr>
            <p:nvPr/>
          </p:nvSpPr>
          <p:spPr bwMode="auto">
            <a:xfrm>
              <a:off x="2164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8</a:t>
              </a:r>
              <a:endParaRPr/>
            </a:p>
          </p:txBody>
        </p:sp>
      </p:grpSp>
      <p:grpSp>
        <p:nvGrpSpPr>
          <p:cNvPr id="652" name="Group 124"/>
          <p:cNvGrpSpPr/>
          <p:nvPr/>
        </p:nvGrpSpPr>
        <p:grpSpPr>
          <a:xfrm>
            <a:off x="3721100" y="1941513"/>
            <a:ext cx="487363" cy="609600"/>
            <a:chOff x="2471" y="1176"/>
            <a:chExt cx="307" cy="384"/>
          </a:xfrm>
          <a:noFill/>
        </p:grpSpPr>
        <p:sp>
          <p:nvSpPr>
            <p:cNvPr id="653" name="Rectangle 125"/>
            <p:cNvSpPr>
              <a:spLocks noChangeArrowheads="true"/>
            </p:cNvSpPr>
            <p:nvPr/>
          </p:nvSpPr>
          <p:spPr bwMode="auto">
            <a:xfrm>
              <a:off x="2471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54" name="Rectangle 126"/>
            <p:cNvSpPr>
              <a:spLocks noChangeArrowheads="true"/>
            </p:cNvSpPr>
            <p:nvPr/>
          </p:nvSpPr>
          <p:spPr bwMode="auto">
            <a:xfrm>
              <a:off x="2471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7</a:t>
              </a:r>
              <a:endParaRPr/>
            </a:p>
          </p:txBody>
        </p:sp>
      </p:grpSp>
      <p:grpSp>
        <p:nvGrpSpPr>
          <p:cNvPr id="655" name="Group 127"/>
          <p:cNvGrpSpPr/>
          <p:nvPr/>
        </p:nvGrpSpPr>
        <p:grpSpPr>
          <a:xfrm>
            <a:off x="4208463" y="1941513"/>
            <a:ext cx="487363" cy="609600"/>
            <a:chOff x="2778" y="1176"/>
            <a:chExt cx="307" cy="384"/>
          </a:xfrm>
          <a:noFill/>
        </p:grpSpPr>
        <p:sp>
          <p:nvSpPr>
            <p:cNvPr id="656" name="Rectangle 128"/>
            <p:cNvSpPr>
              <a:spLocks noChangeArrowheads="true"/>
            </p:cNvSpPr>
            <p:nvPr/>
          </p:nvSpPr>
          <p:spPr bwMode="auto">
            <a:xfrm>
              <a:off x="2778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57" name="Rectangle 129"/>
            <p:cNvSpPr>
              <a:spLocks noChangeArrowheads="true"/>
            </p:cNvSpPr>
            <p:nvPr/>
          </p:nvSpPr>
          <p:spPr bwMode="auto">
            <a:xfrm>
              <a:off x="2778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6</a:t>
              </a:r>
              <a:endParaRPr/>
            </a:p>
          </p:txBody>
        </p:sp>
      </p:grpSp>
      <p:grpSp>
        <p:nvGrpSpPr>
          <p:cNvPr id="658" name="Group 130"/>
          <p:cNvGrpSpPr/>
          <p:nvPr/>
        </p:nvGrpSpPr>
        <p:grpSpPr>
          <a:xfrm>
            <a:off x="4695825" y="1941513"/>
            <a:ext cx="487363" cy="609600"/>
            <a:chOff x="3085" y="1176"/>
            <a:chExt cx="307" cy="384"/>
          </a:xfrm>
          <a:noFill/>
        </p:grpSpPr>
        <p:sp>
          <p:nvSpPr>
            <p:cNvPr id="659" name="Rectangle 131"/>
            <p:cNvSpPr>
              <a:spLocks noChangeArrowheads="true"/>
            </p:cNvSpPr>
            <p:nvPr/>
          </p:nvSpPr>
          <p:spPr bwMode="auto">
            <a:xfrm>
              <a:off x="3085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60" name="Rectangle 132"/>
            <p:cNvSpPr>
              <a:spLocks noChangeArrowheads="true"/>
            </p:cNvSpPr>
            <p:nvPr/>
          </p:nvSpPr>
          <p:spPr bwMode="auto">
            <a:xfrm>
              <a:off x="3085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5</a:t>
              </a:r>
              <a:endParaRPr/>
            </a:p>
          </p:txBody>
        </p:sp>
      </p:grpSp>
      <p:grpSp>
        <p:nvGrpSpPr>
          <p:cNvPr id="661" name="Group 133"/>
          <p:cNvGrpSpPr/>
          <p:nvPr/>
        </p:nvGrpSpPr>
        <p:grpSpPr>
          <a:xfrm>
            <a:off x="5183188" y="1941513"/>
            <a:ext cx="487363" cy="609600"/>
            <a:chOff x="3392" y="1176"/>
            <a:chExt cx="307" cy="384"/>
          </a:xfrm>
          <a:noFill/>
        </p:grpSpPr>
        <p:sp>
          <p:nvSpPr>
            <p:cNvPr id="662" name="Rectangle 134"/>
            <p:cNvSpPr>
              <a:spLocks noChangeArrowheads="true"/>
            </p:cNvSpPr>
            <p:nvPr/>
          </p:nvSpPr>
          <p:spPr bwMode="auto">
            <a:xfrm>
              <a:off x="3392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63" name="Rectangle 135"/>
            <p:cNvSpPr>
              <a:spLocks noChangeArrowheads="true"/>
            </p:cNvSpPr>
            <p:nvPr/>
          </p:nvSpPr>
          <p:spPr bwMode="auto">
            <a:xfrm>
              <a:off x="3392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4</a:t>
              </a:r>
              <a:endParaRPr/>
            </a:p>
          </p:txBody>
        </p:sp>
      </p:grpSp>
      <p:grpSp>
        <p:nvGrpSpPr>
          <p:cNvPr id="664" name="Group 136"/>
          <p:cNvGrpSpPr/>
          <p:nvPr/>
        </p:nvGrpSpPr>
        <p:grpSpPr>
          <a:xfrm>
            <a:off x="5670550" y="1941513"/>
            <a:ext cx="487363" cy="609600"/>
            <a:chOff x="3699" y="1176"/>
            <a:chExt cx="307" cy="384"/>
          </a:xfrm>
          <a:noFill/>
        </p:grpSpPr>
        <p:sp>
          <p:nvSpPr>
            <p:cNvPr id="665" name="Rectangle 137"/>
            <p:cNvSpPr>
              <a:spLocks noChangeArrowheads="true"/>
            </p:cNvSpPr>
            <p:nvPr/>
          </p:nvSpPr>
          <p:spPr bwMode="auto">
            <a:xfrm>
              <a:off x="369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66" name="Rectangle 138"/>
            <p:cNvSpPr>
              <a:spLocks noChangeArrowheads="true"/>
            </p:cNvSpPr>
            <p:nvPr/>
          </p:nvSpPr>
          <p:spPr bwMode="auto">
            <a:xfrm>
              <a:off x="369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3</a:t>
              </a:r>
              <a:endParaRPr/>
            </a:p>
          </p:txBody>
        </p:sp>
      </p:grpSp>
      <p:grpSp>
        <p:nvGrpSpPr>
          <p:cNvPr id="667" name="Group 139"/>
          <p:cNvGrpSpPr/>
          <p:nvPr/>
        </p:nvGrpSpPr>
        <p:grpSpPr>
          <a:xfrm>
            <a:off x="6157913" y="1941513"/>
            <a:ext cx="487363" cy="609600"/>
            <a:chOff x="4006" y="1176"/>
            <a:chExt cx="307" cy="384"/>
          </a:xfrm>
          <a:noFill/>
        </p:grpSpPr>
        <p:sp>
          <p:nvSpPr>
            <p:cNvPr id="668" name="Rectangle 140"/>
            <p:cNvSpPr>
              <a:spLocks noChangeArrowheads="true"/>
            </p:cNvSpPr>
            <p:nvPr/>
          </p:nvSpPr>
          <p:spPr bwMode="auto">
            <a:xfrm>
              <a:off x="400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69" name="Rectangle 141"/>
            <p:cNvSpPr>
              <a:spLocks noChangeArrowheads="true"/>
            </p:cNvSpPr>
            <p:nvPr/>
          </p:nvSpPr>
          <p:spPr bwMode="auto">
            <a:xfrm>
              <a:off x="400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2</a:t>
              </a:r>
              <a:endParaRPr/>
            </a:p>
          </p:txBody>
        </p:sp>
      </p:grpSp>
      <p:grpSp>
        <p:nvGrpSpPr>
          <p:cNvPr id="670" name="Group 142"/>
          <p:cNvGrpSpPr/>
          <p:nvPr/>
        </p:nvGrpSpPr>
        <p:grpSpPr>
          <a:xfrm>
            <a:off x="6645275" y="1941513"/>
            <a:ext cx="487363" cy="609600"/>
            <a:chOff x="4313" y="1176"/>
            <a:chExt cx="307" cy="384"/>
          </a:xfrm>
          <a:noFill/>
        </p:grpSpPr>
        <p:sp>
          <p:nvSpPr>
            <p:cNvPr id="671" name="Rectangle 143"/>
            <p:cNvSpPr>
              <a:spLocks noChangeArrowheads="true"/>
            </p:cNvSpPr>
            <p:nvPr/>
          </p:nvSpPr>
          <p:spPr bwMode="auto">
            <a:xfrm>
              <a:off x="431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72" name="Rectangle 144"/>
            <p:cNvSpPr>
              <a:spLocks noChangeArrowheads="true"/>
            </p:cNvSpPr>
            <p:nvPr/>
          </p:nvSpPr>
          <p:spPr bwMode="auto">
            <a:xfrm>
              <a:off x="431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</a:t>
              </a:r>
              <a:endParaRPr/>
            </a:p>
          </p:txBody>
        </p:sp>
      </p:grpSp>
      <p:grpSp>
        <p:nvGrpSpPr>
          <p:cNvPr id="673" name="Group 145"/>
          <p:cNvGrpSpPr/>
          <p:nvPr/>
        </p:nvGrpSpPr>
        <p:grpSpPr>
          <a:xfrm>
            <a:off x="7132638" y="1941513"/>
            <a:ext cx="487363" cy="609600"/>
            <a:chOff x="4620" y="1176"/>
            <a:chExt cx="307" cy="384"/>
          </a:xfrm>
          <a:noFill/>
        </p:grpSpPr>
        <p:sp>
          <p:nvSpPr>
            <p:cNvPr id="674" name="Rectangle 146"/>
            <p:cNvSpPr>
              <a:spLocks noChangeArrowheads="true"/>
            </p:cNvSpPr>
            <p:nvPr/>
          </p:nvSpPr>
          <p:spPr bwMode="auto">
            <a:xfrm>
              <a:off x="462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75" name="Rectangle 147"/>
            <p:cNvSpPr>
              <a:spLocks noChangeArrowheads="true"/>
            </p:cNvSpPr>
            <p:nvPr/>
          </p:nvSpPr>
          <p:spPr bwMode="auto">
            <a:xfrm>
              <a:off x="462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0</a:t>
              </a:r>
              <a:endParaRPr/>
            </a:p>
          </p:txBody>
        </p:sp>
      </p:grpSp>
      <p:grpSp>
        <p:nvGrpSpPr>
          <p:cNvPr id="676" name="Group 148"/>
          <p:cNvGrpSpPr/>
          <p:nvPr/>
        </p:nvGrpSpPr>
        <p:grpSpPr>
          <a:xfrm>
            <a:off x="4695825" y="2711450"/>
            <a:ext cx="2924175" cy="336550"/>
            <a:chOff x="3085" y="1661"/>
            <a:chExt cx="1842" cy="212"/>
          </a:xfrm>
          <a:noFill/>
        </p:grpSpPr>
        <p:sp>
          <p:nvSpPr>
            <p:cNvPr id="677" name="Line 149"/>
            <p:cNvSpPr>
              <a:spLocks noChangeShapeType="true"/>
            </p:cNvSpPr>
            <p:nvPr/>
          </p:nvSpPr>
          <p:spPr bwMode="auto">
            <a:xfrm>
              <a:off x="3085" y="1752"/>
              <a:ext cx="184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90487" tIns="44450" rIns="90487" bIns="44450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78" name="Text Box 150"/>
            <p:cNvSpPr txBox="true">
              <a:spLocks noChangeArrowheads="true"/>
            </p:cNvSpPr>
            <p:nvPr/>
          </p:nvSpPr>
          <p:spPr bwMode="auto">
            <a:xfrm>
              <a:off x="3794" y="1661"/>
              <a:ext cx="41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VPO</a:t>
              </a:r>
              <a:endParaRPr/>
            </a:p>
          </p:txBody>
        </p:sp>
      </p:grpSp>
      <p:grpSp>
        <p:nvGrpSpPr>
          <p:cNvPr id="679" name="Group 151"/>
          <p:cNvGrpSpPr/>
          <p:nvPr/>
        </p:nvGrpSpPr>
        <p:grpSpPr>
          <a:xfrm>
            <a:off x="796925" y="2703513"/>
            <a:ext cx="3916363" cy="336550"/>
            <a:chOff x="629" y="1656"/>
            <a:chExt cx="2467" cy="212"/>
          </a:xfrm>
          <a:noFill/>
        </p:grpSpPr>
        <p:sp>
          <p:nvSpPr>
            <p:cNvPr id="680" name="Line 152"/>
            <p:cNvSpPr>
              <a:spLocks noChangeShapeType="true"/>
            </p:cNvSpPr>
            <p:nvPr/>
          </p:nvSpPr>
          <p:spPr bwMode="auto">
            <a:xfrm>
              <a:off x="629" y="1747"/>
              <a:ext cx="2467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90487" tIns="44450" rIns="90487" bIns="44450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681" name="Text Box 153"/>
            <p:cNvSpPr txBox="true">
              <a:spLocks noChangeArrowheads="true"/>
            </p:cNvSpPr>
            <p:nvPr/>
          </p:nvSpPr>
          <p:spPr bwMode="auto">
            <a:xfrm>
              <a:off x="1579" y="1656"/>
              <a:ext cx="409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800" dirty="false">
                  <a:solidFill>
                    <a:schemeClr val="tx2"/>
                  </a:solidFill>
                  <a:latin typeface="Helvetica" pitchFamily="34" charset="0"/>
                </a:rPr>
                <a:t>VPN</a:t>
              </a:r>
              <a:endParaRPr/>
            </a:p>
          </p:txBody>
        </p:sp>
      </p:grpSp>
      <p:sp>
        <p:nvSpPr>
          <p:cNvPr id="682" name="Rectangle 175"/>
          <p:cNvSpPr>
            <a:spLocks noChangeArrowheads="true"/>
          </p:cNvSpPr>
          <p:nvPr/>
        </p:nvSpPr>
        <p:spPr bwMode="auto">
          <a:xfrm>
            <a:off x="685800" y="3336925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b="false"/>
              <a:t>VPN: </a:t>
            </a:r>
            <a:r>
              <a:rPr lang="en-US" altLang="zh-CN" u="sng"/>
              <a:t>      </a:t>
            </a:r>
            <a:r>
              <a:rPr lang="en-US" altLang="zh-CN"/>
              <a:t>  </a:t>
            </a:r>
            <a:r>
              <a:rPr lang="en-US" altLang="zh-CN" b="false"/>
              <a:t>VPO: </a:t>
            </a:r>
            <a:r>
              <a:rPr lang="en-US" altLang="zh-CN" b="false" u="sng"/>
              <a:t>        </a:t>
            </a:r>
            <a:r>
              <a:rPr lang="en-US" altLang="zh-CN" b="false"/>
              <a:t>             	Page Fault? </a:t>
            </a:r>
            <a:r>
              <a:rPr lang="en-US" altLang="zh-CN" u="sng"/>
              <a:t>      </a:t>
            </a:r>
            <a:r>
              <a:rPr lang="en-US" altLang="zh-CN">
                <a:solidFill>
                  <a:schemeClr val="bg1"/>
                </a:solidFill>
              </a:rPr>
              <a:t>d</a:t>
            </a:r>
            <a:endParaRPr/>
          </a:p>
        </p:txBody>
      </p:sp>
      <p:sp>
        <p:nvSpPr>
          <p:cNvPr id="683" name="Rectangle 176"/>
          <p:cNvSpPr>
            <a:spLocks noChangeArrowheads="true"/>
          </p:cNvSpPr>
          <p:nvPr/>
        </p:nvSpPr>
        <p:spPr bwMode="auto">
          <a:xfrm>
            <a:off x="708025" y="5257800"/>
            <a:ext cx="6170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b="false"/>
              <a:t>PPN: </a:t>
            </a:r>
            <a:r>
              <a:rPr lang="en-US" altLang="zh-CN" u="sng"/>
              <a:t>     </a:t>
            </a:r>
            <a:r>
              <a:rPr lang="en-US" altLang="zh-CN" b="false"/>
              <a:t>    PPO: </a:t>
            </a:r>
            <a:r>
              <a:rPr lang="en-US" altLang="zh-CN" u="sng"/>
              <a:t>      </a:t>
            </a:r>
            <a:r>
              <a:rPr lang="en-US" altLang="zh-CN" b="false"/>
              <a:t>		PA: </a:t>
            </a:r>
            <a:r>
              <a:rPr lang="en-US" altLang="zh-CN" u="sng"/>
              <a:t>      </a:t>
            </a:r>
            <a:endParaRPr/>
          </a:p>
        </p:txBody>
      </p:sp>
      <p:grpSp>
        <p:nvGrpSpPr>
          <p:cNvPr id="684" name="Group 179"/>
          <p:cNvGrpSpPr/>
          <p:nvPr/>
        </p:nvGrpSpPr>
        <p:grpSpPr>
          <a:xfrm>
            <a:off x="1779588" y="4006850"/>
            <a:ext cx="5848350" cy="609600"/>
            <a:chOff x="1219" y="2880"/>
            <a:chExt cx="3684" cy="384"/>
          </a:xfrm>
        </p:grpSpPr>
        <p:grpSp>
          <p:nvGrpSpPr>
            <p:cNvPr id="685" name="Group 180"/>
            <p:cNvGrpSpPr/>
            <p:nvPr/>
          </p:nvGrpSpPr>
          <p:grpSpPr>
            <a:xfrm>
              <a:off x="1219" y="2880"/>
              <a:ext cx="307" cy="384"/>
              <a:chOff x="605" y="1776"/>
              <a:chExt cx="307" cy="384"/>
            </a:xfrm>
          </p:grpSpPr>
          <p:sp>
            <p:nvSpPr>
              <p:cNvPr id="686" name="Rectangle 181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687" name="Rectangle 182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11</a:t>
                </a:r>
                <a:endParaRPr/>
              </a:p>
            </p:txBody>
          </p:sp>
        </p:grpSp>
        <p:grpSp>
          <p:nvGrpSpPr>
            <p:cNvPr id="688" name="Group 183"/>
            <p:cNvGrpSpPr/>
            <p:nvPr/>
          </p:nvGrpSpPr>
          <p:grpSpPr>
            <a:xfrm>
              <a:off x="1526" y="2880"/>
              <a:ext cx="307" cy="384"/>
              <a:chOff x="605" y="1776"/>
              <a:chExt cx="307" cy="384"/>
            </a:xfrm>
          </p:grpSpPr>
          <p:sp>
            <p:nvSpPr>
              <p:cNvPr id="689" name="Rectangle 184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690" name="Rectangle 185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10</a:t>
                </a:r>
                <a:endParaRPr/>
              </a:p>
            </p:txBody>
          </p:sp>
        </p:grpSp>
        <p:grpSp>
          <p:nvGrpSpPr>
            <p:cNvPr id="691" name="Group 186"/>
            <p:cNvGrpSpPr/>
            <p:nvPr/>
          </p:nvGrpSpPr>
          <p:grpSpPr>
            <a:xfrm>
              <a:off x="1833" y="2880"/>
              <a:ext cx="307" cy="384"/>
              <a:chOff x="605" y="1776"/>
              <a:chExt cx="307" cy="384"/>
            </a:xfrm>
          </p:grpSpPr>
          <p:sp>
            <p:nvSpPr>
              <p:cNvPr id="692" name="Rectangle 187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693" name="Rectangle 188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9</a:t>
                </a:r>
                <a:endParaRPr/>
              </a:p>
            </p:txBody>
          </p:sp>
        </p:grpSp>
        <p:grpSp>
          <p:nvGrpSpPr>
            <p:cNvPr id="694" name="Group 189"/>
            <p:cNvGrpSpPr/>
            <p:nvPr/>
          </p:nvGrpSpPr>
          <p:grpSpPr>
            <a:xfrm>
              <a:off x="2140" y="2880"/>
              <a:ext cx="307" cy="384"/>
              <a:chOff x="605" y="1776"/>
              <a:chExt cx="307" cy="384"/>
            </a:xfrm>
          </p:grpSpPr>
          <p:sp>
            <p:nvSpPr>
              <p:cNvPr id="695" name="Rectangle 190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696" name="Rectangle 191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8</a:t>
                </a:r>
                <a:endParaRPr/>
              </a:p>
            </p:txBody>
          </p:sp>
        </p:grpSp>
        <p:grpSp>
          <p:nvGrpSpPr>
            <p:cNvPr id="697" name="Group 192"/>
            <p:cNvGrpSpPr/>
            <p:nvPr/>
          </p:nvGrpSpPr>
          <p:grpSpPr>
            <a:xfrm>
              <a:off x="2447" y="2880"/>
              <a:ext cx="307" cy="384"/>
              <a:chOff x="605" y="1776"/>
              <a:chExt cx="307" cy="384"/>
            </a:xfrm>
          </p:grpSpPr>
          <p:sp>
            <p:nvSpPr>
              <p:cNvPr id="698" name="Rectangle 193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699" name="Rectangle 194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7</a:t>
                </a:r>
                <a:endParaRPr/>
              </a:p>
            </p:txBody>
          </p:sp>
        </p:grpSp>
        <p:grpSp>
          <p:nvGrpSpPr>
            <p:cNvPr id="700" name="Group 195"/>
            <p:cNvGrpSpPr/>
            <p:nvPr/>
          </p:nvGrpSpPr>
          <p:grpSpPr>
            <a:xfrm>
              <a:off x="2754" y="2880"/>
              <a:ext cx="307" cy="384"/>
              <a:chOff x="605" y="1776"/>
              <a:chExt cx="307" cy="384"/>
            </a:xfrm>
          </p:grpSpPr>
          <p:sp>
            <p:nvSpPr>
              <p:cNvPr id="701" name="Rectangle 196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702" name="Rectangle 197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6</a:t>
                </a:r>
                <a:endParaRPr/>
              </a:p>
            </p:txBody>
          </p:sp>
        </p:grpSp>
        <p:grpSp>
          <p:nvGrpSpPr>
            <p:cNvPr id="703" name="Group 198"/>
            <p:cNvGrpSpPr/>
            <p:nvPr/>
          </p:nvGrpSpPr>
          <p:grpSpPr>
            <a:xfrm>
              <a:off x="3061" y="2880"/>
              <a:ext cx="307" cy="384"/>
              <a:chOff x="605" y="1776"/>
              <a:chExt cx="307" cy="384"/>
            </a:xfrm>
          </p:grpSpPr>
          <p:sp>
            <p:nvSpPr>
              <p:cNvPr id="704" name="Rectangle 199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705" name="Rectangle 200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5</a:t>
                </a:r>
                <a:endParaRPr/>
              </a:p>
            </p:txBody>
          </p:sp>
        </p:grpSp>
        <p:grpSp>
          <p:nvGrpSpPr>
            <p:cNvPr id="706" name="Group 201"/>
            <p:cNvGrpSpPr/>
            <p:nvPr/>
          </p:nvGrpSpPr>
          <p:grpSpPr>
            <a:xfrm>
              <a:off x="3368" y="2880"/>
              <a:ext cx="307" cy="384"/>
              <a:chOff x="605" y="1776"/>
              <a:chExt cx="307" cy="384"/>
            </a:xfrm>
          </p:grpSpPr>
          <p:sp>
            <p:nvSpPr>
              <p:cNvPr id="707" name="Rectangle 202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708" name="Rectangle 203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4</a:t>
                </a:r>
                <a:endParaRPr/>
              </a:p>
            </p:txBody>
          </p:sp>
        </p:grpSp>
        <p:grpSp>
          <p:nvGrpSpPr>
            <p:cNvPr id="709" name="Group 204"/>
            <p:cNvGrpSpPr/>
            <p:nvPr/>
          </p:nvGrpSpPr>
          <p:grpSpPr>
            <a:xfrm>
              <a:off x="3675" y="2880"/>
              <a:ext cx="307" cy="384"/>
              <a:chOff x="605" y="1776"/>
              <a:chExt cx="307" cy="384"/>
            </a:xfrm>
          </p:grpSpPr>
          <p:sp>
            <p:nvSpPr>
              <p:cNvPr id="710" name="Rectangle 205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711" name="Rectangle 206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3</a:t>
                </a:r>
                <a:endParaRPr/>
              </a:p>
            </p:txBody>
          </p:sp>
        </p:grpSp>
        <p:grpSp>
          <p:nvGrpSpPr>
            <p:cNvPr id="712" name="Group 207"/>
            <p:cNvGrpSpPr/>
            <p:nvPr/>
          </p:nvGrpSpPr>
          <p:grpSpPr>
            <a:xfrm>
              <a:off x="3982" y="2880"/>
              <a:ext cx="307" cy="384"/>
              <a:chOff x="605" y="1776"/>
              <a:chExt cx="307" cy="384"/>
            </a:xfrm>
          </p:grpSpPr>
          <p:sp>
            <p:nvSpPr>
              <p:cNvPr id="713" name="Rectangle 208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714" name="Rectangle 209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2</a:t>
                </a:r>
                <a:endParaRPr/>
              </a:p>
            </p:txBody>
          </p:sp>
        </p:grpSp>
        <p:grpSp>
          <p:nvGrpSpPr>
            <p:cNvPr id="715" name="Group 210"/>
            <p:cNvGrpSpPr/>
            <p:nvPr/>
          </p:nvGrpSpPr>
          <p:grpSpPr>
            <a:xfrm>
              <a:off x="4289" y="2880"/>
              <a:ext cx="307" cy="384"/>
              <a:chOff x="605" y="1776"/>
              <a:chExt cx="307" cy="384"/>
            </a:xfrm>
          </p:grpSpPr>
          <p:sp>
            <p:nvSpPr>
              <p:cNvPr id="716" name="Rectangle 211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717" name="Rectangle 212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</a:t>
                </a:r>
                <a:endParaRPr/>
              </a:p>
            </p:txBody>
          </p:sp>
        </p:grpSp>
        <p:grpSp>
          <p:nvGrpSpPr>
            <p:cNvPr id="718" name="Group 213"/>
            <p:cNvGrpSpPr/>
            <p:nvPr/>
          </p:nvGrpSpPr>
          <p:grpSpPr>
            <a:xfrm>
              <a:off x="4596" y="2880"/>
              <a:ext cx="307" cy="384"/>
              <a:chOff x="605" y="1776"/>
              <a:chExt cx="307" cy="384"/>
            </a:xfrm>
          </p:grpSpPr>
          <p:sp>
            <p:nvSpPr>
              <p:cNvPr id="719" name="Rectangle 214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720" name="Rectangle 215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0</a:t>
                </a:r>
                <a:endParaRPr/>
              </a:p>
            </p:txBody>
          </p:sp>
        </p:grpSp>
      </p:grpSp>
      <p:grpSp>
        <p:nvGrpSpPr>
          <p:cNvPr id="721" name="Group 216"/>
          <p:cNvGrpSpPr/>
          <p:nvPr/>
        </p:nvGrpSpPr>
        <p:grpSpPr>
          <a:xfrm>
            <a:off x="4721225" y="4692650"/>
            <a:ext cx="2924175" cy="336550"/>
            <a:chOff x="3061" y="2261"/>
            <a:chExt cx="1842" cy="212"/>
          </a:xfrm>
        </p:grpSpPr>
        <p:sp>
          <p:nvSpPr>
            <p:cNvPr id="722" name="Line 217"/>
            <p:cNvSpPr>
              <a:spLocks noChangeShapeType="true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/>
            <a:lstStyle/>
            <a:p>
              <a:pPr/>
              <a:endParaRPr lang="zh-CN" altLang="en-US"/>
            </a:p>
          </p:txBody>
        </p:sp>
        <p:sp>
          <p:nvSpPr>
            <p:cNvPr id="723" name="Text Box 218"/>
            <p:cNvSpPr txBox="true">
              <a:spLocks noChangeArrowheads="true"/>
            </p:cNvSpPr>
            <p:nvPr/>
          </p:nvSpPr>
          <p:spPr bwMode="auto">
            <a:xfrm>
              <a:off x="3770" y="2261"/>
              <a:ext cx="41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PPO</a:t>
              </a:r>
              <a:endParaRPr/>
            </a:p>
          </p:txBody>
        </p:sp>
      </p:grpSp>
      <p:grpSp>
        <p:nvGrpSpPr>
          <p:cNvPr id="724" name="Group 219"/>
          <p:cNvGrpSpPr/>
          <p:nvPr/>
        </p:nvGrpSpPr>
        <p:grpSpPr>
          <a:xfrm>
            <a:off x="1825625" y="4692650"/>
            <a:ext cx="2924175" cy="336550"/>
            <a:chOff x="3061" y="2261"/>
            <a:chExt cx="1842" cy="212"/>
          </a:xfrm>
        </p:grpSpPr>
        <p:sp>
          <p:nvSpPr>
            <p:cNvPr id="725" name="Line 220"/>
            <p:cNvSpPr>
              <a:spLocks noChangeShapeType="true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/>
            <a:lstStyle/>
            <a:p>
              <a:pPr/>
              <a:endParaRPr lang="zh-CN" altLang="en-US"/>
            </a:p>
          </p:txBody>
        </p:sp>
        <p:sp>
          <p:nvSpPr>
            <p:cNvPr id="726" name="Text Box 221"/>
            <p:cNvSpPr txBox="true">
              <a:spLocks noChangeArrowheads="true"/>
            </p:cNvSpPr>
            <p:nvPr/>
          </p:nvSpPr>
          <p:spPr bwMode="auto">
            <a:xfrm>
              <a:off x="3770" y="2261"/>
              <a:ext cx="410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PPN</a:t>
              </a:r>
              <a:endParaRPr/>
            </a:p>
          </p:txBody>
        </p:sp>
      </p:grpSp>
      <p:cxnSp>
        <p:nvCxnSpPr>
          <p:cNvPr id="727" name="Straight Connector 2"/>
          <p:cNvCxnSpPr>
            <a:cxnSpLocks noChangeShapeType="true"/>
          </p:cNvCxnSpPr>
          <p:nvPr/>
        </p:nvCxnSpPr>
        <p:spPr bwMode="auto">
          <a:xfrm>
            <a:off x="4695825" y="1724025"/>
            <a:ext cx="0" cy="36861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/>
          </a:ex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>
  <p:cSld>
    <p:spTree>
      <p:nvGrpSpPr>
        <p:cNvPr id="7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Overview</a:t>
            </a:r>
            <a:endParaRPr kumimoji="true" lang="zh-CN" altLang="en-US" dirty="false"/>
          </a:p>
        </p:txBody>
      </p:sp>
      <p:sp>
        <p:nvSpPr>
          <p:cNvPr id="730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8077200" cy="4419600"/>
          </a:xfrm>
        </p:spPr>
        <p:txBody>
          <a:bodyPr/>
          <a:lstStyle/>
          <a:p>
            <a:pPr>
              <a:buChar char="•"/>
            </a:pPr>
            <a:r>
              <a:rPr lang="zh-CN"/>
              <a:t>具体的硬件解决方案</a:t>
            </a:r>
            <a:endParaRPr lang="en-US"/>
          </a:p>
          <a:p>
            <a:pPr lvl="1">
              <a:buChar char="–"/>
            </a:pPr>
            <a:r>
              <a:rPr lang="en-US"/>
              <a:t>1950</a:t>
            </a:r>
            <a:r>
              <a:rPr lang="en-US"/>
              <a:t>’</a:t>
            </a:r>
            <a:r>
              <a:rPr lang="en-US"/>
              <a:t>s</a:t>
            </a:r>
            <a:r>
              <a:rPr lang="zh-CN"/>
              <a:t>：</a:t>
            </a:r>
            <a:r>
              <a:rPr lang="en-US"/>
              <a:t>base and bounds/dynamic relocation</a:t>
            </a:r>
            <a:endParaRPr/>
          </a:p>
          <a:p>
            <a:pPr lvl="1">
              <a:buChar char="–"/>
            </a:pPr>
            <a:r>
              <a:rPr lang="zh-CN"/>
              <a:t>将一个进程的内存空间映射到一段连续的物理内存上</a:t>
            </a:r>
            <a:endParaRPr/>
          </a:p>
          <a:p>
            <a:pPr lvl="1">
              <a:buChar char="–"/>
            </a:pPr>
            <a:r>
              <a:rPr lang="zh-CN"/>
              <a:t>需要两个硬件寄存器：</a:t>
            </a:r>
            <a:endParaRPr lang="en-US"/>
          </a:p>
          <a:p>
            <a:pPr lvl="2">
              <a:buChar char="•"/>
            </a:pPr>
            <a:r>
              <a:rPr lang="en-US"/>
              <a:t>Base</a:t>
            </a:r>
            <a:endParaRPr/>
          </a:p>
          <a:p>
            <a:pPr lvl="2">
              <a:buChar char="•"/>
            </a:pPr>
            <a:r>
              <a:rPr lang="en-US"/>
              <a:t>Bounds</a:t>
            </a:r>
            <a:endParaRPr/>
          </a:p>
          <a:p>
            <a:pPr lvl="1">
              <a:buChar char="–"/>
            </a:pPr>
            <a:r>
              <a:rPr lang="zh-CN"/>
              <a:t>能够找到对应的物理内存，而且限制用户只能访问自己的内存空间（</a:t>
            </a:r>
            <a:r>
              <a:rPr lang="en-US"/>
              <a:t>bound</a:t>
            </a:r>
            <a:r>
              <a:rPr lang="zh-CN"/>
              <a:t>之内）</a:t>
            </a:r>
            <a:endParaRPr lang="zh-CN"/>
          </a:p>
        </p:txBody>
      </p:sp>
      <p:sp>
        <p:nvSpPr>
          <p:cNvPr id="731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7</a:t>
            </a:fld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>
  <p:cSld>
    <p:spTree>
      <p:nvGrpSpPr>
        <p:cNvPr id="7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8ACEDDC3-0CEE-5B45-B92E-A3D3264BA092}" type="slidenum">
              <a:rPr lang="zh-CN" altLang="en-US" sz="1400" b="false">
                <a:latin typeface="Times New Roman" panose="02020603050405020304" charset="0"/>
              </a:rPr>
              <a:t>52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734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课堂练习</a:t>
            </a:r>
            <a:r>
              <a:rPr lang="zh-CN">
                <a:latin typeface="Comic Sans MS"/>
                <a:ea typeface="宋体"/>
                <a:cs typeface="宋体"/>
              </a:rPr>
              <a:t>答案</a:t>
            </a:r>
            <a:endParaRPr lang="en-US">
              <a:latin typeface="Comic Sans MS"/>
              <a:ea typeface="宋体"/>
              <a:cs typeface="宋体"/>
            </a:endParaRPr>
          </a:p>
        </p:txBody>
      </p:sp>
      <p:sp>
        <p:nvSpPr>
          <p:cNvPr id="735" name="Rectangle 102"/>
          <p:cNvSpPr>
            <a:spLocks noChangeArrowheads="true"/>
          </p:cNvSpPr>
          <p:nvPr/>
        </p:nvSpPr>
        <p:spPr bwMode="auto">
          <a:xfrm>
            <a:off x="644525" y="1524000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b="false"/>
              <a:t>Virtual Address: 0x</a:t>
            </a:r>
            <a:r>
              <a:rPr lang="en-US" altLang="zh-CN" b="false">
                <a:solidFill>
                  <a:srgbClr val="FF0000"/>
                </a:solidFill>
              </a:rPr>
              <a:t>0</a:t>
            </a:r>
            <a:r>
              <a:rPr lang="en-US" altLang="zh-CN" b="false">
                <a:solidFill>
                  <a:srgbClr val="00B0F0"/>
                </a:solidFill>
              </a:rPr>
              <a:t>3</a:t>
            </a:r>
            <a:r>
              <a:rPr lang="en-US" altLang="zh-CN" b="false">
                <a:solidFill>
                  <a:srgbClr val="FFC000"/>
                </a:solidFill>
              </a:rPr>
              <a:t>D</a:t>
            </a:r>
            <a:r>
              <a:rPr lang="en-US" altLang="zh-CN" b="false">
                <a:solidFill>
                  <a:srgbClr val="00B050"/>
                </a:solidFill>
              </a:rPr>
              <a:t>4</a:t>
            </a:r>
            <a:endParaRPr lang="zh-CN" altLang="en-US" b="false">
              <a:solidFill>
                <a:srgbClr val="00B050"/>
              </a:solidFill>
            </a:endParaRPr>
          </a:p>
        </p:txBody>
      </p:sp>
      <p:grpSp>
        <p:nvGrpSpPr>
          <p:cNvPr id="736" name="Group 106"/>
          <p:cNvGrpSpPr/>
          <p:nvPr/>
        </p:nvGrpSpPr>
        <p:grpSpPr>
          <a:xfrm>
            <a:off x="796925" y="1941513"/>
            <a:ext cx="487363" cy="609600"/>
            <a:chOff x="629" y="1176"/>
            <a:chExt cx="307" cy="384"/>
          </a:xfrm>
          <a:noFill/>
        </p:grpSpPr>
        <p:sp>
          <p:nvSpPr>
            <p:cNvPr id="737" name="Rectangle 107"/>
            <p:cNvSpPr>
              <a:spLocks noChangeArrowheads="true"/>
            </p:cNvSpPr>
            <p:nvPr/>
          </p:nvSpPr>
          <p:spPr bwMode="auto">
            <a:xfrm>
              <a:off x="62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endParaRPr lang="zh-CN" altLang="en-US" sz="1800">
                <a:solidFill>
                  <a:schemeClr val="tx2"/>
                </a:solidFill>
                <a:latin typeface="Helvetica" pitchFamily="34" charset="0"/>
                <a:ea typeface="宋体" charset="-122"/>
              </a:endParaRPr>
            </a:p>
          </p:txBody>
        </p:sp>
        <p:sp>
          <p:nvSpPr>
            <p:cNvPr id="738" name="Rectangle 108"/>
            <p:cNvSpPr>
              <a:spLocks noChangeArrowheads="true"/>
            </p:cNvSpPr>
            <p:nvPr/>
          </p:nvSpPr>
          <p:spPr bwMode="auto">
            <a:xfrm>
              <a:off x="62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13</a:t>
              </a:r>
              <a:endParaRPr/>
            </a:p>
          </p:txBody>
        </p:sp>
      </p:grpSp>
      <p:grpSp>
        <p:nvGrpSpPr>
          <p:cNvPr id="739" name="Group 109"/>
          <p:cNvGrpSpPr/>
          <p:nvPr/>
        </p:nvGrpSpPr>
        <p:grpSpPr>
          <a:xfrm>
            <a:off x="1284288" y="1941513"/>
            <a:ext cx="487363" cy="609600"/>
            <a:chOff x="936" y="1176"/>
            <a:chExt cx="307" cy="384"/>
          </a:xfrm>
          <a:noFill/>
        </p:grpSpPr>
        <p:sp>
          <p:nvSpPr>
            <p:cNvPr id="740" name="Rectangle 110"/>
            <p:cNvSpPr>
              <a:spLocks noChangeArrowheads="true"/>
            </p:cNvSpPr>
            <p:nvPr/>
          </p:nvSpPr>
          <p:spPr bwMode="auto">
            <a:xfrm>
              <a:off x="93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endParaRPr lang="zh-CN" altLang="en-US" sz="1800">
                <a:solidFill>
                  <a:schemeClr val="tx2"/>
                </a:solidFill>
                <a:latin typeface="Helvetica" pitchFamily="34" charset="0"/>
                <a:ea typeface="宋体" charset="-122"/>
              </a:endParaRPr>
            </a:p>
          </p:txBody>
        </p:sp>
        <p:sp>
          <p:nvSpPr>
            <p:cNvPr id="741" name="Rectangle 111"/>
            <p:cNvSpPr>
              <a:spLocks noChangeArrowheads="true"/>
            </p:cNvSpPr>
            <p:nvPr/>
          </p:nvSpPr>
          <p:spPr bwMode="auto">
            <a:xfrm>
              <a:off x="93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12</a:t>
              </a:r>
              <a:endParaRPr/>
            </a:p>
          </p:txBody>
        </p:sp>
      </p:grpSp>
      <p:grpSp>
        <p:nvGrpSpPr>
          <p:cNvPr id="742" name="Group 112"/>
          <p:cNvGrpSpPr/>
          <p:nvPr/>
        </p:nvGrpSpPr>
        <p:grpSpPr>
          <a:xfrm>
            <a:off x="1771650" y="1941513"/>
            <a:ext cx="487363" cy="609600"/>
            <a:chOff x="1243" y="1176"/>
            <a:chExt cx="307" cy="384"/>
          </a:xfrm>
          <a:noFill/>
        </p:grpSpPr>
        <p:sp>
          <p:nvSpPr>
            <p:cNvPr id="743" name="Rectangle 113"/>
            <p:cNvSpPr>
              <a:spLocks noChangeArrowheads="true"/>
            </p:cNvSpPr>
            <p:nvPr/>
          </p:nvSpPr>
          <p:spPr bwMode="auto">
            <a:xfrm>
              <a:off x="124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endParaRPr lang="zh-CN" altLang="en-US" sz="1800">
                <a:solidFill>
                  <a:schemeClr val="tx2"/>
                </a:solidFill>
                <a:latin typeface="Helvetica" pitchFamily="34" charset="0"/>
                <a:ea typeface="宋体" charset="-122"/>
              </a:endParaRPr>
            </a:p>
          </p:txBody>
        </p:sp>
        <p:sp>
          <p:nvSpPr>
            <p:cNvPr id="744" name="Rectangle 114"/>
            <p:cNvSpPr>
              <a:spLocks noChangeArrowheads="true"/>
            </p:cNvSpPr>
            <p:nvPr/>
          </p:nvSpPr>
          <p:spPr bwMode="auto">
            <a:xfrm>
              <a:off x="124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11</a:t>
              </a:r>
              <a:endParaRPr/>
            </a:p>
          </p:txBody>
        </p:sp>
      </p:grpSp>
      <p:grpSp>
        <p:nvGrpSpPr>
          <p:cNvPr id="745" name="Group 115"/>
          <p:cNvGrpSpPr/>
          <p:nvPr/>
        </p:nvGrpSpPr>
        <p:grpSpPr>
          <a:xfrm>
            <a:off x="2259013" y="1941513"/>
            <a:ext cx="487363" cy="609600"/>
            <a:chOff x="1550" y="1176"/>
            <a:chExt cx="307" cy="384"/>
          </a:xfrm>
          <a:noFill/>
        </p:grpSpPr>
        <p:sp>
          <p:nvSpPr>
            <p:cNvPr id="746" name="Rectangle 116"/>
            <p:cNvSpPr>
              <a:spLocks noChangeArrowheads="true"/>
            </p:cNvSpPr>
            <p:nvPr/>
          </p:nvSpPr>
          <p:spPr bwMode="auto">
            <a:xfrm>
              <a:off x="155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47" name="Rectangle 117"/>
            <p:cNvSpPr>
              <a:spLocks noChangeArrowheads="true"/>
            </p:cNvSpPr>
            <p:nvPr/>
          </p:nvSpPr>
          <p:spPr bwMode="auto">
            <a:xfrm>
              <a:off x="155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10</a:t>
              </a:r>
              <a:endParaRPr/>
            </a:p>
          </p:txBody>
        </p:sp>
      </p:grpSp>
      <p:grpSp>
        <p:nvGrpSpPr>
          <p:cNvPr id="748" name="Group 118"/>
          <p:cNvGrpSpPr/>
          <p:nvPr/>
        </p:nvGrpSpPr>
        <p:grpSpPr>
          <a:xfrm>
            <a:off x="2746375" y="1941513"/>
            <a:ext cx="487363" cy="609600"/>
            <a:chOff x="1857" y="1176"/>
            <a:chExt cx="307" cy="384"/>
          </a:xfrm>
          <a:noFill/>
        </p:grpSpPr>
        <p:sp>
          <p:nvSpPr>
            <p:cNvPr id="749" name="Rectangle 119"/>
            <p:cNvSpPr>
              <a:spLocks noChangeArrowheads="true"/>
            </p:cNvSpPr>
            <p:nvPr/>
          </p:nvSpPr>
          <p:spPr bwMode="auto">
            <a:xfrm>
              <a:off x="1857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50" name="Rectangle 120"/>
            <p:cNvSpPr>
              <a:spLocks noChangeArrowheads="true"/>
            </p:cNvSpPr>
            <p:nvPr/>
          </p:nvSpPr>
          <p:spPr bwMode="auto">
            <a:xfrm>
              <a:off x="1857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9</a:t>
              </a:r>
              <a:endParaRPr/>
            </a:p>
          </p:txBody>
        </p:sp>
      </p:grpSp>
      <p:grpSp>
        <p:nvGrpSpPr>
          <p:cNvPr id="751" name="Group 121"/>
          <p:cNvGrpSpPr/>
          <p:nvPr/>
        </p:nvGrpSpPr>
        <p:grpSpPr>
          <a:xfrm>
            <a:off x="3233738" y="1941513"/>
            <a:ext cx="487363" cy="609600"/>
            <a:chOff x="2164" y="1176"/>
            <a:chExt cx="307" cy="384"/>
          </a:xfrm>
          <a:noFill/>
        </p:grpSpPr>
        <p:sp>
          <p:nvSpPr>
            <p:cNvPr id="752" name="Rectangle 122"/>
            <p:cNvSpPr>
              <a:spLocks noChangeArrowheads="true"/>
            </p:cNvSpPr>
            <p:nvPr/>
          </p:nvSpPr>
          <p:spPr bwMode="auto">
            <a:xfrm>
              <a:off x="2164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53" name="Rectangle 123"/>
            <p:cNvSpPr>
              <a:spLocks noChangeArrowheads="true"/>
            </p:cNvSpPr>
            <p:nvPr/>
          </p:nvSpPr>
          <p:spPr bwMode="auto">
            <a:xfrm>
              <a:off x="2164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8</a:t>
              </a:r>
              <a:endParaRPr/>
            </a:p>
          </p:txBody>
        </p:sp>
      </p:grpSp>
      <p:grpSp>
        <p:nvGrpSpPr>
          <p:cNvPr id="754" name="Group 124"/>
          <p:cNvGrpSpPr/>
          <p:nvPr/>
        </p:nvGrpSpPr>
        <p:grpSpPr>
          <a:xfrm>
            <a:off x="3721100" y="1941513"/>
            <a:ext cx="487363" cy="609600"/>
            <a:chOff x="2471" y="1176"/>
            <a:chExt cx="307" cy="384"/>
          </a:xfrm>
          <a:noFill/>
        </p:grpSpPr>
        <p:sp>
          <p:nvSpPr>
            <p:cNvPr id="755" name="Rectangle 125"/>
            <p:cNvSpPr>
              <a:spLocks noChangeArrowheads="true"/>
            </p:cNvSpPr>
            <p:nvPr/>
          </p:nvSpPr>
          <p:spPr bwMode="auto">
            <a:xfrm>
              <a:off x="2471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56" name="Rectangle 126"/>
            <p:cNvSpPr>
              <a:spLocks noChangeArrowheads="true"/>
            </p:cNvSpPr>
            <p:nvPr/>
          </p:nvSpPr>
          <p:spPr bwMode="auto">
            <a:xfrm>
              <a:off x="2471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7</a:t>
              </a:r>
              <a:endParaRPr/>
            </a:p>
          </p:txBody>
        </p:sp>
      </p:grpSp>
      <p:grpSp>
        <p:nvGrpSpPr>
          <p:cNvPr id="757" name="Group 127"/>
          <p:cNvGrpSpPr/>
          <p:nvPr/>
        </p:nvGrpSpPr>
        <p:grpSpPr>
          <a:xfrm>
            <a:off x="4208463" y="1941513"/>
            <a:ext cx="487363" cy="609600"/>
            <a:chOff x="2778" y="1176"/>
            <a:chExt cx="307" cy="384"/>
          </a:xfrm>
          <a:noFill/>
        </p:grpSpPr>
        <p:sp>
          <p:nvSpPr>
            <p:cNvPr id="758" name="Rectangle 128"/>
            <p:cNvSpPr>
              <a:spLocks noChangeArrowheads="true"/>
            </p:cNvSpPr>
            <p:nvPr/>
          </p:nvSpPr>
          <p:spPr bwMode="auto">
            <a:xfrm>
              <a:off x="2778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59" name="Rectangle 129"/>
            <p:cNvSpPr>
              <a:spLocks noChangeArrowheads="true"/>
            </p:cNvSpPr>
            <p:nvPr/>
          </p:nvSpPr>
          <p:spPr bwMode="auto">
            <a:xfrm>
              <a:off x="2778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6</a:t>
              </a:r>
              <a:endParaRPr/>
            </a:p>
          </p:txBody>
        </p:sp>
      </p:grpSp>
      <p:grpSp>
        <p:nvGrpSpPr>
          <p:cNvPr id="760" name="Group 130"/>
          <p:cNvGrpSpPr/>
          <p:nvPr/>
        </p:nvGrpSpPr>
        <p:grpSpPr>
          <a:xfrm>
            <a:off x="4695825" y="1941513"/>
            <a:ext cx="487363" cy="609600"/>
            <a:chOff x="3085" y="1176"/>
            <a:chExt cx="307" cy="384"/>
          </a:xfrm>
          <a:noFill/>
        </p:grpSpPr>
        <p:sp>
          <p:nvSpPr>
            <p:cNvPr id="761" name="Rectangle 131"/>
            <p:cNvSpPr>
              <a:spLocks noChangeArrowheads="true"/>
            </p:cNvSpPr>
            <p:nvPr/>
          </p:nvSpPr>
          <p:spPr bwMode="auto">
            <a:xfrm>
              <a:off x="3085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62" name="Rectangle 132"/>
            <p:cNvSpPr>
              <a:spLocks noChangeArrowheads="true"/>
            </p:cNvSpPr>
            <p:nvPr/>
          </p:nvSpPr>
          <p:spPr bwMode="auto">
            <a:xfrm>
              <a:off x="3085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5</a:t>
              </a:r>
              <a:endParaRPr/>
            </a:p>
          </p:txBody>
        </p:sp>
      </p:grpSp>
      <p:grpSp>
        <p:nvGrpSpPr>
          <p:cNvPr id="763" name="Group 133"/>
          <p:cNvGrpSpPr/>
          <p:nvPr/>
        </p:nvGrpSpPr>
        <p:grpSpPr>
          <a:xfrm>
            <a:off x="5183188" y="1941513"/>
            <a:ext cx="487363" cy="609600"/>
            <a:chOff x="3392" y="1176"/>
            <a:chExt cx="307" cy="384"/>
          </a:xfrm>
          <a:noFill/>
        </p:grpSpPr>
        <p:sp>
          <p:nvSpPr>
            <p:cNvPr id="764" name="Rectangle 134"/>
            <p:cNvSpPr>
              <a:spLocks noChangeArrowheads="true"/>
            </p:cNvSpPr>
            <p:nvPr/>
          </p:nvSpPr>
          <p:spPr bwMode="auto">
            <a:xfrm>
              <a:off x="3392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65" name="Rectangle 135"/>
            <p:cNvSpPr>
              <a:spLocks noChangeArrowheads="true"/>
            </p:cNvSpPr>
            <p:nvPr/>
          </p:nvSpPr>
          <p:spPr bwMode="auto">
            <a:xfrm>
              <a:off x="3392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4</a:t>
              </a:r>
              <a:endParaRPr/>
            </a:p>
          </p:txBody>
        </p:sp>
      </p:grpSp>
      <p:grpSp>
        <p:nvGrpSpPr>
          <p:cNvPr id="766" name="Group 136"/>
          <p:cNvGrpSpPr/>
          <p:nvPr/>
        </p:nvGrpSpPr>
        <p:grpSpPr>
          <a:xfrm>
            <a:off x="5670550" y="1941513"/>
            <a:ext cx="487363" cy="609600"/>
            <a:chOff x="3699" y="1176"/>
            <a:chExt cx="307" cy="384"/>
          </a:xfrm>
          <a:noFill/>
        </p:grpSpPr>
        <p:sp>
          <p:nvSpPr>
            <p:cNvPr id="767" name="Rectangle 137"/>
            <p:cNvSpPr>
              <a:spLocks noChangeArrowheads="true"/>
            </p:cNvSpPr>
            <p:nvPr/>
          </p:nvSpPr>
          <p:spPr bwMode="auto">
            <a:xfrm>
              <a:off x="3699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68" name="Rectangle 138"/>
            <p:cNvSpPr>
              <a:spLocks noChangeArrowheads="true"/>
            </p:cNvSpPr>
            <p:nvPr/>
          </p:nvSpPr>
          <p:spPr bwMode="auto">
            <a:xfrm>
              <a:off x="3699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3</a:t>
              </a:r>
              <a:endParaRPr/>
            </a:p>
          </p:txBody>
        </p:sp>
      </p:grpSp>
      <p:grpSp>
        <p:nvGrpSpPr>
          <p:cNvPr id="769" name="Group 139"/>
          <p:cNvGrpSpPr/>
          <p:nvPr/>
        </p:nvGrpSpPr>
        <p:grpSpPr>
          <a:xfrm>
            <a:off x="6157913" y="1941513"/>
            <a:ext cx="487363" cy="609600"/>
            <a:chOff x="4006" y="1176"/>
            <a:chExt cx="307" cy="384"/>
          </a:xfrm>
          <a:noFill/>
        </p:grpSpPr>
        <p:sp>
          <p:nvSpPr>
            <p:cNvPr id="770" name="Rectangle 140"/>
            <p:cNvSpPr>
              <a:spLocks noChangeArrowheads="true"/>
            </p:cNvSpPr>
            <p:nvPr/>
          </p:nvSpPr>
          <p:spPr bwMode="auto">
            <a:xfrm>
              <a:off x="4006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71" name="Rectangle 141"/>
            <p:cNvSpPr>
              <a:spLocks noChangeArrowheads="true"/>
            </p:cNvSpPr>
            <p:nvPr/>
          </p:nvSpPr>
          <p:spPr bwMode="auto">
            <a:xfrm>
              <a:off x="4006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2</a:t>
              </a:r>
              <a:endParaRPr/>
            </a:p>
          </p:txBody>
        </p:sp>
      </p:grpSp>
      <p:grpSp>
        <p:nvGrpSpPr>
          <p:cNvPr id="772" name="Group 142"/>
          <p:cNvGrpSpPr/>
          <p:nvPr/>
        </p:nvGrpSpPr>
        <p:grpSpPr>
          <a:xfrm>
            <a:off x="6645275" y="1941513"/>
            <a:ext cx="487363" cy="609600"/>
            <a:chOff x="4313" y="1176"/>
            <a:chExt cx="307" cy="384"/>
          </a:xfrm>
          <a:noFill/>
        </p:grpSpPr>
        <p:sp>
          <p:nvSpPr>
            <p:cNvPr id="773" name="Rectangle 143"/>
            <p:cNvSpPr>
              <a:spLocks noChangeArrowheads="true"/>
            </p:cNvSpPr>
            <p:nvPr/>
          </p:nvSpPr>
          <p:spPr bwMode="auto">
            <a:xfrm>
              <a:off x="4313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74" name="Rectangle 144"/>
            <p:cNvSpPr>
              <a:spLocks noChangeArrowheads="true"/>
            </p:cNvSpPr>
            <p:nvPr/>
          </p:nvSpPr>
          <p:spPr bwMode="auto">
            <a:xfrm>
              <a:off x="4313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1</a:t>
              </a:r>
              <a:endParaRPr/>
            </a:p>
          </p:txBody>
        </p:sp>
      </p:grpSp>
      <p:grpSp>
        <p:nvGrpSpPr>
          <p:cNvPr id="775" name="Group 145"/>
          <p:cNvGrpSpPr/>
          <p:nvPr/>
        </p:nvGrpSpPr>
        <p:grpSpPr>
          <a:xfrm>
            <a:off x="7132638" y="1941513"/>
            <a:ext cx="487363" cy="609600"/>
            <a:chOff x="4620" y="1176"/>
            <a:chExt cx="307" cy="384"/>
          </a:xfrm>
          <a:noFill/>
        </p:grpSpPr>
        <p:sp>
          <p:nvSpPr>
            <p:cNvPr id="776" name="Rectangle 146"/>
            <p:cNvSpPr>
              <a:spLocks noChangeArrowheads="true"/>
            </p:cNvSpPr>
            <p:nvPr/>
          </p:nvSpPr>
          <p:spPr bwMode="auto">
            <a:xfrm>
              <a:off x="4620" y="1368"/>
              <a:ext cx="307" cy="19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77" name="Rectangle 147"/>
            <p:cNvSpPr>
              <a:spLocks noChangeArrowheads="true"/>
            </p:cNvSpPr>
            <p:nvPr/>
          </p:nvSpPr>
          <p:spPr bwMode="auto">
            <a:xfrm>
              <a:off x="4620" y="1176"/>
              <a:ext cx="307" cy="1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400">
                  <a:solidFill>
                    <a:schemeClr val="tx2"/>
                  </a:solidFill>
                  <a:latin typeface="Helvetica" pitchFamily="34" charset="0"/>
                  <a:ea typeface="宋体" charset="-122"/>
                </a:rPr>
                <a:t>0</a:t>
              </a:r>
              <a:endParaRPr/>
            </a:p>
          </p:txBody>
        </p:sp>
      </p:grpSp>
      <p:grpSp>
        <p:nvGrpSpPr>
          <p:cNvPr id="778" name="Group 148"/>
          <p:cNvGrpSpPr/>
          <p:nvPr/>
        </p:nvGrpSpPr>
        <p:grpSpPr>
          <a:xfrm>
            <a:off x="4695825" y="2711450"/>
            <a:ext cx="2924175" cy="336550"/>
            <a:chOff x="3085" y="1661"/>
            <a:chExt cx="1842" cy="212"/>
          </a:xfrm>
          <a:noFill/>
        </p:grpSpPr>
        <p:sp>
          <p:nvSpPr>
            <p:cNvPr id="779" name="Line 149"/>
            <p:cNvSpPr>
              <a:spLocks noChangeShapeType="true"/>
            </p:cNvSpPr>
            <p:nvPr/>
          </p:nvSpPr>
          <p:spPr bwMode="auto">
            <a:xfrm>
              <a:off x="3085" y="1752"/>
              <a:ext cx="184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90487" tIns="44450" rIns="90487" bIns="44450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80" name="Text Box 150"/>
            <p:cNvSpPr txBox="true">
              <a:spLocks noChangeArrowheads="true"/>
            </p:cNvSpPr>
            <p:nvPr/>
          </p:nvSpPr>
          <p:spPr bwMode="auto">
            <a:xfrm>
              <a:off x="3794" y="1661"/>
              <a:ext cx="41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VPO</a:t>
              </a:r>
              <a:endParaRPr/>
            </a:p>
          </p:txBody>
        </p:sp>
      </p:grpSp>
      <p:grpSp>
        <p:nvGrpSpPr>
          <p:cNvPr id="781" name="Group 151"/>
          <p:cNvGrpSpPr/>
          <p:nvPr/>
        </p:nvGrpSpPr>
        <p:grpSpPr>
          <a:xfrm>
            <a:off x="796925" y="2703513"/>
            <a:ext cx="3916363" cy="336550"/>
            <a:chOff x="629" y="1656"/>
            <a:chExt cx="2467" cy="212"/>
          </a:xfrm>
          <a:noFill/>
        </p:grpSpPr>
        <p:sp>
          <p:nvSpPr>
            <p:cNvPr id="782" name="Line 152"/>
            <p:cNvSpPr>
              <a:spLocks noChangeShapeType="true"/>
            </p:cNvSpPr>
            <p:nvPr/>
          </p:nvSpPr>
          <p:spPr bwMode="auto">
            <a:xfrm>
              <a:off x="629" y="1747"/>
              <a:ext cx="2467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lIns="90487" tIns="44450" rIns="90487" bIns="44450"/>
            <a:lstStyle/>
            <a:p>
              <a:pPr>
                <a:defRPr/>
              </a:pPr>
              <a:endParaRPr lang="zh-CN" altLang="en-US">
                <a:latin typeface="Comic Sans MS" panose="030F0902030302020204" charset="0"/>
                <a:ea typeface="宋体" charset="-122"/>
              </a:endParaRPr>
            </a:p>
          </p:txBody>
        </p:sp>
        <p:sp>
          <p:nvSpPr>
            <p:cNvPr id="783" name="Text Box 153"/>
            <p:cNvSpPr txBox="true">
              <a:spLocks noChangeArrowheads="true"/>
            </p:cNvSpPr>
            <p:nvPr/>
          </p:nvSpPr>
          <p:spPr bwMode="auto">
            <a:xfrm>
              <a:off x="1579" y="1656"/>
              <a:ext cx="409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altLang="zh-CN" sz="1800" dirty="false">
                  <a:solidFill>
                    <a:schemeClr val="tx2"/>
                  </a:solidFill>
                  <a:latin typeface="Helvetica" pitchFamily="34" charset="0"/>
                </a:rPr>
                <a:t>VPN</a:t>
              </a:r>
              <a:endParaRPr/>
            </a:p>
          </p:txBody>
        </p:sp>
      </p:grpSp>
      <p:sp>
        <p:nvSpPr>
          <p:cNvPr id="784" name="Text Box 160"/>
          <p:cNvSpPr txBox="true">
            <a:spLocks noChangeArrowheads="true"/>
          </p:cNvSpPr>
          <p:nvPr/>
        </p:nvSpPr>
        <p:spPr bwMode="auto">
          <a:xfrm>
            <a:off x="71897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5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785" name="Text Box 161"/>
          <p:cNvSpPr txBox="true">
            <a:spLocks noChangeArrowheads="true"/>
          </p:cNvSpPr>
          <p:nvPr/>
        </p:nvSpPr>
        <p:spPr bwMode="auto">
          <a:xfrm>
            <a:off x="66563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5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786" name="Text Box 162"/>
          <p:cNvSpPr txBox="true">
            <a:spLocks noChangeArrowheads="true"/>
          </p:cNvSpPr>
          <p:nvPr/>
        </p:nvSpPr>
        <p:spPr bwMode="auto">
          <a:xfrm>
            <a:off x="61991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5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787" name="Text Box 163"/>
          <p:cNvSpPr txBox="true">
            <a:spLocks noChangeArrowheads="true"/>
          </p:cNvSpPr>
          <p:nvPr/>
        </p:nvSpPr>
        <p:spPr bwMode="auto">
          <a:xfrm>
            <a:off x="57419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5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788" name="Text Box 164"/>
          <p:cNvSpPr txBox="true">
            <a:spLocks noChangeArrowheads="true"/>
          </p:cNvSpPr>
          <p:nvPr/>
        </p:nvSpPr>
        <p:spPr bwMode="auto">
          <a:xfrm>
            <a:off x="52085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C00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789" name="Text Box 165"/>
          <p:cNvSpPr txBox="true">
            <a:spLocks noChangeArrowheads="true"/>
          </p:cNvSpPr>
          <p:nvPr/>
        </p:nvSpPr>
        <p:spPr bwMode="auto">
          <a:xfrm>
            <a:off x="47513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C00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790" name="Text Box 166"/>
          <p:cNvSpPr txBox="true">
            <a:spLocks noChangeArrowheads="true"/>
          </p:cNvSpPr>
          <p:nvPr/>
        </p:nvSpPr>
        <p:spPr bwMode="auto">
          <a:xfrm>
            <a:off x="42179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C00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791" name="Text Box 167"/>
          <p:cNvSpPr txBox="true">
            <a:spLocks noChangeArrowheads="true"/>
          </p:cNvSpPr>
          <p:nvPr/>
        </p:nvSpPr>
        <p:spPr bwMode="auto">
          <a:xfrm>
            <a:off x="37607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C00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792" name="Text Box 168"/>
          <p:cNvSpPr txBox="true">
            <a:spLocks noChangeArrowheads="true"/>
          </p:cNvSpPr>
          <p:nvPr/>
        </p:nvSpPr>
        <p:spPr bwMode="auto">
          <a:xfrm>
            <a:off x="33035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F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793" name="Text Box 169"/>
          <p:cNvSpPr txBox="true">
            <a:spLocks noChangeArrowheads="true"/>
          </p:cNvSpPr>
          <p:nvPr/>
        </p:nvSpPr>
        <p:spPr bwMode="auto">
          <a:xfrm>
            <a:off x="27701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F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794" name="Text Box 170"/>
          <p:cNvSpPr txBox="true">
            <a:spLocks noChangeArrowheads="true"/>
          </p:cNvSpPr>
          <p:nvPr/>
        </p:nvSpPr>
        <p:spPr bwMode="auto">
          <a:xfrm>
            <a:off x="23129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F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795" name="Text Box 171"/>
          <p:cNvSpPr txBox="true">
            <a:spLocks noChangeArrowheads="true"/>
          </p:cNvSpPr>
          <p:nvPr/>
        </p:nvSpPr>
        <p:spPr bwMode="auto">
          <a:xfrm>
            <a:off x="17795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F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796" name="Text Box 172"/>
          <p:cNvSpPr txBox="true">
            <a:spLocks noChangeArrowheads="true"/>
          </p:cNvSpPr>
          <p:nvPr/>
        </p:nvSpPr>
        <p:spPr bwMode="auto">
          <a:xfrm>
            <a:off x="13223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000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797" name="Text Box 173"/>
          <p:cNvSpPr txBox="true">
            <a:spLocks noChangeArrowheads="true"/>
          </p:cNvSpPr>
          <p:nvPr/>
        </p:nvSpPr>
        <p:spPr bwMode="auto">
          <a:xfrm>
            <a:off x="865188" y="2252663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000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798" name="Rectangle 176"/>
          <p:cNvSpPr>
            <a:spLocks noChangeArrowheads="true"/>
          </p:cNvSpPr>
          <p:nvPr/>
        </p:nvSpPr>
        <p:spPr bwMode="auto">
          <a:xfrm>
            <a:off x="708025" y="5257800"/>
            <a:ext cx="60547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b="false"/>
              <a:t>PPN: </a:t>
            </a:r>
            <a:r>
              <a:rPr lang="en-US" altLang="zh-CN" u="sng">
                <a:solidFill>
                  <a:srgbClr val="9900CC"/>
                </a:solidFill>
              </a:rPr>
              <a:t>0x0D</a:t>
            </a:r>
            <a:r>
              <a:rPr lang="en-US" altLang="zh-CN" b="false"/>
              <a:t>    VPO: </a:t>
            </a:r>
            <a:r>
              <a:rPr lang="en-US" altLang="zh-CN" u="sng"/>
              <a:t>0x14</a:t>
            </a:r>
            <a:r>
              <a:rPr lang="en-US" altLang="zh-CN" b="false"/>
              <a:t>          		PA: </a:t>
            </a:r>
            <a:r>
              <a:rPr lang="en-US" altLang="zh-CN" b="false" u="sng"/>
              <a:t>0x</a:t>
            </a:r>
            <a:r>
              <a:rPr lang="en-US" altLang="zh-CN" b="false" u="sng">
                <a:solidFill>
                  <a:srgbClr val="00B0F0"/>
                </a:solidFill>
              </a:rPr>
              <a:t>3</a:t>
            </a:r>
            <a:r>
              <a:rPr lang="en-US" altLang="zh-CN" b="false" u="sng">
                <a:solidFill>
                  <a:srgbClr val="FFC000"/>
                </a:solidFill>
              </a:rPr>
              <a:t>5</a:t>
            </a:r>
            <a:r>
              <a:rPr lang="en-US" altLang="zh-CN" b="false" u="sng">
                <a:solidFill>
                  <a:srgbClr val="00B050"/>
                </a:solidFill>
              </a:rPr>
              <a:t>4</a:t>
            </a:r>
            <a:endParaRPr/>
          </a:p>
        </p:txBody>
      </p:sp>
      <p:grpSp>
        <p:nvGrpSpPr>
          <p:cNvPr id="799" name="Group 179"/>
          <p:cNvGrpSpPr/>
          <p:nvPr/>
        </p:nvGrpSpPr>
        <p:grpSpPr>
          <a:xfrm>
            <a:off x="1779588" y="4006850"/>
            <a:ext cx="5848350" cy="609600"/>
            <a:chOff x="1219" y="2880"/>
            <a:chExt cx="3684" cy="384"/>
          </a:xfrm>
        </p:grpSpPr>
        <p:grpSp>
          <p:nvGrpSpPr>
            <p:cNvPr id="800" name="Group 180"/>
            <p:cNvGrpSpPr/>
            <p:nvPr/>
          </p:nvGrpSpPr>
          <p:grpSpPr>
            <a:xfrm>
              <a:off x="1219" y="2880"/>
              <a:ext cx="307" cy="384"/>
              <a:chOff x="605" y="1776"/>
              <a:chExt cx="307" cy="384"/>
            </a:xfrm>
          </p:grpSpPr>
          <p:sp>
            <p:nvSpPr>
              <p:cNvPr id="801" name="Rectangle 181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02" name="Rectangle 182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11</a:t>
                </a:r>
                <a:endParaRPr/>
              </a:p>
            </p:txBody>
          </p:sp>
        </p:grpSp>
        <p:grpSp>
          <p:nvGrpSpPr>
            <p:cNvPr id="803" name="Group 183"/>
            <p:cNvGrpSpPr/>
            <p:nvPr/>
          </p:nvGrpSpPr>
          <p:grpSpPr>
            <a:xfrm>
              <a:off x="1526" y="2880"/>
              <a:ext cx="307" cy="384"/>
              <a:chOff x="605" y="1776"/>
              <a:chExt cx="307" cy="384"/>
            </a:xfrm>
          </p:grpSpPr>
          <p:sp>
            <p:nvSpPr>
              <p:cNvPr id="804" name="Rectangle 184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05" name="Rectangle 185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10</a:t>
                </a:r>
                <a:endParaRPr/>
              </a:p>
            </p:txBody>
          </p:sp>
        </p:grpSp>
        <p:grpSp>
          <p:nvGrpSpPr>
            <p:cNvPr id="806" name="Group 186"/>
            <p:cNvGrpSpPr/>
            <p:nvPr/>
          </p:nvGrpSpPr>
          <p:grpSpPr>
            <a:xfrm>
              <a:off x="1833" y="2880"/>
              <a:ext cx="307" cy="384"/>
              <a:chOff x="605" y="1776"/>
              <a:chExt cx="307" cy="384"/>
            </a:xfrm>
          </p:grpSpPr>
          <p:sp>
            <p:nvSpPr>
              <p:cNvPr id="807" name="Rectangle 187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08" name="Rectangle 188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9</a:t>
                </a:r>
                <a:endParaRPr/>
              </a:p>
            </p:txBody>
          </p:sp>
        </p:grpSp>
        <p:grpSp>
          <p:nvGrpSpPr>
            <p:cNvPr id="809" name="Group 189"/>
            <p:cNvGrpSpPr/>
            <p:nvPr/>
          </p:nvGrpSpPr>
          <p:grpSpPr>
            <a:xfrm>
              <a:off x="2140" y="2880"/>
              <a:ext cx="307" cy="384"/>
              <a:chOff x="605" y="1776"/>
              <a:chExt cx="307" cy="384"/>
            </a:xfrm>
          </p:grpSpPr>
          <p:sp>
            <p:nvSpPr>
              <p:cNvPr id="810" name="Rectangle 190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11" name="Rectangle 191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8</a:t>
                </a:r>
                <a:endParaRPr/>
              </a:p>
            </p:txBody>
          </p:sp>
        </p:grpSp>
        <p:grpSp>
          <p:nvGrpSpPr>
            <p:cNvPr id="812" name="Group 192"/>
            <p:cNvGrpSpPr/>
            <p:nvPr/>
          </p:nvGrpSpPr>
          <p:grpSpPr>
            <a:xfrm>
              <a:off x="2447" y="2880"/>
              <a:ext cx="307" cy="384"/>
              <a:chOff x="605" y="1776"/>
              <a:chExt cx="307" cy="384"/>
            </a:xfrm>
          </p:grpSpPr>
          <p:sp>
            <p:nvSpPr>
              <p:cNvPr id="813" name="Rectangle 193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14" name="Rectangle 194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7</a:t>
                </a:r>
                <a:endParaRPr/>
              </a:p>
            </p:txBody>
          </p:sp>
        </p:grpSp>
        <p:grpSp>
          <p:nvGrpSpPr>
            <p:cNvPr id="815" name="Group 195"/>
            <p:cNvGrpSpPr/>
            <p:nvPr/>
          </p:nvGrpSpPr>
          <p:grpSpPr>
            <a:xfrm>
              <a:off x="2754" y="2880"/>
              <a:ext cx="307" cy="384"/>
              <a:chOff x="605" y="1776"/>
              <a:chExt cx="307" cy="384"/>
            </a:xfrm>
          </p:grpSpPr>
          <p:sp>
            <p:nvSpPr>
              <p:cNvPr id="816" name="Rectangle 196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17" name="Rectangle 197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6</a:t>
                </a:r>
                <a:endParaRPr/>
              </a:p>
            </p:txBody>
          </p:sp>
        </p:grpSp>
        <p:grpSp>
          <p:nvGrpSpPr>
            <p:cNvPr id="818" name="Group 198"/>
            <p:cNvGrpSpPr/>
            <p:nvPr/>
          </p:nvGrpSpPr>
          <p:grpSpPr>
            <a:xfrm>
              <a:off x="3061" y="2880"/>
              <a:ext cx="307" cy="384"/>
              <a:chOff x="605" y="1776"/>
              <a:chExt cx="307" cy="384"/>
            </a:xfrm>
          </p:grpSpPr>
          <p:sp>
            <p:nvSpPr>
              <p:cNvPr id="819" name="Rectangle 199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20" name="Rectangle 200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5</a:t>
                </a:r>
                <a:endParaRPr/>
              </a:p>
            </p:txBody>
          </p:sp>
        </p:grpSp>
        <p:grpSp>
          <p:nvGrpSpPr>
            <p:cNvPr id="821" name="Group 201"/>
            <p:cNvGrpSpPr/>
            <p:nvPr/>
          </p:nvGrpSpPr>
          <p:grpSpPr>
            <a:xfrm>
              <a:off x="3368" y="2880"/>
              <a:ext cx="307" cy="384"/>
              <a:chOff x="605" y="1776"/>
              <a:chExt cx="307" cy="384"/>
            </a:xfrm>
          </p:grpSpPr>
          <p:sp>
            <p:nvSpPr>
              <p:cNvPr id="822" name="Rectangle 202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23" name="Rectangle 203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4</a:t>
                </a:r>
                <a:endParaRPr/>
              </a:p>
            </p:txBody>
          </p:sp>
        </p:grpSp>
        <p:grpSp>
          <p:nvGrpSpPr>
            <p:cNvPr id="824" name="Group 204"/>
            <p:cNvGrpSpPr/>
            <p:nvPr/>
          </p:nvGrpSpPr>
          <p:grpSpPr>
            <a:xfrm>
              <a:off x="3675" y="2880"/>
              <a:ext cx="307" cy="384"/>
              <a:chOff x="605" y="1776"/>
              <a:chExt cx="307" cy="384"/>
            </a:xfrm>
          </p:grpSpPr>
          <p:sp>
            <p:nvSpPr>
              <p:cNvPr id="825" name="Rectangle 205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26" name="Rectangle 206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3</a:t>
                </a:r>
                <a:endParaRPr/>
              </a:p>
            </p:txBody>
          </p:sp>
        </p:grpSp>
        <p:grpSp>
          <p:nvGrpSpPr>
            <p:cNvPr id="827" name="Group 207"/>
            <p:cNvGrpSpPr/>
            <p:nvPr/>
          </p:nvGrpSpPr>
          <p:grpSpPr>
            <a:xfrm>
              <a:off x="3982" y="2880"/>
              <a:ext cx="307" cy="384"/>
              <a:chOff x="605" y="1776"/>
              <a:chExt cx="307" cy="384"/>
            </a:xfrm>
          </p:grpSpPr>
          <p:sp>
            <p:nvSpPr>
              <p:cNvPr id="828" name="Rectangle 208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29" name="Rectangle 209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2</a:t>
                </a:r>
                <a:endParaRPr/>
              </a:p>
            </p:txBody>
          </p:sp>
        </p:grpSp>
        <p:grpSp>
          <p:nvGrpSpPr>
            <p:cNvPr id="830" name="Group 210"/>
            <p:cNvGrpSpPr/>
            <p:nvPr/>
          </p:nvGrpSpPr>
          <p:grpSpPr>
            <a:xfrm>
              <a:off x="4289" y="2880"/>
              <a:ext cx="307" cy="384"/>
              <a:chOff x="605" y="1776"/>
              <a:chExt cx="307" cy="384"/>
            </a:xfrm>
          </p:grpSpPr>
          <p:sp>
            <p:nvSpPr>
              <p:cNvPr id="831" name="Rectangle 211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32" name="Rectangle 212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</a:t>
                </a:r>
                <a:endParaRPr/>
              </a:p>
            </p:txBody>
          </p:sp>
        </p:grpSp>
        <p:grpSp>
          <p:nvGrpSpPr>
            <p:cNvPr id="833" name="Group 213"/>
            <p:cNvGrpSpPr/>
            <p:nvPr/>
          </p:nvGrpSpPr>
          <p:grpSpPr>
            <a:xfrm>
              <a:off x="4596" y="2880"/>
              <a:ext cx="307" cy="384"/>
              <a:chOff x="605" y="1776"/>
              <a:chExt cx="307" cy="384"/>
            </a:xfrm>
          </p:grpSpPr>
          <p:sp>
            <p:nvSpPr>
              <p:cNvPr id="834" name="Rectangle 214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835" name="Rectangle 215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0</a:t>
                </a:r>
                <a:endParaRPr/>
              </a:p>
            </p:txBody>
          </p:sp>
        </p:grpSp>
      </p:grpSp>
      <p:grpSp>
        <p:nvGrpSpPr>
          <p:cNvPr id="836" name="Group 216"/>
          <p:cNvGrpSpPr/>
          <p:nvPr/>
        </p:nvGrpSpPr>
        <p:grpSpPr>
          <a:xfrm>
            <a:off x="4721225" y="4692650"/>
            <a:ext cx="2924175" cy="336550"/>
            <a:chOff x="3061" y="2261"/>
            <a:chExt cx="1842" cy="212"/>
          </a:xfrm>
        </p:grpSpPr>
        <p:sp>
          <p:nvSpPr>
            <p:cNvPr id="837" name="Line 217"/>
            <p:cNvSpPr>
              <a:spLocks noChangeShapeType="true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/>
            <a:lstStyle/>
            <a:p>
              <a:pPr/>
              <a:endParaRPr lang="zh-CN" altLang="en-US"/>
            </a:p>
          </p:txBody>
        </p:sp>
        <p:sp>
          <p:nvSpPr>
            <p:cNvPr id="838" name="Text Box 218"/>
            <p:cNvSpPr txBox="true">
              <a:spLocks noChangeArrowheads="true"/>
            </p:cNvSpPr>
            <p:nvPr/>
          </p:nvSpPr>
          <p:spPr bwMode="auto">
            <a:xfrm>
              <a:off x="3770" y="2261"/>
              <a:ext cx="41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PPO</a:t>
              </a:r>
              <a:endParaRPr/>
            </a:p>
          </p:txBody>
        </p:sp>
      </p:grpSp>
      <p:grpSp>
        <p:nvGrpSpPr>
          <p:cNvPr id="839" name="Group 219"/>
          <p:cNvGrpSpPr/>
          <p:nvPr/>
        </p:nvGrpSpPr>
        <p:grpSpPr>
          <a:xfrm>
            <a:off x="1825625" y="4692650"/>
            <a:ext cx="2924175" cy="336550"/>
            <a:chOff x="3061" y="2261"/>
            <a:chExt cx="1842" cy="212"/>
          </a:xfrm>
        </p:grpSpPr>
        <p:sp>
          <p:nvSpPr>
            <p:cNvPr id="840" name="Line 220"/>
            <p:cNvSpPr>
              <a:spLocks noChangeShapeType="true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/>
            <a:lstStyle/>
            <a:p>
              <a:pPr/>
              <a:endParaRPr lang="zh-CN" altLang="en-US"/>
            </a:p>
          </p:txBody>
        </p:sp>
        <p:sp>
          <p:nvSpPr>
            <p:cNvPr id="841" name="Text Box 221"/>
            <p:cNvSpPr txBox="true">
              <a:spLocks noChangeArrowheads="true"/>
            </p:cNvSpPr>
            <p:nvPr/>
          </p:nvSpPr>
          <p:spPr bwMode="auto">
            <a:xfrm>
              <a:off x="3770" y="2261"/>
              <a:ext cx="410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PPN</a:t>
              </a:r>
              <a:endParaRPr/>
            </a:p>
          </p:txBody>
        </p:sp>
      </p:grpSp>
      <p:sp>
        <p:nvSpPr>
          <p:cNvPr id="842" name="Text Box 231"/>
          <p:cNvSpPr txBox="true">
            <a:spLocks noChangeArrowheads="true"/>
          </p:cNvSpPr>
          <p:nvPr/>
        </p:nvSpPr>
        <p:spPr bwMode="auto">
          <a:xfrm>
            <a:off x="72659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5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843" name="Text Box 232"/>
          <p:cNvSpPr txBox="true">
            <a:spLocks noChangeArrowheads="true"/>
          </p:cNvSpPr>
          <p:nvPr/>
        </p:nvSpPr>
        <p:spPr bwMode="auto">
          <a:xfrm>
            <a:off x="67325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5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844" name="Text Box 233"/>
          <p:cNvSpPr txBox="true">
            <a:spLocks noChangeArrowheads="true"/>
          </p:cNvSpPr>
          <p:nvPr/>
        </p:nvSpPr>
        <p:spPr bwMode="auto">
          <a:xfrm>
            <a:off x="62753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5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845" name="Text Box 234"/>
          <p:cNvSpPr txBox="true">
            <a:spLocks noChangeArrowheads="true"/>
          </p:cNvSpPr>
          <p:nvPr/>
        </p:nvSpPr>
        <p:spPr bwMode="auto">
          <a:xfrm>
            <a:off x="5749925" y="43116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5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846" name="Text Box 235"/>
          <p:cNvSpPr txBox="true">
            <a:spLocks noChangeArrowheads="true"/>
          </p:cNvSpPr>
          <p:nvPr/>
        </p:nvSpPr>
        <p:spPr bwMode="auto">
          <a:xfrm>
            <a:off x="52847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C00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847" name="Text Box 236"/>
          <p:cNvSpPr txBox="true">
            <a:spLocks noChangeArrowheads="true"/>
          </p:cNvSpPr>
          <p:nvPr/>
        </p:nvSpPr>
        <p:spPr bwMode="auto">
          <a:xfrm>
            <a:off x="48275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C00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848" name="Text Box 237"/>
          <p:cNvSpPr txBox="true">
            <a:spLocks noChangeArrowheads="true"/>
          </p:cNvSpPr>
          <p:nvPr/>
        </p:nvSpPr>
        <p:spPr bwMode="auto">
          <a:xfrm>
            <a:off x="42941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C00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849" name="Text Box 238"/>
          <p:cNvSpPr txBox="true">
            <a:spLocks noChangeArrowheads="true"/>
          </p:cNvSpPr>
          <p:nvPr/>
        </p:nvSpPr>
        <p:spPr bwMode="auto">
          <a:xfrm>
            <a:off x="38369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FFC00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850" name="Text Box 239"/>
          <p:cNvSpPr txBox="true">
            <a:spLocks noChangeArrowheads="true"/>
          </p:cNvSpPr>
          <p:nvPr/>
        </p:nvSpPr>
        <p:spPr bwMode="auto">
          <a:xfrm>
            <a:off x="3311525" y="43116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F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851" name="Text Box 240"/>
          <p:cNvSpPr txBox="true">
            <a:spLocks noChangeArrowheads="true"/>
          </p:cNvSpPr>
          <p:nvPr/>
        </p:nvSpPr>
        <p:spPr bwMode="auto">
          <a:xfrm>
            <a:off x="28463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F0"/>
                </a:solidFill>
                <a:latin typeface="Helvetica" pitchFamily="34" charset="0"/>
              </a:rPr>
              <a:t>1</a:t>
            </a:r>
            <a:endParaRPr/>
          </a:p>
        </p:txBody>
      </p:sp>
      <p:sp>
        <p:nvSpPr>
          <p:cNvPr id="852" name="Text Box 241"/>
          <p:cNvSpPr txBox="true">
            <a:spLocks noChangeArrowheads="true"/>
          </p:cNvSpPr>
          <p:nvPr/>
        </p:nvSpPr>
        <p:spPr bwMode="auto">
          <a:xfrm>
            <a:off x="23891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F0"/>
                </a:solidFill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853" name="Text Box 242"/>
          <p:cNvSpPr txBox="true">
            <a:spLocks noChangeArrowheads="true"/>
          </p:cNvSpPr>
          <p:nvPr/>
        </p:nvSpPr>
        <p:spPr bwMode="auto">
          <a:xfrm>
            <a:off x="1855788" y="431165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zh-CN" altLang="en-US" sz="1600">
                <a:solidFill>
                  <a:srgbClr val="00B0F0"/>
                </a:solidFill>
                <a:latin typeface="Helvetica" pitchFamily="34" charset="0"/>
              </a:rPr>
              <a:t>0</a:t>
            </a:r>
            <a:endParaRPr/>
          </a:p>
        </p:txBody>
      </p:sp>
      <p:cxnSp>
        <p:nvCxnSpPr>
          <p:cNvPr id="854" name="Straight Connector 2"/>
          <p:cNvCxnSpPr>
            <a:cxnSpLocks noChangeShapeType="true"/>
          </p:cNvCxnSpPr>
          <p:nvPr/>
        </p:nvCxnSpPr>
        <p:spPr bwMode="auto">
          <a:xfrm>
            <a:off x="4695825" y="1724025"/>
            <a:ext cx="0" cy="36861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/>
          </a:extLst>
        </p:spPr>
      </p:cxnSp>
      <p:sp>
        <p:nvSpPr>
          <p:cNvPr id="855" name="Rectangle 175"/>
          <p:cNvSpPr>
            <a:spLocks noChangeArrowheads="true"/>
          </p:cNvSpPr>
          <p:nvPr/>
        </p:nvSpPr>
        <p:spPr bwMode="auto">
          <a:xfrm>
            <a:off x="685800" y="3336925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b="false"/>
              <a:t>VPN: </a:t>
            </a:r>
            <a:r>
              <a:rPr lang="en-US" altLang="zh-CN" u="sng">
                <a:solidFill>
                  <a:srgbClr val="FF0000"/>
                </a:solidFill>
              </a:rPr>
              <a:t>0x0f</a:t>
            </a:r>
            <a:r>
              <a:rPr lang="en-US" altLang="zh-CN"/>
              <a:t>  </a:t>
            </a:r>
            <a:r>
              <a:rPr lang="en-US" altLang="zh-CN" b="false"/>
              <a:t>VPO: </a:t>
            </a:r>
            <a:r>
              <a:rPr lang="en-US" altLang="zh-CN" u="sng"/>
              <a:t>0x14</a:t>
            </a:r>
            <a:r>
              <a:rPr lang="en-US" altLang="zh-CN" b="false"/>
              <a:t>                	Page Fault? </a:t>
            </a:r>
            <a:r>
              <a:rPr lang="en-US" altLang="zh-CN" u="sng"/>
              <a:t> No </a:t>
            </a:r>
            <a:r>
              <a:rPr lang="en-US" altLang="zh-CN">
                <a:solidFill>
                  <a:schemeClr val="bg1"/>
                </a:solidFill>
              </a:rPr>
              <a:t>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8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灯片编号占位符 6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F0279AAB-CCFA-224F-B487-C7D88B2744E8}" type="slidenum">
              <a:rPr lang="zh-CN" altLang="en-US" sz="1400" b="false">
                <a:latin typeface="Times New Roman" panose="02020603050405020304" charset="0"/>
              </a:rPr>
              <a:t>53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858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课堂练习</a:t>
            </a:r>
            <a:r>
              <a:rPr lang="zh-CN">
                <a:latin typeface="Comic Sans MS"/>
                <a:ea typeface="宋体"/>
                <a:cs typeface="宋体"/>
              </a:rPr>
              <a:t>答案</a:t>
            </a:r>
            <a:endParaRPr/>
          </a:p>
        </p:txBody>
      </p:sp>
      <p:sp>
        <p:nvSpPr>
          <p:cNvPr id="859" name="Rectangle 3"/>
          <p:cNvSpPr>
            <a:spLocks noGrp="true" noChangeArrowheads="true"/>
          </p:cNvSpPr>
          <p:nvPr>
            <p:ph type="body" sz="half" idx="1"/>
          </p:nvPr>
        </p:nvSpPr>
        <p:spPr>
          <a:xfrm>
            <a:off x="457200" y="1600200"/>
            <a:ext cx="7543800" cy="533400"/>
          </a:xfrm>
        </p:spPr>
        <p:txBody>
          <a:bodyPr/>
          <a:lstStyle/>
          <a:p>
            <a:pPr/>
            <a:r>
              <a:rPr kumimoji="false" lang="en-US" altLang="zh-CN" sz="2400">
                <a:ea typeface="宋体" charset="-122"/>
              </a:rPr>
              <a:t>Only show first 16 entries</a:t>
            </a:r>
            <a:endParaRPr kumimoji="false" lang="zh-CN" altLang="en-US" sz="2400">
              <a:ea typeface="宋体" charset="-122"/>
            </a:endParaRPr>
          </a:p>
        </p:txBody>
      </p:sp>
      <p:graphicFrame>
        <p:nvGraphicFramePr>
          <p:cNvPr id="860" name="Group 177"/>
          <p:cNvGraphicFramePr/>
          <p:nvPr>
            <p:ph sz="half" idx="2"/>
          </p:nvPr>
        </p:nvGraphicFramePr>
        <p:xfrm>
          <a:off x="533400" y="2590800"/>
          <a:ext cx="3795713" cy="3378201"/>
        </p:xfrm>
        <a:graphic>
          <a:graphicData uri="http://schemas.openxmlformats.org/drawingml/2006/table">
            <a:tbl>
              <a:tblPr/>
              <a:tblGrid>
                <a:gridCol w="1160463">
                  <a:extLst>
                    <a:ext uri="{9D8B030D-6E8A-4147-A177-3AD203B41FA5}">
                      <a16:colId val="1"/>
                    </a:ext>
                  </a:extLst>
                </a:gridCol>
                <a:gridCol w="1646237">
                  <a:extLst>
                    <a:ext uri="{9D8B030D-6E8A-4147-A177-3AD203B41FA5}">
                      <a16:colId val="2"/>
                    </a:ext>
                  </a:extLst>
                </a:gridCol>
                <a:gridCol w="989013">
                  <a:extLst>
                    <a:ext uri="{9D8B030D-6E8A-4147-A177-3AD203B41FA5}">
                      <a16:colId val="3"/>
                    </a:ext>
                  </a:extLst>
                </a:gridCol>
              </a:tblGrid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kumimoji="false" lang="en-US" altLang="zh-CN" sz="1800" b="true" i="false" u="none" strike="noStrike" cap="none" normalizeH="false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charset="0"/>
                        <a:ea typeface="宋体" charset="-122"/>
                      </a:endParaRPr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00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28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36512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01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33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04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6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05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16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7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06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8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07</a:t>
                      </a:r>
                      <a:endParaRPr/>
                    </a:p>
                  </a:txBody>
                  <a:tcPr marL="90487" marR="90487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9"/>
                  </a:ext>
                </a:extLst>
              </a:tr>
            </a:tbl>
          </a:graphicData>
        </a:graphic>
      </p:graphicFrame>
      <p:graphicFrame>
        <p:nvGraphicFramePr>
          <p:cNvPr id="861" name="表格 1"/>
          <p:cNvGraphicFramePr/>
          <p:nvPr/>
        </p:nvGraphicFramePr>
        <p:xfrm>
          <a:off x="5199063" y="2590800"/>
          <a:ext cx="3563937" cy="3378201"/>
        </p:xfrm>
        <a:graphic>
          <a:graphicData uri="http://schemas.openxmlformats.org/drawingml/2006/table">
            <a:tbl>
              <a:tblPr/>
              <a:tblGrid>
                <a:gridCol w="969962">
                  <a:extLst>
                    <a:ext uri="{9D8B030D-6E8A-4147-A177-3AD203B41FA5}">
                      <a16:colId val="1"/>
                    </a:ext>
                  </a:extLst>
                </a:gridCol>
                <a:gridCol w="1466850">
                  <a:extLst>
                    <a:ext uri="{9D8B030D-6E8A-4147-A177-3AD203B41FA5}">
                      <a16:colId val="2"/>
                    </a:ext>
                  </a:extLst>
                </a:gridCol>
                <a:gridCol w="1127125">
                  <a:extLst>
                    <a:ext uri="{9D8B030D-6E8A-4147-A177-3AD203B41FA5}">
                      <a16:colId val="3"/>
                    </a:ext>
                  </a:extLst>
                </a:gridCol>
              </a:tblGrid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kumimoji="false" lang="en-US" altLang="zh-CN" sz="1800" b="true" i="false" u="none" strike="noStrike" cap="none" normalizeH="false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charset="0"/>
                        <a:ea typeface="宋体" charset="-122"/>
                      </a:endParaRPr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08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13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36512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09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17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0A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09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0B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0C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6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2D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7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0E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val="8"/>
                  </a:ext>
                </a:extLst>
              </a:tr>
              <a:tr h="3810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0F</a:t>
                      </a:r>
                      <a:endParaRPr/>
                    </a:p>
                  </a:txBody>
                  <a:tcPr marL="90499" marR="90499" marT="44458" marB="4445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8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99" marR="90499" marT="44458" marB="444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val="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>
  <p:cSld>
    <p:spTree>
      <p:nvGrpSpPr>
        <p:cNvPr id="8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课堂练习</a:t>
            </a:r>
            <a:endParaRPr lang="zh-CN">
              <a:latin typeface="Comic Sans MS"/>
              <a:ea typeface="宋体"/>
              <a:cs typeface="宋体"/>
            </a:endParaRPr>
          </a:p>
        </p:txBody>
      </p:sp>
      <p:sp>
        <p:nvSpPr>
          <p:cNvPr id="86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zh-CN">
                <a:latin typeface="Comic Sans MS"/>
                <a:ea typeface="宋体"/>
                <a:cs typeface="宋体"/>
              </a:rPr>
              <a:t>给定一个</a:t>
            </a:r>
            <a:r>
              <a:rPr lang="en-US">
                <a:latin typeface="Comic Sans MS"/>
                <a:ea typeface="宋体"/>
                <a:cs typeface="宋体"/>
              </a:rPr>
              <a:t>32</a:t>
            </a:r>
            <a:r>
              <a:rPr lang="zh-CN">
                <a:latin typeface="Comic Sans MS"/>
                <a:ea typeface="宋体"/>
                <a:cs typeface="宋体"/>
              </a:rPr>
              <a:t>位的虚拟地址空间和一个</a:t>
            </a:r>
            <a:r>
              <a:rPr lang="en-US">
                <a:latin typeface="Comic Sans MS"/>
                <a:ea typeface="宋体"/>
                <a:cs typeface="宋体"/>
              </a:rPr>
              <a:t>24</a:t>
            </a:r>
            <a:r>
              <a:rPr lang="zh-CN">
                <a:latin typeface="Comic Sans MS"/>
                <a:ea typeface="宋体"/>
                <a:cs typeface="宋体"/>
              </a:rPr>
              <a:t>位的物理地址，当页面大小</a:t>
            </a:r>
            <a:r>
              <a:rPr lang="en-US">
                <a:latin typeface="Comic Sans MS"/>
                <a:ea typeface="宋体"/>
                <a:cs typeface="宋体"/>
              </a:rPr>
              <a:t>P</a:t>
            </a:r>
            <a:r>
              <a:rPr lang="zh-CN">
                <a:latin typeface="Comic Sans MS"/>
                <a:ea typeface="宋体"/>
                <a:cs typeface="宋体"/>
              </a:rPr>
              <a:t>分别为</a:t>
            </a:r>
            <a:r>
              <a:rPr lang="en-US">
                <a:latin typeface="Comic Sans MS"/>
                <a:ea typeface="宋体"/>
                <a:cs typeface="宋体"/>
              </a:rPr>
              <a:t>1KB</a:t>
            </a:r>
            <a:r>
              <a:rPr lang="zh-CN">
                <a:latin typeface="Comic Sans MS"/>
                <a:ea typeface="宋体"/>
                <a:cs typeface="宋体"/>
              </a:rPr>
              <a:t>，</a:t>
            </a:r>
            <a:r>
              <a:rPr lang="en-US">
                <a:latin typeface="Comic Sans MS"/>
                <a:ea typeface="宋体"/>
                <a:cs typeface="宋体"/>
              </a:rPr>
              <a:t>2KB</a:t>
            </a:r>
            <a:r>
              <a:rPr lang="zh-CN">
                <a:latin typeface="Comic Sans MS"/>
                <a:ea typeface="宋体"/>
                <a:cs typeface="宋体"/>
              </a:rPr>
              <a:t>，</a:t>
            </a:r>
            <a:r>
              <a:rPr lang="en-US">
                <a:latin typeface="Comic Sans MS"/>
                <a:ea typeface="宋体"/>
                <a:cs typeface="宋体"/>
              </a:rPr>
              <a:t>4KB</a:t>
            </a:r>
            <a:r>
              <a:rPr lang="zh-CN">
                <a:latin typeface="Comic Sans MS"/>
                <a:ea typeface="宋体"/>
                <a:cs typeface="宋体"/>
              </a:rPr>
              <a:t>，</a:t>
            </a:r>
            <a:r>
              <a:rPr lang="en-US">
                <a:latin typeface="Comic Sans MS"/>
                <a:ea typeface="宋体"/>
                <a:cs typeface="宋体"/>
              </a:rPr>
              <a:t>8KB</a:t>
            </a:r>
            <a:r>
              <a:rPr lang="zh-CN">
                <a:latin typeface="Comic Sans MS"/>
                <a:ea typeface="宋体"/>
                <a:cs typeface="宋体"/>
              </a:rPr>
              <a:t>时，请确定</a:t>
            </a:r>
            <a:r>
              <a:rPr lang="en-US">
                <a:latin typeface="Comic Sans MS"/>
                <a:ea typeface="宋体"/>
                <a:cs typeface="宋体"/>
              </a:rPr>
              <a:t>VPN</a:t>
            </a:r>
            <a:r>
              <a:rPr lang="zh-CN">
                <a:latin typeface="Comic Sans MS"/>
                <a:ea typeface="宋体"/>
                <a:cs typeface="宋体"/>
              </a:rPr>
              <a:t>、</a:t>
            </a:r>
            <a:r>
              <a:rPr lang="en-US">
                <a:latin typeface="Comic Sans MS"/>
                <a:ea typeface="宋体"/>
                <a:cs typeface="宋体"/>
              </a:rPr>
              <a:t>VPO</a:t>
            </a:r>
            <a:r>
              <a:rPr lang="zh-CN">
                <a:latin typeface="Comic Sans MS"/>
                <a:ea typeface="宋体"/>
                <a:cs typeface="宋体"/>
              </a:rPr>
              <a:t>、</a:t>
            </a:r>
            <a:r>
              <a:rPr lang="en-US">
                <a:latin typeface="Comic Sans MS"/>
                <a:ea typeface="宋体"/>
                <a:cs typeface="宋体"/>
              </a:rPr>
              <a:t>PPN</a:t>
            </a:r>
            <a:r>
              <a:rPr lang="zh-CN">
                <a:latin typeface="Comic Sans MS"/>
                <a:ea typeface="宋体"/>
                <a:cs typeface="宋体"/>
              </a:rPr>
              <a:t>、</a:t>
            </a:r>
            <a:r>
              <a:rPr lang="en-US">
                <a:latin typeface="Comic Sans MS"/>
                <a:ea typeface="宋体"/>
                <a:cs typeface="宋体"/>
              </a:rPr>
              <a:t>PPO</a:t>
            </a:r>
            <a:r>
              <a:rPr lang="zh-CN">
                <a:latin typeface="Comic Sans MS"/>
                <a:ea typeface="宋体"/>
                <a:cs typeface="宋体"/>
              </a:rPr>
              <a:t>的位数</a:t>
            </a:r>
            <a:endParaRPr/>
          </a:p>
        </p:txBody>
      </p:sp>
      <p:sp>
        <p:nvSpPr>
          <p:cNvPr id="865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06A7349A-5D0E-1D4C-9922-B7B061DB9023}" type="slidenum">
              <a:rPr lang="zh-CN" altLang="en-US" sz="1400" b="false">
                <a:latin typeface="Times New Roman" panose="02020603050405020304" charset="0"/>
              </a:rPr>
              <a:t>54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>
  <p:cSld>
    <p:spTree>
      <p:nvGrpSpPr>
        <p:cNvPr id="8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课堂练习</a:t>
            </a:r>
            <a:r>
              <a:rPr lang="zh-CN">
                <a:latin typeface="Comic Sans MS"/>
                <a:ea typeface="宋体"/>
                <a:cs typeface="宋体"/>
              </a:rPr>
              <a:t>答案</a:t>
            </a:r>
            <a:endParaRPr/>
          </a:p>
        </p:txBody>
      </p:sp>
      <p:sp>
        <p:nvSpPr>
          <p:cNvPr id="868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P=1KB</a:t>
            </a:r>
            <a:endParaRPr/>
          </a:p>
          <a:p>
            <a:pPr lvl="1"/>
            <a:r>
              <a:rPr lang="en-US" altLang="zh-CN">
                <a:ea typeface="宋体" charset="-122"/>
              </a:rPr>
              <a:t>VPN=22; VPO=10; PPN=14; PPO=10</a:t>
            </a:r>
            <a:endParaRPr/>
          </a:p>
          <a:p>
            <a:pPr/>
            <a:r>
              <a:rPr lang="en-US" altLang="zh-CN">
                <a:ea typeface="宋体" charset="-122"/>
              </a:rPr>
              <a:t>P=2KB</a:t>
            </a:r>
            <a:endParaRPr/>
          </a:p>
          <a:p>
            <a:pPr marL="742950" lvl="2" indent="-342900"/>
            <a:r>
              <a:rPr lang="en-US" altLang="zh-CN">
                <a:ea typeface="宋体" charset="-122"/>
              </a:rPr>
              <a:t>VPN=21; VPO=11; PPN=13; PPO=11</a:t>
            </a:r>
            <a:endParaRPr/>
          </a:p>
          <a:p>
            <a:pPr/>
            <a:r>
              <a:rPr lang="en-US" altLang="zh-CN">
                <a:ea typeface="宋体" charset="-122"/>
              </a:rPr>
              <a:t>P=4KB</a:t>
            </a:r>
            <a:endParaRPr/>
          </a:p>
          <a:p>
            <a:pPr marL="742950" lvl="2" indent="-342900"/>
            <a:r>
              <a:rPr lang="en-US" altLang="zh-CN">
                <a:ea typeface="宋体" charset="-122"/>
              </a:rPr>
              <a:t>VPN=20; VPO=12; PPN=12; PPO=12</a:t>
            </a:r>
            <a:endParaRPr/>
          </a:p>
          <a:p>
            <a:pPr/>
            <a:r>
              <a:rPr lang="en-US" altLang="zh-CN">
                <a:ea typeface="宋体" charset="-122"/>
              </a:rPr>
              <a:t>P=8KB</a:t>
            </a:r>
            <a:endParaRPr/>
          </a:p>
          <a:p>
            <a:pPr marL="742950" lvl="2" indent="-342900"/>
            <a:r>
              <a:rPr lang="en-US" altLang="zh-CN">
                <a:ea typeface="宋体" charset="-122"/>
              </a:rPr>
              <a:t>VPN=19; VPO=13; PPN=11; PPO=13</a:t>
            </a:r>
            <a:endParaRPr/>
          </a:p>
          <a:p>
            <a:pPr/>
            <a:endParaRPr lang="zh-CN" altLang="en-US">
              <a:ea typeface="宋体" charset="-122"/>
            </a:endParaRPr>
          </a:p>
        </p:txBody>
      </p:sp>
      <p:sp>
        <p:nvSpPr>
          <p:cNvPr id="869" name="幻灯片编号占位符 3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33D5A1B3-F385-3344-B064-3DD5A4F1AF44}" type="slidenum">
              <a:rPr lang="zh-CN" altLang="en-US" sz="1400" b="false">
                <a:latin typeface="Times New Roman" panose="02020603050405020304" charset="0"/>
              </a:rPr>
              <a:t>55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>
  <p:cSld>
    <p:spTree>
      <p:nvGrpSpPr>
        <p:cNvPr id="8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F5E9C01E-50FB-824D-B39E-83442C04B3FB}" type="slidenum">
              <a:rPr lang="zh-CN" altLang="en-US" sz="1400" b="false">
                <a:latin typeface="Times New Roman" panose="02020603050405020304" charset="0"/>
              </a:rPr>
              <a:t>56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872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Page Hit</a:t>
            </a:r>
            <a:endParaRPr/>
          </a:p>
        </p:txBody>
      </p:sp>
      <p:sp>
        <p:nvSpPr>
          <p:cNvPr id="873" name="Rectangle 7"/>
          <p:cNvSpPr>
            <a:spLocks noChangeArrowheads="true"/>
          </p:cNvSpPr>
          <p:nvPr/>
        </p:nvSpPr>
        <p:spPr bwMode="auto">
          <a:xfrm>
            <a:off x="4419600" y="233363"/>
            <a:ext cx="4560888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800">
                <a:latin typeface="Courier New" panose="02070609020205090404" charset="0"/>
              </a:rPr>
              <a:t>  VA: virtual address</a:t>
            </a:r>
            <a:endParaRPr/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800">
                <a:latin typeface="Courier New" panose="02070609020205090404" charset="0"/>
              </a:rPr>
              <a:t>PTEA: page table entry address </a:t>
            </a:r>
            <a:endParaRPr/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800">
                <a:latin typeface="Courier New" panose="02070609020205090404" charset="0"/>
              </a:rPr>
              <a:t> PTE: page table entry</a:t>
            </a:r>
            <a:endParaRPr/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800">
                <a:latin typeface="Courier New" panose="02070609020205090404" charset="0"/>
              </a:rPr>
              <a:t>  PA: physical address</a:t>
            </a:r>
            <a:endParaRPr/>
          </a:p>
        </p:txBody>
      </p:sp>
      <p:sp>
        <p:nvSpPr>
          <p:cNvPr id="874" name="Rectangle 7"/>
          <p:cNvSpPr>
            <a:spLocks noChangeArrowheads="true"/>
          </p:cNvSpPr>
          <p:nvPr/>
        </p:nvSpPr>
        <p:spPr bwMode="auto">
          <a:xfrm>
            <a:off x="1384300" y="1776413"/>
            <a:ext cx="3749675" cy="16764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875" name="Rectangle 10"/>
          <p:cNvSpPr>
            <a:spLocks noChangeArrowheads="true"/>
          </p:cNvSpPr>
          <p:nvPr/>
        </p:nvSpPr>
        <p:spPr bwMode="auto">
          <a:xfrm>
            <a:off x="3963988" y="2012950"/>
            <a:ext cx="1066800" cy="1236663"/>
          </a:xfrm>
          <a:prstGeom prst="rect">
            <a:avLst/>
          </a:prstGeom>
          <a:solidFill>
            <a:srgbClr val="D5F1CF"/>
          </a:solidFill>
          <a:ln w="1260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alibri" charset="0"/>
              </a:rPr>
              <a:t>MMU</a:t>
            </a:r>
            <a:endParaRPr/>
          </a:p>
        </p:txBody>
      </p:sp>
      <p:sp>
        <p:nvSpPr>
          <p:cNvPr id="876" name="Rectangle 17"/>
          <p:cNvSpPr>
            <a:spLocks noChangeArrowheads="true"/>
          </p:cNvSpPr>
          <p:nvPr/>
        </p:nvSpPr>
        <p:spPr bwMode="auto">
          <a:xfrm>
            <a:off x="6553200" y="1727200"/>
            <a:ext cx="914400" cy="2284413"/>
          </a:xfrm>
          <a:prstGeom prst="rect">
            <a:avLst/>
          </a:prstGeom>
          <a:solidFill>
            <a:srgbClr val="FFFFCC"/>
          </a:solidFill>
          <a:ln w="1908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600">
                <a:latin typeface="Calibri" charset="0"/>
              </a:rPr>
              <a:t>Cache/</a:t>
            </a:r>
            <a:endParaRPr/>
          </a:p>
          <a:p>
            <a:pPr/>
            <a:r>
              <a:rPr lang="en-US" altLang="zh-CN" sz="1600">
                <a:latin typeface="Calibri" charset="0"/>
              </a:rPr>
              <a:t>Memory</a:t>
            </a:r>
            <a:endParaRPr/>
          </a:p>
        </p:txBody>
      </p:sp>
      <p:sp>
        <p:nvSpPr>
          <p:cNvPr id="877" name="Text Box 9"/>
          <p:cNvSpPr txBox="true">
            <a:spLocks noChangeArrowheads="true"/>
          </p:cNvSpPr>
          <p:nvPr/>
        </p:nvSpPr>
        <p:spPr bwMode="auto">
          <a:xfrm>
            <a:off x="5580063" y="2819400"/>
            <a:ext cx="428625" cy="33655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609020205090404" charset="0"/>
              </a:rPr>
              <a:t>PA</a:t>
            </a:r>
            <a:endParaRPr/>
          </a:p>
        </p:txBody>
      </p:sp>
      <p:sp>
        <p:nvSpPr>
          <p:cNvPr id="878" name="Text Box 32"/>
          <p:cNvSpPr txBox="true">
            <a:spLocks noChangeArrowheads="true"/>
          </p:cNvSpPr>
          <p:nvPr/>
        </p:nvSpPr>
        <p:spPr bwMode="auto">
          <a:xfrm>
            <a:off x="3814763" y="3768725"/>
            <a:ext cx="676275" cy="3349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609020205090404" charset="0"/>
              </a:rPr>
              <a:t>Data</a:t>
            </a:r>
            <a:endParaRPr/>
          </a:p>
        </p:txBody>
      </p:sp>
      <p:cxnSp>
        <p:nvCxnSpPr>
          <p:cNvPr id="879" name="Straight Arrow Connector 12"/>
          <p:cNvCxnSpPr>
            <a:cxnSpLocks noChangeShapeType="true"/>
          </p:cNvCxnSpPr>
          <p:nvPr/>
        </p:nvCxnSpPr>
        <p:spPr bwMode="auto">
          <a:xfrm flipV="true">
            <a:off x="5030788" y="3087688"/>
            <a:ext cx="1522412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880" name="Rectangle 10"/>
          <p:cNvSpPr>
            <a:spLocks noChangeArrowheads="true"/>
          </p:cNvSpPr>
          <p:nvPr/>
        </p:nvSpPr>
        <p:spPr bwMode="auto">
          <a:xfrm>
            <a:off x="1525588" y="2365375"/>
            <a:ext cx="1066800" cy="533400"/>
          </a:xfrm>
          <a:prstGeom prst="rect">
            <a:avLst/>
          </a:prstGeom>
          <a:solidFill>
            <a:srgbClr val="F1C7C7"/>
          </a:solidFill>
          <a:ln w="1260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alibri" charset="0"/>
              </a:rPr>
              <a:t>CPU</a:t>
            </a:r>
            <a:endParaRPr/>
          </a:p>
        </p:txBody>
      </p:sp>
      <p:cxnSp>
        <p:nvCxnSpPr>
          <p:cNvPr id="881" name="Straight Arrow Connector 14"/>
          <p:cNvCxnSpPr>
            <a:cxnSpLocks noChangeShapeType="true"/>
          </p:cNvCxnSpPr>
          <p:nvPr/>
        </p:nvCxnSpPr>
        <p:spPr bwMode="auto">
          <a:xfrm flipV="true">
            <a:off x="2592388" y="2692400"/>
            <a:ext cx="13716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882" name="Text Box 9"/>
          <p:cNvSpPr txBox="true">
            <a:spLocks noChangeArrowheads="true"/>
          </p:cNvSpPr>
          <p:nvPr/>
        </p:nvSpPr>
        <p:spPr bwMode="auto">
          <a:xfrm>
            <a:off x="3028950" y="2406650"/>
            <a:ext cx="428625" cy="33655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609020205090404" charset="0"/>
              </a:rPr>
              <a:t>VA</a:t>
            </a:r>
            <a:endParaRPr/>
          </a:p>
        </p:txBody>
      </p:sp>
      <p:sp>
        <p:nvSpPr>
          <p:cNvPr id="883" name="TextBox 16"/>
          <p:cNvSpPr txBox="true"/>
          <p:nvPr/>
        </p:nvSpPr>
        <p:spPr>
          <a:xfrm>
            <a:off x="1390650" y="1779588"/>
            <a:ext cx="10572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i="true" dirty="false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宋体" charset="-122"/>
              </a:rPr>
              <a:t>CPU Chip</a:t>
            </a:r>
            <a:endParaRPr/>
          </a:p>
        </p:txBody>
      </p:sp>
      <p:sp>
        <p:nvSpPr>
          <p:cNvPr id="884" name="Text Box 9"/>
          <p:cNvSpPr txBox="true">
            <a:spLocks noChangeArrowheads="true"/>
          </p:cNvSpPr>
          <p:nvPr/>
        </p:nvSpPr>
        <p:spPr bwMode="auto">
          <a:xfrm>
            <a:off x="5456238" y="1905000"/>
            <a:ext cx="674687" cy="33655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609020205090404" charset="0"/>
              </a:rPr>
              <a:t>PTEA</a:t>
            </a:r>
            <a:endParaRPr/>
          </a:p>
        </p:txBody>
      </p:sp>
      <p:cxnSp>
        <p:nvCxnSpPr>
          <p:cNvPr id="885" name="Straight Arrow Connector 18"/>
          <p:cNvCxnSpPr>
            <a:cxnSpLocks noChangeShapeType="true"/>
          </p:cNvCxnSpPr>
          <p:nvPr/>
        </p:nvCxnSpPr>
        <p:spPr bwMode="auto">
          <a:xfrm flipV="true">
            <a:off x="5030788" y="2173288"/>
            <a:ext cx="1522412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886" name="Text Box 9"/>
          <p:cNvSpPr txBox="true">
            <a:spLocks noChangeArrowheads="true"/>
          </p:cNvSpPr>
          <p:nvPr/>
        </p:nvSpPr>
        <p:spPr bwMode="auto">
          <a:xfrm>
            <a:off x="5518150" y="2209800"/>
            <a:ext cx="550863" cy="33655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609020205090404" charset="0"/>
              </a:rPr>
              <a:t>PTE</a:t>
            </a:r>
            <a:endParaRPr/>
          </a:p>
        </p:txBody>
      </p:sp>
      <p:cxnSp>
        <p:nvCxnSpPr>
          <p:cNvPr id="887" name="Straight Arrow Connector 20"/>
          <p:cNvCxnSpPr>
            <a:cxnSpLocks noChangeShapeType="true"/>
          </p:cNvCxnSpPr>
          <p:nvPr/>
        </p:nvCxnSpPr>
        <p:spPr bwMode="auto">
          <a:xfrm flipH="true" flipV="true">
            <a:off x="5030788" y="2478088"/>
            <a:ext cx="1522412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cxnSp>
        <p:nvCxnSpPr>
          <p:cNvPr id="888" name="Shape 49"/>
          <p:cNvCxnSpPr>
            <a:cxnSpLocks noChangeShapeType="true"/>
            <a:endCxn id="880" idx="2"/>
          </p:cNvCxnSpPr>
          <p:nvPr/>
        </p:nvCxnSpPr>
        <p:spPr bwMode="auto">
          <a:xfrm rot="10800000">
            <a:off x="2058988" y="2898775"/>
            <a:ext cx="4494212" cy="884238"/>
          </a:xfrm>
          <a:prstGeom prst="bentConnector2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889" name="Oval 4"/>
          <p:cNvSpPr>
            <a:spLocks noChangeArrowheads="true"/>
          </p:cNvSpPr>
          <p:nvPr/>
        </p:nvSpPr>
        <p:spPr bwMode="auto">
          <a:xfrm>
            <a:off x="3106738" y="2185988"/>
            <a:ext cx="274637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1</a:t>
            </a:r>
            <a:endParaRPr/>
          </a:p>
        </p:txBody>
      </p:sp>
      <p:sp>
        <p:nvSpPr>
          <p:cNvPr id="890" name="Oval 18"/>
          <p:cNvSpPr>
            <a:spLocks noChangeArrowheads="true"/>
          </p:cNvSpPr>
          <p:nvPr/>
        </p:nvSpPr>
        <p:spPr bwMode="auto">
          <a:xfrm>
            <a:off x="5656263" y="1673225"/>
            <a:ext cx="274637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2</a:t>
            </a:r>
            <a:endParaRPr/>
          </a:p>
        </p:txBody>
      </p:sp>
      <p:sp>
        <p:nvSpPr>
          <p:cNvPr id="891" name="Oval 19"/>
          <p:cNvSpPr>
            <a:spLocks noChangeArrowheads="true"/>
          </p:cNvSpPr>
          <p:nvPr/>
        </p:nvSpPr>
        <p:spPr bwMode="auto">
          <a:xfrm>
            <a:off x="5656263" y="2527300"/>
            <a:ext cx="274637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3</a:t>
            </a:r>
            <a:endParaRPr/>
          </a:p>
        </p:txBody>
      </p:sp>
      <p:sp>
        <p:nvSpPr>
          <p:cNvPr id="892" name="Oval 20"/>
          <p:cNvSpPr>
            <a:spLocks noChangeArrowheads="true"/>
          </p:cNvSpPr>
          <p:nvPr/>
        </p:nvSpPr>
        <p:spPr bwMode="auto">
          <a:xfrm>
            <a:off x="5656263" y="3154363"/>
            <a:ext cx="274637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4</a:t>
            </a:r>
            <a:endParaRPr/>
          </a:p>
        </p:txBody>
      </p:sp>
      <p:sp>
        <p:nvSpPr>
          <p:cNvPr id="893" name="Oval 21"/>
          <p:cNvSpPr>
            <a:spLocks noChangeArrowheads="true"/>
          </p:cNvSpPr>
          <p:nvPr/>
        </p:nvSpPr>
        <p:spPr bwMode="auto">
          <a:xfrm>
            <a:off x="4021138" y="4068763"/>
            <a:ext cx="274637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5</a:t>
            </a:r>
            <a:endParaRPr/>
          </a:p>
        </p:txBody>
      </p:sp>
      <p:sp>
        <p:nvSpPr>
          <p:cNvPr id="894" name="Rectangle 2"/>
          <p:cNvSpPr txBox="true">
            <a:spLocks noChangeArrowheads="true"/>
          </p:cNvSpPr>
          <p:nvPr/>
        </p:nvSpPr>
        <p:spPr bwMode="auto">
          <a:xfrm>
            <a:off x="457200" y="4419600"/>
            <a:ext cx="6781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 dirty="false"/>
              <a:t>1) Processor sends virtual address to MMU </a:t>
            </a:r>
            <a:endParaRPr/>
          </a:p>
          <a:p>
            <a:pPr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 dirty="false"/>
              <a:t>2-3) MMU fetches PTE from page table in memory</a:t>
            </a:r>
            <a:endParaRPr/>
          </a:p>
          <a:p>
            <a:pPr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 dirty="false"/>
              <a:t>4) MMU sends physical address to cache/memory</a:t>
            </a:r>
            <a:endParaRPr/>
          </a:p>
          <a:p>
            <a:pPr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 dirty="false"/>
              <a:t>5) Cache/memory sends data word to processor</a:t>
            </a:r>
            <a:endParaRPr/>
          </a:p>
        </p:txBody>
      </p:sp>
      <p:sp>
        <p:nvSpPr>
          <p:cNvPr id="895" name=""/>
          <p:cNvSpPr txBox="true"/>
          <p:nvPr/>
        </p:nvSpPr>
        <p:spPr>
          <a:xfrm rot="0" flipH="false" flipV="false">
            <a:off x="1874044" y="6280150"/>
            <a:ext cx="48260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>
                <a:solidFill>
                  <a:srgbClr val="FF0000">
                    <a:alpha val="100000"/>
                  </a:srgbClr>
                </a:solidFill>
              </a:rPr>
              <a:t>page hit is fully handled by hardware</a:t>
            </a:r>
            <a:endParaRPr/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>
  <p:cSld>
    <p:spTree>
      <p:nvGrpSpPr>
        <p:cNvPr id="8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544234DA-7B08-0146-8731-F1FB3CD1F068}" type="slidenum">
              <a:rPr lang="zh-CN" altLang="en-US" sz="1400" b="false">
                <a:latin typeface="Times New Roman" panose="02020603050405020304" charset="0"/>
              </a:rPr>
              <a:t>57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898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Page Faults</a:t>
            </a:r>
            <a:endParaRPr/>
          </a:p>
        </p:txBody>
      </p:sp>
      <p:sp>
        <p:nvSpPr>
          <p:cNvPr id="899" name="Rectangle 5"/>
          <p:cNvSpPr>
            <a:spLocks noChangeArrowheads="true"/>
          </p:cNvSpPr>
          <p:nvPr/>
        </p:nvSpPr>
        <p:spPr bwMode="auto">
          <a:xfrm>
            <a:off x="609600" y="2462213"/>
            <a:ext cx="3749675" cy="16764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900" name="Rectangle 10"/>
          <p:cNvSpPr>
            <a:spLocks noChangeArrowheads="true"/>
          </p:cNvSpPr>
          <p:nvPr/>
        </p:nvSpPr>
        <p:spPr bwMode="auto">
          <a:xfrm>
            <a:off x="3189288" y="2698750"/>
            <a:ext cx="1066800" cy="1236663"/>
          </a:xfrm>
          <a:prstGeom prst="rect">
            <a:avLst/>
          </a:prstGeom>
          <a:solidFill>
            <a:srgbClr val="D5F1CF"/>
          </a:solidFill>
          <a:ln w="1260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alibri" charset="0"/>
              </a:rPr>
              <a:t>MMU</a:t>
            </a:r>
            <a:endParaRPr/>
          </a:p>
        </p:txBody>
      </p:sp>
      <p:sp>
        <p:nvSpPr>
          <p:cNvPr id="901" name="Rectangle 17"/>
          <p:cNvSpPr>
            <a:spLocks noChangeArrowheads="true"/>
          </p:cNvSpPr>
          <p:nvPr/>
        </p:nvSpPr>
        <p:spPr bwMode="auto">
          <a:xfrm>
            <a:off x="5778500" y="2413000"/>
            <a:ext cx="914400" cy="1925638"/>
          </a:xfrm>
          <a:prstGeom prst="rect">
            <a:avLst/>
          </a:prstGeom>
          <a:solidFill>
            <a:srgbClr val="F5F5F5"/>
          </a:solidFill>
          <a:ln w="1908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600">
                <a:latin typeface="Calibri" charset="0"/>
              </a:rPr>
              <a:t>Cache/</a:t>
            </a:r>
            <a:endParaRPr/>
          </a:p>
          <a:p>
            <a:pPr/>
            <a:r>
              <a:rPr lang="en-US" altLang="zh-CN" sz="1600">
                <a:latin typeface="Calibri" charset="0"/>
              </a:rPr>
              <a:t>Memory</a:t>
            </a:r>
            <a:endParaRPr/>
          </a:p>
        </p:txBody>
      </p:sp>
      <p:sp>
        <p:nvSpPr>
          <p:cNvPr id="902" name="Rectangle 10"/>
          <p:cNvSpPr>
            <a:spLocks noChangeArrowheads="true"/>
          </p:cNvSpPr>
          <p:nvPr/>
        </p:nvSpPr>
        <p:spPr bwMode="auto">
          <a:xfrm>
            <a:off x="750888" y="3051175"/>
            <a:ext cx="1066800" cy="533400"/>
          </a:xfrm>
          <a:prstGeom prst="rect">
            <a:avLst/>
          </a:prstGeom>
          <a:solidFill>
            <a:srgbClr val="F1C7C7"/>
          </a:solidFill>
          <a:ln w="1260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alibri" charset="0"/>
              </a:rPr>
              <a:t>CPU</a:t>
            </a:r>
            <a:endParaRPr/>
          </a:p>
        </p:txBody>
      </p:sp>
      <p:cxnSp>
        <p:nvCxnSpPr>
          <p:cNvPr id="903" name="Straight Arrow Connector 9"/>
          <p:cNvCxnSpPr>
            <a:cxnSpLocks noChangeShapeType="true"/>
            <a:stCxn id="902" idx="3"/>
            <a:endCxn id="900" idx="1"/>
          </p:cNvCxnSpPr>
          <p:nvPr/>
        </p:nvCxnSpPr>
        <p:spPr bwMode="auto">
          <a:xfrm flipV="true">
            <a:off x="1817688" y="3317875"/>
            <a:ext cx="13716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904" name="Text Box 9"/>
          <p:cNvSpPr txBox="true">
            <a:spLocks noChangeArrowheads="true"/>
          </p:cNvSpPr>
          <p:nvPr/>
        </p:nvSpPr>
        <p:spPr bwMode="auto">
          <a:xfrm>
            <a:off x="2252663" y="3016250"/>
            <a:ext cx="428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VA</a:t>
            </a:r>
            <a:endParaRPr/>
          </a:p>
        </p:txBody>
      </p:sp>
      <p:sp>
        <p:nvSpPr>
          <p:cNvPr id="905" name="TextBox 11"/>
          <p:cNvSpPr txBox="true"/>
          <p:nvPr/>
        </p:nvSpPr>
        <p:spPr>
          <a:xfrm>
            <a:off x="614363" y="2465388"/>
            <a:ext cx="10588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i="true" dirty="false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宋体" charset="-122"/>
              </a:rPr>
              <a:t>CPU Chip</a:t>
            </a:r>
            <a:endParaRPr/>
          </a:p>
        </p:txBody>
      </p:sp>
      <p:sp>
        <p:nvSpPr>
          <p:cNvPr id="906" name="Text Box 9"/>
          <p:cNvSpPr txBox="true">
            <a:spLocks noChangeArrowheads="true"/>
          </p:cNvSpPr>
          <p:nvPr/>
        </p:nvSpPr>
        <p:spPr bwMode="auto">
          <a:xfrm>
            <a:off x="4679950" y="2603500"/>
            <a:ext cx="676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PTEA</a:t>
            </a:r>
            <a:endParaRPr/>
          </a:p>
        </p:txBody>
      </p:sp>
      <p:cxnSp>
        <p:nvCxnSpPr>
          <p:cNvPr id="907" name="Straight Arrow Connector 13"/>
          <p:cNvCxnSpPr>
            <a:cxnSpLocks noChangeShapeType="true"/>
          </p:cNvCxnSpPr>
          <p:nvPr/>
        </p:nvCxnSpPr>
        <p:spPr bwMode="auto">
          <a:xfrm flipV="true">
            <a:off x="4256088" y="2871788"/>
            <a:ext cx="1522412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908" name="Text Box 9"/>
          <p:cNvSpPr txBox="true">
            <a:spLocks noChangeArrowheads="true"/>
          </p:cNvSpPr>
          <p:nvPr/>
        </p:nvSpPr>
        <p:spPr bwMode="auto">
          <a:xfrm>
            <a:off x="4741863" y="3044825"/>
            <a:ext cx="552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PTE</a:t>
            </a:r>
            <a:endParaRPr/>
          </a:p>
        </p:txBody>
      </p:sp>
      <p:cxnSp>
        <p:nvCxnSpPr>
          <p:cNvPr id="909" name="Straight Arrow Connector 15"/>
          <p:cNvCxnSpPr>
            <a:cxnSpLocks noChangeShapeType="true"/>
          </p:cNvCxnSpPr>
          <p:nvPr/>
        </p:nvCxnSpPr>
        <p:spPr bwMode="auto">
          <a:xfrm flipH="true" flipV="true">
            <a:off x="4256088" y="3328988"/>
            <a:ext cx="1522412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910" name="Oval 4"/>
          <p:cNvSpPr>
            <a:spLocks noChangeArrowheads="true"/>
          </p:cNvSpPr>
          <p:nvPr/>
        </p:nvSpPr>
        <p:spPr bwMode="auto">
          <a:xfrm>
            <a:off x="2330450" y="2797175"/>
            <a:ext cx="274638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1</a:t>
            </a:r>
            <a:endParaRPr/>
          </a:p>
        </p:txBody>
      </p:sp>
      <p:sp>
        <p:nvSpPr>
          <p:cNvPr id="911" name="Oval 18"/>
          <p:cNvSpPr>
            <a:spLocks noChangeArrowheads="true"/>
          </p:cNvSpPr>
          <p:nvPr/>
        </p:nvSpPr>
        <p:spPr bwMode="auto">
          <a:xfrm>
            <a:off x="4881563" y="2371725"/>
            <a:ext cx="274637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2</a:t>
            </a:r>
            <a:endParaRPr/>
          </a:p>
        </p:txBody>
      </p:sp>
      <p:sp>
        <p:nvSpPr>
          <p:cNvPr id="912" name="Oval 19"/>
          <p:cNvSpPr>
            <a:spLocks noChangeArrowheads="true"/>
          </p:cNvSpPr>
          <p:nvPr/>
        </p:nvSpPr>
        <p:spPr bwMode="auto">
          <a:xfrm>
            <a:off x="4881563" y="3378200"/>
            <a:ext cx="274637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3</a:t>
            </a:r>
            <a:endParaRPr/>
          </a:p>
        </p:txBody>
      </p:sp>
      <p:sp>
        <p:nvSpPr>
          <p:cNvPr id="913" name="Oval 20"/>
          <p:cNvSpPr>
            <a:spLocks noChangeArrowheads="true"/>
          </p:cNvSpPr>
          <p:nvPr/>
        </p:nvSpPr>
        <p:spPr bwMode="auto">
          <a:xfrm>
            <a:off x="4564063" y="1778000"/>
            <a:ext cx="274637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4</a:t>
            </a:r>
            <a:endParaRPr/>
          </a:p>
        </p:txBody>
      </p:sp>
      <p:sp>
        <p:nvSpPr>
          <p:cNvPr id="914" name="Oval 21"/>
          <p:cNvSpPr>
            <a:spLocks noChangeArrowheads="true"/>
          </p:cNvSpPr>
          <p:nvPr/>
        </p:nvSpPr>
        <p:spPr bwMode="auto">
          <a:xfrm>
            <a:off x="7192963" y="2925763"/>
            <a:ext cx="274637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5</a:t>
            </a:r>
            <a:endParaRPr/>
          </a:p>
        </p:txBody>
      </p:sp>
      <p:sp>
        <p:nvSpPr>
          <p:cNvPr id="915" name="Rectangle 17"/>
          <p:cNvSpPr>
            <a:spLocks noChangeArrowheads="true"/>
          </p:cNvSpPr>
          <p:nvPr/>
        </p:nvSpPr>
        <p:spPr bwMode="auto">
          <a:xfrm>
            <a:off x="7924800" y="2417763"/>
            <a:ext cx="914400" cy="1925637"/>
          </a:xfrm>
          <a:prstGeom prst="rect">
            <a:avLst/>
          </a:prstGeom>
          <a:solidFill>
            <a:srgbClr val="F5F5F5"/>
          </a:solidFill>
          <a:ln w="1908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en-US" altLang="zh-CN" sz="1800">
                <a:latin typeface="Calibri" charset="0"/>
              </a:rPr>
              <a:t>Disk</a:t>
            </a:r>
            <a:endParaRPr/>
          </a:p>
        </p:txBody>
      </p:sp>
      <p:sp>
        <p:nvSpPr>
          <p:cNvPr id="916" name="Rectangle 10"/>
          <p:cNvSpPr>
            <a:spLocks noChangeArrowheads="true"/>
          </p:cNvSpPr>
          <p:nvPr/>
        </p:nvSpPr>
        <p:spPr bwMode="auto">
          <a:xfrm>
            <a:off x="5761038" y="1443038"/>
            <a:ext cx="2527300" cy="533400"/>
          </a:xfrm>
          <a:prstGeom prst="rect">
            <a:avLst/>
          </a:prstGeom>
          <a:solidFill>
            <a:srgbClr val="FFC000"/>
          </a:solidFill>
          <a:ln w="1260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800">
                <a:latin typeface="Calibri" charset="0"/>
              </a:rPr>
              <a:t>Page fault handler</a:t>
            </a:r>
            <a:endParaRPr/>
          </a:p>
        </p:txBody>
      </p:sp>
      <p:cxnSp>
        <p:nvCxnSpPr>
          <p:cNvPr id="917" name="Shape 26"/>
          <p:cNvCxnSpPr>
            <a:cxnSpLocks noChangeShapeType="true"/>
            <a:stCxn id="900" idx="0"/>
            <a:endCxn id="916" idx="1"/>
          </p:cNvCxnSpPr>
          <p:nvPr/>
        </p:nvCxnSpPr>
        <p:spPr bwMode="auto">
          <a:xfrm rot="5400000" flipH="true" flipV="true">
            <a:off x="4247357" y="1185069"/>
            <a:ext cx="989012" cy="2038350"/>
          </a:xfrm>
          <a:prstGeom prst="bentConnector2">
            <a:avLst/>
          </a:prstGeom>
          <a:noFill/>
          <a:ln w="25400">
            <a:solidFill>
              <a:schemeClr val="tx1"/>
            </a:solidFill>
            <a:prstDash val="dash"/>
            <a:round/>
            <a:tailEnd type="arrow" w="med" len="med"/>
          </a:ln>
          <a:extLst>
            <a:ext uri="{909E8E84-426E-40DD-AFC4-6F175D3DCCD1}"/>
          </a:extLst>
        </p:spPr>
      </p:cxnSp>
      <p:cxnSp>
        <p:nvCxnSpPr>
          <p:cNvPr id="918" name="Straight Arrow Connector 24"/>
          <p:cNvCxnSpPr>
            <a:cxnSpLocks noChangeShapeType="true"/>
          </p:cNvCxnSpPr>
          <p:nvPr/>
        </p:nvCxnSpPr>
        <p:spPr bwMode="auto">
          <a:xfrm>
            <a:off x="6707188" y="2857500"/>
            <a:ext cx="1217612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cxnSp>
        <p:nvCxnSpPr>
          <p:cNvPr id="919" name="Straight Arrow Connector 25"/>
          <p:cNvCxnSpPr>
            <a:cxnSpLocks noChangeShapeType="true"/>
          </p:cNvCxnSpPr>
          <p:nvPr/>
        </p:nvCxnSpPr>
        <p:spPr bwMode="auto">
          <a:xfrm rot="10800000">
            <a:off x="6707188" y="3805238"/>
            <a:ext cx="12176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920" name="Down Arrow 26"/>
          <p:cNvSpPr/>
          <p:nvPr/>
        </p:nvSpPr>
        <p:spPr bwMode="auto">
          <a:xfrm>
            <a:off x="7086600" y="1976438"/>
            <a:ext cx="457200" cy="628650"/>
          </a:xfrm>
          <a:prstGeom prst="downArrow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600" dirty="false">
              <a:latin typeface="+mn-lt"/>
              <a:ea typeface="宋体" charset="-122"/>
            </a:endParaRPr>
          </a:p>
        </p:txBody>
      </p:sp>
      <p:sp>
        <p:nvSpPr>
          <p:cNvPr id="921" name="Text Box 9"/>
          <p:cNvSpPr txBox="true">
            <a:spLocks noChangeArrowheads="true"/>
          </p:cNvSpPr>
          <p:nvPr/>
        </p:nvSpPr>
        <p:spPr bwMode="auto">
          <a:xfrm>
            <a:off x="6637338" y="2589213"/>
            <a:ext cx="136366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ourier New" panose="02070609020205090404" charset="0"/>
              </a:rPr>
              <a:t>Victim page</a:t>
            </a:r>
            <a:endParaRPr/>
          </a:p>
        </p:txBody>
      </p:sp>
      <p:sp>
        <p:nvSpPr>
          <p:cNvPr id="922" name="Text Box 9"/>
          <p:cNvSpPr txBox="true">
            <a:spLocks noChangeArrowheads="true"/>
          </p:cNvSpPr>
          <p:nvPr/>
        </p:nvSpPr>
        <p:spPr bwMode="auto">
          <a:xfrm>
            <a:off x="6732588" y="3511550"/>
            <a:ext cx="1169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New page</a:t>
            </a:r>
            <a:endParaRPr/>
          </a:p>
        </p:txBody>
      </p:sp>
      <p:sp>
        <p:nvSpPr>
          <p:cNvPr id="923" name="Text Box 9"/>
          <p:cNvSpPr txBox="true">
            <a:spLocks noChangeArrowheads="true"/>
          </p:cNvSpPr>
          <p:nvPr/>
        </p:nvSpPr>
        <p:spPr bwMode="auto">
          <a:xfrm>
            <a:off x="4267200" y="1404938"/>
            <a:ext cx="908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latin typeface="Calibri" charset="0"/>
              </a:rPr>
              <a:t>Exception</a:t>
            </a:r>
            <a:endParaRPr/>
          </a:p>
        </p:txBody>
      </p:sp>
      <p:sp>
        <p:nvSpPr>
          <p:cNvPr id="924" name="Oval 21"/>
          <p:cNvSpPr>
            <a:spLocks noChangeArrowheads="true"/>
          </p:cNvSpPr>
          <p:nvPr/>
        </p:nvSpPr>
        <p:spPr bwMode="auto">
          <a:xfrm>
            <a:off x="7205663" y="3886200"/>
            <a:ext cx="274637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6</a:t>
            </a:r>
            <a:endParaRPr/>
          </a:p>
        </p:txBody>
      </p:sp>
      <p:sp>
        <p:nvSpPr>
          <p:cNvPr id="925" name="Oval 21"/>
          <p:cNvSpPr>
            <a:spLocks noChangeArrowheads="true"/>
          </p:cNvSpPr>
          <p:nvPr/>
        </p:nvSpPr>
        <p:spPr bwMode="auto">
          <a:xfrm>
            <a:off x="2330450" y="3397250"/>
            <a:ext cx="274638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7</a:t>
            </a:r>
            <a:endParaRPr/>
          </a:p>
        </p:txBody>
      </p:sp>
      <p:sp>
        <p:nvSpPr>
          <p:cNvPr id="926" name="Rectangle 2"/>
          <p:cNvSpPr txBox="true">
            <a:spLocks noChangeArrowheads="true"/>
          </p:cNvSpPr>
          <p:nvPr/>
        </p:nvSpPr>
        <p:spPr bwMode="auto">
          <a:xfrm>
            <a:off x="304800" y="4419600"/>
            <a:ext cx="85344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/>
          <a:lstStyle>
            <a:lvl1pPr marL="342900" indent="-34290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73000"/>
              </a:lnSpc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/>
              <a:t>1) Processor sends virtual address to MMU </a:t>
            </a:r>
            <a:endParaRPr/>
          </a:p>
          <a:p>
            <a:pPr>
              <a:lnSpc>
                <a:spcPct val="73000"/>
              </a:lnSpc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/>
              <a:t>2-3) MMU fetches PTE from page table in memory</a:t>
            </a:r>
            <a:endParaRPr/>
          </a:p>
          <a:p>
            <a:pPr>
              <a:lnSpc>
                <a:spcPct val="73000"/>
              </a:lnSpc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/>
              <a:t>4) Valid bit is zero, so MMU triggers page fault exception</a:t>
            </a:r>
            <a:endParaRPr/>
          </a:p>
          <a:p>
            <a:pPr>
              <a:lnSpc>
                <a:spcPct val="73000"/>
              </a:lnSpc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/>
              <a:t>5) Handler identifies victim (and, if dirty, pages it out to disk)</a:t>
            </a:r>
            <a:endParaRPr/>
          </a:p>
          <a:p>
            <a:pPr>
              <a:lnSpc>
                <a:spcPct val="73000"/>
              </a:lnSpc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/>
              <a:t>6) Handler pages in new page and updates PTE in memory</a:t>
            </a:r>
            <a:endParaRPr/>
          </a:p>
          <a:p>
            <a:pPr>
              <a:lnSpc>
                <a:spcPct val="73000"/>
              </a:lnSpc>
              <a:spcBef>
                <a:spcPts val="1250"/>
              </a:spcBef>
              <a:buFont typeface="Wingdings" panose="05000000000000000000" pitchFamily="2" charset="2"/>
              <a:buNone/>
            </a:pPr>
            <a:r>
              <a:rPr lang="en-GB" altLang="zh-CN" b="false"/>
              <a:t>7) Handler returns to original process, restarting faulting instruction</a:t>
            </a:r>
            <a:endParaRPr/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>
  <p:cSld>
    <p:spTree>
      <p:nvGrpSpPr>
        <p:cNvPr id="9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2588E59D-BB79-A646-A46C-E1EF5CFD430E}" type="slidenum">
              <a:rPr lang="zh-CN" altLang="en-US" sz="1400" b="false">
                <a:latin typeface="Times New Roman" panose="02020603050405020304" charset="0"/>
              </a:rPr>
              <a:t>58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929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Integrating Caches and VM</a:t>
            </a:r>
            <a:endParaRPr/>
          </a:p>
        </p:txBody>
      </p:sp>
      <p:grpSp>
        <p:nvGrpSpPr>
          <p:cNvPr id="930" name="Group 31"/>
          <p:cNvGrpSpPr/>
          <p:nvPr/>
        </p:nvGrpSpPr>
        <p:grpSpPr>
          <a:xfrm rot="0" flipH="false" flipV="false">
            <a:off x="609600" y="3546433"/>
            <a:ext cx="7772400" cy="1785938"/>
            <a:chOff x="656" y="1200"/>
            <a:chExt cx="4132" cy="956"/>
          </a:xfrm>
        </p:grpSpPr>
        <p:sp>
          <p:nvSpPr>
            <p:cNvPr id="931" name="Line 5"/>
            <p:cNvSpPr>
              <a:spLocks noChangeShapeType="true"/>
            </p:cNvSpPr>
            <p:nvPr/>
          </p:nvSpPr>
          <p:spPr bwMode="auto">
            <a:xfrm>
              <a:off x="676" y="127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32" name="Line 6"/>
            <p:cNvSpPr>
              <a:spLocks noChangeShapeType="true"/>
            </p:cNvSpPr>
            <p:nvPr/>
          </p:nvSpPr>
          <p:spPr bwMode="auto">
            <a:xfrm>
              <a:off x="1304" y="1276"/>
              <a:ext cx="0" cy="5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33" name="Line 7"/>
            <p:cNvSpPr>
              <a:spLocks noChangeShapeType="true"/>
            </p:cNvSpPr>
            <p:nvPr/>
          </p:nvSpPr>
          <p:spPr bwMode="auto">
            <a:xfrm flipH="true">
              <a:off x="656" y="1888"/>
              <a:ext cx="6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34" name="Rectangle 8"/>
            <p:cNvSpPr>
              <a:spLocks noChangeArrowheads="true"/>
            </p:cNvSpPr>
            <p:nvPr/>
          </p:nvSpPr>
          <p:spPr bwMode="auto">
            <a:xfrm>
              <a:off x="808" y="1504"/>
              <a:ext cx="32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 b="false">
                  <a:latin typeface="Helvetica" pitchFamily="34" charset="0"/>
                </a:rPr>
                <a:t>CPU</a:t>
              </a:r>
              <a:endParaRPr/>
            </a:p>
          </p:txBody>
        </p:sp>
        <p:sp>
          <p:nvSpPr>
            <p:cNvPr id="935" name="Rectangle 9"/>
            <p:cNvSpPr>
              <a:spLocks noChangeArrowheads="true"/>
            </p:cNvSpPr>
            <p:nvPr/>
          </p:nvSpPr>
          <p:spPr bwMode="auto">
            <a:xfrm>
              <a:off x="1716" y="1292"/>
              <a:ext cx="680" cy="576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sz="1800" b="false">
                  <a:latin typeface="Helvetica"/>
                  <a:ea typeface="宋体"/>
                  <a:cs typeface="+mn-cs"/>
                </a:rPr>
                <a:t>MMU</a:t>
              </a:r>
              <a:endParaRPr/>
            </a:p>
          </p:txBody>
        </p:sp>
        <p:sp>
          <p:nvSpPr>
            <p:cNvPr id="936" name="Rectangle 10"/>
            <p:cNvSpPr>
              <a:spLocks noChangeArrowheads="true"/>
            </p:cNvSpPr>
            <p:nvPr/>
          </p:nvSpPr>
          <p:spPr bwMode="auto">
            <a:xfrm>
              <a:off x="2868" y="1292"/>
              <a:ext cx="680" cy="5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/>
            </a:extLst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sz="1800" b="false">
                  <a:latin typeface="Helvetica"/>
                  <a:ea typeface="宋体"/>
                  <a:cs typeface="+mn-cs"/>
                </a:rPr>
                <a:t>L1/2/3</a:t>
              </a:r>
              <a:endParaRPr/>
            </a:p>
            <a:p>
              <a:pPr algn="ctr"/>
              <a:r>
                <a:rPr lang="en-US" sz="1800" b="false">
                  <a:latin typeface="Helvetica"/>
                  <a:ea typeface="宋体"/>
                  <a:cs typeface="+mn-cs"/>
                </a:rPr>
                <a:t>Cache</a:t>
              </a:r>
              <a:endParaRPr/>
            </a:p>
          </p:txBody>
        </p:sp>
        <p:sp>
          <p:nvSpPr>
            <p:cNvPr id="937" name="Rectangle 11"/>
            <p:cNvSpPr>
              <a:spLocks noChangeArrowheads="true"/>
            </p:cNvSpPr>
            <p:nvPr/>
          </p:nvSpPr>
          <p:spPr bwMode="auto">
            <a:xfrm>
              <a:off x="4108" y="1300"/>
              <a:ext cx="680" cy="5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/>
            </a:extLst>
          </p:spPr>
          <p:txBody>
            <a:bodyPr wrap="none" lIns="90487" tIns="44450" rIns="90487" bIns="44450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800" b="false">
                  <a:latin typeface="Helvetica" pitchFamily="34" charset="0"/>
                </a:rPr>
                <a:t>Main</a:t>
              </a:r>
              <a:endParaRPr/>
            </a:p>
            <a:p>
              <a:pPr algn="ctr"/>
              <a:r>
                <a:rPr lang="en-US" altLang="zh-CN" sz="1800" b="false">
                  <a:latin typeface="Helvetica" pitchFamily="34" charset="0"/>
                </a:rPr>
                <a:t>Memory</a:t>
              </a:r>
              <a:endParaRPr/>
            </a:p>
          </p:txBody>
        </p:sp>
        <p:sp>
          <p:nvSpPr>
            <p:cNvPr id="938" name="Line 12"/>
            <p:cNvSpPr>
              <a:spLocks noChangeShapeType="true"/>
            </p:cNvSpPr>
            <p:nvPr/>
          </p:nvSpPr>
          <p:spPr bwMode="auto">
            <a:xfrm>
              <a:off x="1308" y="1384"/>
              <a:ext cx="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39" name="Line 13"/>
            <p:cNvSpPr>
              <a:spLocks noChangeShapeType="true"/>
            </p:cNvSpPr>
            <p:nvPr/>
          </p:nvSpPr>
          <p:spPr bwMode="auto">
            <a:xfrm>
              <a:off x="2388" y="1384"/>
              <a:ext cx="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0" name="Line 14"/>
            <p:cNvSpPr>
              <a:spLocks noChangeShapeType="true"/>
            </p:cNvSpPr>
            <p:nvPr/>
          </p:nvSpPr>
          <p:spPr bwMode="auto">
            <a:xfrm>
              <a:off x="3548" y="1368"/>
              <a:ext cx="5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1" name="Line 15"/>
            <p:cNvSpPr>
              <a:spLocks noChangeShapeType="true"/>
            </p:cNvSpPr>
            <p:nvPr/>
          </p:nvSpPr>
          <p:spPr bwMode="auto">
            <a:xfrm flipH="true">
              <a:off x="3976" y="1776"/>
              <a:ext cx="1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2" name="Line 16"/>
            <p:cNvSpPr>
              <a:spLocks noChangeShapeType="true"/>
            </p:cNvSpPr>
            <p:nvPr/>
          </p:nvSpPr>
          <p:spPr bwMode="auto">
            <a:xfrm>
              <a:off x="3976" y="1780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3" name="Line 17"/>
            <p:cNvSpPr>
              <a:spLocks noChangeShapeType="true"/>
            </p:cNvSpPr>
            <p:nvPr/>
          </p:nvSpPr>
          <p:spPr bwMode="auto">
            <a:xfrm flipH="true">
              <a:off x="1464" y="2152"/>
              <a:ext cx="25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4" name="Line 18"/>
            <p:cNvSpPr>
              <a:spLocks noChangeShapeType="true"/>
            </p:cNvSpPr>
            <p:nvPr/>
          </p:nvSpPr>
          <p:spPr bwMode="auto">
            <a:xfrm flipV="true">
              <a:off x="1464" y="1816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5" name="Line 19"/>
            <p:cNvSpPr>
              <a:spLocks noChangeShapeType="true"/>
            </p:cNvSpPr>
            <p:nvPr/>
          </p:nvSpPr>
          <p:spPr bwMode="auto">
            <a:xfrm flipH="true">
              <a:off x="1304" y="1816"/>
              <a:ext cx="1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6" name="Line 20"/>
            <p:cNvSpPr>
              <a:spLocks noChangeShapeType="true"/>
            </p:cNvSpPr>
            <p:nvPr/>
          </p:nvSpPr>
          <p:spPr bwMode="auto">
            <a:xfrm flipV="true">
              <a:off x="3712" y="1792"/>
              <a:ext cx="0" cy="3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7" name="Line 21"/>
            <p:cNvSpPr>
              <a:spLocks noChangeShapeType="true"/>
            </p:cNvSpPr>
            <p:nvPr/>
          </p:nvSpPr>
          <p:spPr bwMode="auto">
            <a:xfrm flipH="true">
              <a:off x="3552" y="1792"/>
              <a:ext cx="1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8" name="Line 22"/>
            <p:cNvSpPr>
              <a:spLocks noChangeShapeType="true"/>
            </p:cNvSpPr>
            <p:nvPr/>
          </p:nvSpPr>
          <p:spPr bwMode="auto">
            <a:xfrm flipH="true">
              <a:off x="2712" y="1776"/>
              <a:ext cx="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49" name="Line 23"/>
            <p:cNvSpPr>
              <a:spLocks noChangeShapeType="true"/>
            </p:cNvSpPr>
            <p:nvPr/>
          </p:nvSpPr>
          <p:spPr bwMode="auto">
            <a:xfrm>
              <a:off x="2712" y="1780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  <p:sp>
          <p:nvSpPr>
            <p:cNvPr id="950" name="Oval 24"/>
            <p:cNvSpPr>
              <a:spLocks noChangeArrowheads="true"/>
            </p:cNvSpPr>
            <p:nvPr/>
          </p:nvSpPr>
          <p:spPr bwMode="auto">
            <a:xfrm>
              <a:off x="3708" y="2124"/>
              <a:ext cx="24" cy="3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/>
              <a:endParaRPr lang="zh-CN" altLang="en-US"/>
            </a:p>
          </p:txBody>
        </p:sp>
        <p:sp>
          <p:nvSpPr>
            <p:cNvPr id="951" name="Rectangle 25"/>
            <p:cNvSpPr>
              <a:spLocks noChangeArrowheads="true"/>
            </p:cNvSpPr>
            <p:nvPr/>
          </p:nvSpPr>
          <p:spPr bwMode="auto">
            <a:xfrm>
              <a:off x="1384" y="1216"/>
              <a:ext cx="229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 b="false">
                  <a:latin typeface="Helvetica" pitchFamily="34" charset="0"/>
                </a:rPr>
                <a:t>VA</a:t>
              </a:r>
              <a:endParaRPr/>
            </a:p>
          </p:txBody>
        </p:sp>
        <p:sp>
          <p:nvSpPr>
            <p:cNvPr id="952" name="Rectangle 26"/>
            <p:cNvSpPr>
              <a:spLocks noChangeArrowheads="true"/>
            </p:cNvSpPr>
            <p:nvPr/>
          </p:nvSpPr>
          <p:spPr bwMode="auto">
            <a:xfrm>
              <a:off x="2408" y="1216"/>
              <a:ext cx="230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 b="false">
                  <a:latin typeface="Helvetica" pitchFamily="34" charset="0"/>
                </a:rPr>
                <a:t>PA</a:t>
              </a:r>
              <a:endParaRPr/>
            </a:p>
          </p:txBody>
        </p:sp>
        <p:sp>
          <p:nvSpPr>
            <p:cNvPr id="953" name="Rectangle 27"/>
            <p:cNvSpPr>
              <a:spLocks noChangeArrowheads="true"/>
            </p:cNvSpPr>
            <p:nvPr/>
          </p:nvSpPr>
          <p:spPr bwMode="auto">
            <a:xfrm>
              <a:off x="3584" y="1200"/>
              <a:ext cx="31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 b="false">
                  <a:latin typeface="Helvetica" pitchFamily="34" charset="0"/>
                </a:rPr>
                <a:t>miss</a:t>
              </a:r>
              <a:endParaRPr/>
            </a:p>
          </p:txBody>
        </p:sp>
        <p:sp>
          <p:nvSpPr>
            <p:cNvPr id="954" name="Rectangle 28"/>
            <p:cNvSpPr>
              <a:spLocks noChangeArrowheads="true"/>
            </p:cNvSpPr>
            <p:nvPr/>
          </p:nvSpPr>
          <p:spPr bwMode="auto">
            <a:xfrm>
              <a:off x="2456" y="1824"/>
              <a:ext cx="19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 b="false">
                  <a:latin typeface="Helvetica" pitchFamily="34" charset="0"/>
                </a:rPr>
                <a:t>hit</a:t>
              </a:r>
              <a:endParaRPr/>
            </a:p>
          </p:txBody>
        </p:sp>
        <p:sp>
          <p:nvSpPr>
            <p:cNvPr id="955" name="Rectangle 29"/>
            <p:cNvSpPr>
              <a:spLocks noChangeArrowheads="true"/>
            </p:cNvSpPr>
            <p:nvPr/>
          </p:nvSpPr>
          <p:spPr bwMode="auto">
            <a:xfrm>
              <a:off x="1864" y="2000"/>
              <a:ext cx="30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zh-CN" sz="1800" b="false">
                  <a:latin typeface="Helvetica" pitchFamily="34" charset="0"/>
                </a:rPr>
                <a:t>data</a:t>
              </a:r>
              <a:endParaRPr/>
            </a:p>
          </p:txBody>
        </p:sp>
        <p:sp>
          <p:nvSpPr>
            <p:cNvPr id="956" name="Line 30"/>
            <p:cNvSpPr>
              <a:spLocks noChangeShapeType="true"/>
            </p:cNvSpPr>
            <p:nvPr/>
          </p:nvSpPr>
          <p:spPr bwMode="auto">
            <a:xfrm flipV="true">
              <a:off x="672" y="1264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/>
              <a:endParaRPr lang="zh-CN" altLang="en-US"/>
            </a:p>
          </p:txBody>
        </p:sp>
      </p:grpSp>
      <p:sp>
        <p:nvSpPr>
          <p:cNvPr id="957" name=""/>
          <p:cNvSpPr txBox="true"/>
          <p:nvPr/>
        </p:nvSpPr>
        <p:spPr>
          <a:xfrm rot="0" flipH="false" flipV="false">
            <a:off x="457200" y="1542330"/>
            <a:ext cx="8229600" cy="15557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en-US" sz="2400"/>
              <a:t>CPU L1/L2/L3 cache (SRAM) </a:t>
            </a:r>
            <a:r>
              <a:rPr lang="zh-CN" sz="2400"/>
              <a:t>对用户程序透明，完全由</a:t>
            </a:r>
            <a:r>
              <a:rPr lang="en-US" sz="2400"/>
              <a:t>CPU</a:t>
            </a:r>
            <a:r>
              <a:rPr lang="zh-CN" sz="2400"/>
              <a:t>硬件管理</a:t>
            </a:r>
            <a:endParaRPr/>
          </a:p>
          <a:p>
            <a:pPr/>
            <a:endParaRPr lang="en-US" sz="2400"/>
          </a:p>
          <a:p>
            <a:pPr/>
            <a:r>
              <a:rPr lang="en-US" sz="2400"/>
              <a:t>CPU cache</a:t>
            </a:r>
            <a:r>
              <a:rPr lang="zh-CN" sz="2400"/>
              <a:t>应该放在哪里？用</a:t>
            </a:r>
            <a:r>
              <a:rPr lang="en-US" sz="2400"/>
              <a:t>VA</a:t>
            </a:r>
            <a:r>
              <a:rPr lang="zh-CN" sz="2400"/>
              <a:t>还是</a:t>
            </a:r>
            <a:r>
              <a:rPr lang="en-US" sz="2400"/>
              <a:t>PA?</a:t>
            </a:r>
            <a:endParaRPr/>
          </a:p>
        </p:txBody>
      </p:sp>
      <p:sp>
        <p:nvSpPr>
          <p:cNvPr id="958" name=""/>
          <p:cNvSpPr txBox="true"/>
          <p:nvPr/>
        </p:nvSpPr>
        <p:spPr>
          <a:xfrm rot="0" flipH="false" flipV="false">
            <a:off x="5094480" y="3429000"/>
            <a:ext cx="615950" cy="64135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 sz="3600">
                <a:solidFill>
                  <a:srgbClr val="FF0200">
                    <a:alpha val="100000"/>
                  </a:srgbClr>
                </a:solidFill>
              </a:rPr>
              <a:t>??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>
  <p:cSld>
    <p:spTree>
      <p:nvGrpSpPr>
        <p:cNvPr id="9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9E606EBE-5F31-8441-956B-06F8365A326A}" type="slidenum">
              <a:rPr lang="zh-CN" altLang="en-US" sz="1400" b="false">
                <a:latin typeface="Times New Roman" panose="02020603050405020304" charset="0"/>
              </a:rPr>
              <a:t>59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961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Integrating Caches and VM</a:t>
            </a:r>
            <a:endParaRPr/>
          </a:p>
        </p:txBody>
      </p:sp>
      <p:sp>
        <p:nvSpPr>
          <p:cNvPr id="962" name="Rectangle 3"/>
          <p:cNvSpPr>
            <a:spLocks noGrp="true" noChangeArrowheads="true"/>
          </p:cNvSpPr>
          <p:nvPr>
            <p:ph type="body" idx="1"/>
          </p:nvPr>
        </p:nvSpPr>
        <p:spPr/>
        <p:txBody>
          <a:bodyPr/>
          <a:lstStyle/>
          <a:p>
            <a:pPr>
              <a:buChar char="•"/>
            </a:pPr>
            <a:r>
              <a:rPr lang="en-US">
                <a:latin typeface="Comic Sans MS"/>
                <a:ea typeface="宋体"/>
                <a:cs typeface="宋体"/>
              </a:rPr>
              <a:t>Most caches are "p</a:t>
            </a:r>
            <a:r>
              <a:rPr lang="en-US">
                <a:latin typeface="Comic Sans MS"/>
                <a:ea typeface="宋体"/>
                <a:cs typeface="宋体"/>
              </a:rPr>
              <a:t>hysically addressed"</a:t>
            </a:r>
            <a:endParaRPr/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Accessed by physical addresses</a:t>
            </a:r>
            <a:endParaRPr/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Allows multiple processes to have blocks in cache at same time</a:t>
            </a:r>
            <a:r>
              <a:rPr lang="zh-CN">
                <a:latin typeface="Comic Sans MS"/>
                <a:ea typeface="宋体"/>
              </a:rPr>
              <a:t> </a:t>
            </a:r>
            <a:r>
              <a:rPr lang="en-US">
                <a:latin typeface="Comic Sans MS"/>
                <a:ea typeface="宋体"/>
              </a:rPr>
              <a:t>(</a:t>
            </a:r>
            <a:r>
              <a:rPr lang="zh-CN">
                <a:latin typeface="Comic Sans MS"/>
                <a:ea typeface="宋体"/>
              </a:rPr>
              <a:t>如果</a:t>
            </a:r>
            <a:r>
              <a:rPr lang="en-US">
                <a:latin typeface="Comic Sans MS"/>
                <a:ea typeface="宋体"/>
              </a:rPr>
              <a:t>cache</a:t>
            </a:r>
            <a:r>
              <a:rPr lang="zh-CN">
                <a:latin typeface="Comic Sans MS"/>
                <a:ea typeface="宋体"/>
              </a:rPr>
              <a:t>用</a:t>
            </a:r>
            <a:r>
              <a:rPr lang="en-US">
                <a:latin typeface="Comic Sans MS"/>
                <a:ea typeface="宋体"/>
              </a:rPr>
              <a:t>VA</a:t>
            </a:r>
            <a:r>
              <a:rPr lang="zh-CN">
                <a:latin typeface="Comic Sans MS"/>
                <a:ea typeface="宋体"/>
              </a:rPr>
              <a:t>呢？</a:t>
            </a:r>
            <a:r>
              <a:rPr lang="en-US">
                <a:latin typeface="Comic Sans MS"/>
                <a:ea typeface="宋体"/>
              </a:rPr>
              <a:t>)</a:t>
            </a:r>
            <a:endParaRPr/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Allows </a:t>
            </a:r>
            <a:r>
              <a:rPr lang="en-US">
                <a:solidFill>
                  <a:srgbClr val="FF0000">
                    <a:alpha val="100000"/>
                  </a:srgbClr>
                </a:solidFill>
                <a:latin typeface="Comic Sans MS"/>
                <a:ea typeface="宋体"/>
              </a:rPr>
              <a:t>multiple </a:t>
            </a:r>
            <a:r>
              <a:rPr lang="en-US">
                <a:latin typeface="Comic Sans MS"/>
                <a:ea typeface="宋体"/>
              </a:rPr>
              <a:t>processes to </a:t>
            </a:r>
            <a:r>
              <a:rPr lang="en-US">
                <a:solidFill>
                  <a:srgbClr val="FF0000">
                    <a:alpha val="100000"/>
                  </a:srgbClr>
                </a:solidFill>
                <a:latin typeface="Comic Sans MS"/>
                <a:ea typeface="宋体"/>
              </a:rPr>
              <a:t>share</a:t>
            </a:r>
            <a:r>
              <a:rPr lang="en-US">
                <a:latin typeface="Comic Sans MS"/>
                <a:ea typeface="宋体"/>
              </a:rPr>
              <a:t> pages</a:t>
            </a:r>
            <a:endParaRPr/>
          </a:p>
          <a:p>
            <a:pPr lvl="2">
              <a:buChar char="•"/>
            </a:pPr>
            <a:r>
              <a:rPr lang="en-US">
                <a:latin typeface="Comic Sans MS"/>
                <a:ea typeface="宋体"/>
              </a:rPr>
              <a:t>Cache</a:t>
            </a:r>
            <a:r>
              <a:rPr lang="zh-CN">
                <a:latin typeface="Comic Sans MS"/>
                <a:ea typeface="宋体"/>
              </a:rPr>
              <a:t> </a:t>
            </a:r>
            <a:r>
              <a:rPr lang="en-US">
                <a:latin typeface="Comic Sans MS"/>
                <a:ea typeface="宋体"/>
              </a:rPr>
              <a:t>Coherence</a:t>
            </a:r>
            <a:endParaRPr/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Cache doesn'</a:t>
            </a:r>
            <a:r>
              <a:rPr lang="en-US">
                <a:latin typeface="Comic Sans MS"/>
                <a:ea typeface="宋体"/>
              </a:rPr>
              <a:t>t need to be concerned with protection issues</a:t>
            </a:r>
            <a:endParaRPr/>
          </a:p>
          <a:p>
            <a:pPr lvl="2">
              <a:buChar char="•"/>
            </a:pPr>
            <a:r>
              <a:rPr lang="en-US" sz="2400">
                <a:solidFill>
                  <a:srgbClr val="FF0000">
                    <a:alpha val="100000"/>
                  </a:srgbClr>
                </a:solidFill>
                <a:latin typeface="Comic Sans MS"/>
                <a:ea typeface="宋体"/>
              </a:rPr>
              <a:t>Access rights </a:t>
            </a:r>
            <a:r>
              <a:rPr lang="en-US" sz="2400">
                <a:latin typeface="Comic Sans MS"/>
                <a:ea typeface="宋体"/>
              </a:rPr>
              <a:t>checked as part of address translation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>
  <p:cSld>
    <p:spTree>
      <p:nvGrpSpPr>
        <p:cNvPr id="9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1D25C9A3-EB0C-964B-9844-A9741B1080AC}" type="slidenum">
              <a:rPr lang="zh-CN" altLang="en-US" sz="1400" b="false">
                <a:latin typeface="Times New Roman" panose="02020603050405020304" charset="0"/>
              </a:rPr>
              <a:t>60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965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Integrating Caches and VM</a:t>
            </a:r>
            <a:endParaRPr/>
          </a:p>
        </p:txBody>
      </p:sp>
      <p:sp>
        <p:nvSpPr>
          <p:cNvPr id="966" name="Rectangle 3"/>
          <p:cNvSpPr>
            <a:spLocks noGrp="true" noChangeArrowheads="true"/>
          </p:cNvSpPr>
          <p:nvPr>
            <p:ph type="body" idx="1"/>
          </p:nvPr>
        </p:nvSpPr>
        <p:spPr/>
        <p:txBody>
          <a:bodyPr/>
          <a:lstStyle/>
          <a:p>
            <a:pPr>
              <a:buChar char="•"/>
            </a:pPr>
            <a:r>
              <a:rPr lang="en-US">
                <a:latin typeface="Comic Sans MS"/>
                <a:ea typeface="宋体"/>
                <a:cs typeface="宋体"/>
              </a:rPr>
              <a:t>Perform address translation before cache lookup</a:t>
            </a:r>
            <a:endParaRPr/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But this could involve a memory access itself </a:t>
            </a:r>
            <a:br>
              <a:rPr/>
            </a:br>
            <a:r>
              <a:rPr lang="en-US">
                <a:latin typeface="Comic Sans MS"/>
                <a:ea typeface="宋体"/>
              </a:rPr>
              <a:t>(of the </a:t>
            </a:r>
            <a:r>
              <a:rPr lang="en-US">
                <a:solidFill>
                  <a:srgbClr val="FF0000">
                    <a:alpha val="100000"/>
                  </a:srgbClr>
                </a:solidFill>
                <a:latin typeface="Comic Sans MS"/>
                <a:ea typeface="宋体"/>
              </a:rPr>
              <a:t>PTE</a:t>
            </a:r>
            <a:r>
              <a:rPr lang="en-US">
                <a:latin typeface="Comic Sans MS"/>
                <a:ea typeface="宋体"/>
              </a:rPr>
              <a:t>)</a:t>
            </a:r>
            <a:endParaRPr/>
          </a:p>
          <a:p>
            <a:pPr lvl="1">
              <a:buChar char="–"/>
            </a:pPr>
            <a:r>
              <a:rPr lang="en-US">
                <a:latin typeface="Comic Sans MS"/>
                <a:ea typeface="宋体"/>
              </a:rPr>
              <a:t>Of course, page table entries can also become cached</a:t>
            </a:r>
            <a:endParaRPr lang="zh-CN">
              <a:latin typeface="Comic Sans MS"/>
              <a:ea typeface="宋体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>
  <p:cSld>
    <p:spTree>
      <p:nvGrpSpPr>
        <p:cNvPr id="9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灯片编号占位符 3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1E007FF8-5431-0B4A-B3D7-0D967384A6C1}" type="slidenum">
              <a:rPr lang="zh-CN" altLang="en-US" sz="1400" b="false">
                <a:latin typeface="Times New Roman" panose="02020603050405020304" charset="0"/>
              </a:rPr>
              <a:t>61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969" name="Rectangle 79"/>
          <p:cNvSpPr>
            <a:spLocks noChangeArrowheads="true"/>
          </p:cNvSpPr>
          <p:nvPr/>
        </p:nvSpPr>
        <p:spPr bwMode="auto">
          <a:xfrm>
            <a:off x="690563" y="2346325"/>
            <a:ext cx="3646487" cy="2438400"/>
          </a:xfrm>
          <a:prstGeom prst="rect">
            <a:avLst/>
          </a:prstGeom>
          <a:solidFill>
            <a:srgbClr val="FFFFCC"/>
          </a:solidFill>
          <a:ln w="1270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false">
              <a:latin typeface="+mn-lt"/>
              <a:ea typeface="宋体" charset="-122"/>
            </a:endParaRPr>
          </a:p>
        </p:txBody>
      </p:sp>
      <p:sp>
        <p:nvSpPr>
          <p:cNvPr id="970" name="Rectangle 66"/>
          <p:cNvSpPr>
            <a:spLocks noChangeArrowheads="true"/>
          </p:cNvSpPr>
          <p:nvPr/>
        </p:nvSpPr>
        <p:spPr bwMode="auto">
          <a:xfrm>
            <a:off x="2378075" y="3535363"/>
            <a:ext cx="4048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63500" tIns="25400" rIns="63500" bIns="2540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800">
                <a:latin typeface="Courier New" panose="02070609020205090404" charset="0"/>
              </a:rPr>
              <a:t>VA</a:t>
            </a:r>
            <a:endParaRPr/>
          </a:p>
        </p:txBody>
      </p:sp>
      <p:sp>
        <p:nvSpPr>
          <p:cNvPr id="971" name="Rectangle 67"/>
          <p:cNvSpPr>
            <a:spLocks noChangeArrowheads="true"/>
          </p:cNvSpPr>
          <p:nvPr/>
        </p:nvSpPr>
        <p:spPr bwMode="auto">
          <a:xfrm>
            <a:off x="892175" y="3306763"/>
            <a:ext cx="1230313" cy="457200"/>
          </a:xfrm>
          <a:prstGeom prst="rect">
            <a:avLst/>
          </a:prstGeom>
          <a:solidFill>
            <a:srgbClr val="F6D2D2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false" dirty="false">
                <a:latin typeface="+mn-lt"/>
                <a:ea typeface="宋体" charset="-122"/>
              </a:rPr>
              <a:t>CPU</a:t>
            </a:r>
            <a:endParaRPr/>
          </a:p>
        </p:txBody>
      </p:sp>
      <p:sp>
        <p:nvSpPr>
          <p:cNvPr id="972" name="Rectangle 68"/>
          <p:cNvSpPr>
            <a:spLocks noChangeArrowheads="true"/>
          </p:cNvSpPr>
          <p:nvPr/>
        </p:nvSpPr>
        <p:spPr bwMode="auto">
          <a:xfrm>
            <a:off x="3130550" y="2544763"/>
            <a:ext cx="1022350" cy="2119312"/>
          </a:xfrm>
          <a:prstGeom prst="rect">
            <a:avLst/>
          </a:prstGeom>
          <a:solidFill>
            <a:srgbClr val="DBF2DA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800" b="false" dirty="false">
                <a:latin typeface="+mn-lt"/>
                <a:ea typeface="宋体" charset="-122"/>
              </a:rPr>
              <a:t>MMU</a:t>
            </a:r>
            <a:endParaRPr/>
          </a:p>
        </p:txBody>
      </p:sp>
      <p:sp>
        <p:nvSpPr>
          <p:cNvPr id="973" name="Rectangle 69"/>
          <p:cNvSpPr>
            <a:spLocks noChangeArrowheads="true"/>
          </p:cNvSpPr>
          <p:nvPr/>
        </p:nvSpPr>
        <p:spPr bwMode="auto">
          <a:xfrm>
            <a:off x="5311775" y="2544763"/>
            <a:ext cx="925513" cy="2119312"/>
          </a:xfrm>
          <a:prstGeom prst="rect">
            <a:avLst/>
          </a:prstGeom>
          <a:solidFill>
            <a:srgbClr val="F5F5F5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 b="false">
              <a:latin typeface="+mn-lt"/>
              <a:ea typeface="宋体" charset="-122"/>
            </a:endParaRPr>
          </a:p>
        </p:txBody>
      </p:sp>
      <p:sp>
        <p:nvSpPr>
          <p:cNvPr id="974" name="Line 70"/>
          <p:cNvSpPr>
            <a:spLocks noChangeShapeType="true"/>
          </p:cNvSpPr>
          <p:nvPr/>
        </p:nvSpPr>
        <p:spPr bwMode="auto">
          <a:xfrm flipV="true">
            <a:off x="2122488" y="3535363"/>
            <a:ext cx="1001712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75" name="Line 71"/>
          <p:cNvSpPr>
            <a:spLocks noChangeShapeType="true"/>
          </p:cNvSpPr>
          <p:nvPr/>
        </p:nvSpPr>
        <p:spPr bwMode="auto">
          <a:xfrm flipV="true">
            <a:off x="1501775" y="3763963"/>
            <a:ext cx="0" cy="1249362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76" name="Rectangle 72"/>
          <p:cNvSpPr>
            <a:spLocks noChangeArrowheads="true"/>
          </p:cNvSpPr>
          <p:nvPr/>
        </p:nvSpPr>
        <p:spPr bwMode="auto">
          <a:xfrm>
            <a:off x="4389438" y="3046413"/>
            <a:ext cx="6810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63500" tIns="25400" rIns="63500" bIns="2540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800">
                <a:latin typeface="Courier New" panose="02070609020205090404" charset="0"/>
              </a:rPr>
              <a:t>PTEA</a:t>
            </a:r>
            <a:endParaRPr/>
          </a:p>
        </p:txBody>
      </p:sp>
      <p:sp>
        <p:nvSpPr>
          <p:cNvPr id="977" name="Text Box 73"/>
          <p:cNvSpPr txBox="true">
            <a:spLocks noChangeArrowheads="true"/>
          </p:cNvSpPr>
          <p:nvPr/>
        </p:nvSpPr>
        <p:spPr bwMode="auto">
          <a:xfrm>
            <a:off x="4111625" y="1873250"/>
            <a:ext cx="598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Courier New" panose="02070609020205090404" charset="0"/>
              </a:rPr>
              <a:t>PTE</a:t>
            </a:r>
            <a:endParaRPr/>
          </a:p>
        </p:txBody>
      </p:sp>
      <p:sp>
        <p:nvSpPr>
          <p:cNvPr id="978" name="Line 74"/>
          <p:cNvSpPr>
            <a:spLocks noChangeShapeType="true"/>
          </p:cNvSpPr>
          <p:nvPr/>
        </p:nvSpPr>
        <p:spPr bwMode="auto">
          <a:xfrm flipV="true">
            <a:off x="4111625" y="3333750"/>
            <a:ext cx="118903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79" name="Rectangle 75"/>
          <p:cNvSpPr>
            <a:spLocks noChangeArrowheads="true"/>
          </p:cNvSpPr>
          <p:nvPr/>
        </p:nvSpPr>
        <p:spPr bwMode="auto">
          <a:xfrm>
            <a:off x="4518025" y="3687763"/>
            <a:ext cx="4048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63500" tIns="25400" rIns="63500" bIns="2540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800">
                <a:latin typeface="Courier New" panose="02070609020205090404" charset="0"/>
              </a:rPr>
              <a:t>PA</a:t>
            </a:r>
            <a:endParaRPr/>
          </a:p>
        </p:txBody>
      </p:sp>
      <p:sp>
        <p:nvSpPr>
          <p:cNvPr id="980" name="Line 76"/>
          <p:cNvSpPr>
            <a:spLocks noChangeShapeType="true"/>
          </p:cNvSpPr>
          <p:nvPr/>
        </p:nvSpPr>
        <p:spPr bwMode="auto">
          <a:xfrm flipH="true">
            <a:off x="1501775" y="5013325"/>
            <a:ext cx="3568700" cy="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81" name="Text Box 77"/>
          <p:cNvSpPr txBox="true">
            <a:spLocks noChangeArrowheads="true"/>
          </p:cNvSpPr>
          <p:nvPr/>
        </p:nvSpPr>
        <p:spPr bwMode="auto">
          <a:xfrm>
            <a:off x="3063875" y="4937125"/>
            <a:ext cx="736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Courier New" panose="02070609020205090404" charset="0"/>
              </a:rPr>
              <a:t>Data</a:t>
            </a:r>
            <a:endParaRPr/>
          </a:p>
        </p:txBody>
      </p:sp>
      <p:sp>
        <p:nvSpPr>
          <p:cNvPr id="982" name="Line 78"/>
          <p:cNvSpPr>
            <a:spLocks noChangeShapeType="true"/>
          </p:cNvSpPr>
          <p:nvPr/>
        </p:nvSpPr>
        <p:spPr bwMode="auto">
          <a:xfrm flipV="true">
            <a:off x="4168775" y="3946525"/>
            <a:ext cx="1162050" cy="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83" name="Rectangle 81"/>
          <p:cNvSpPr>
            <a:spLocks noChangeArrowheads="true"/>
          </p:cNvSpPr>
          <p:nvPr/>
        </p:nvSpPr>
        <p:spPr bwMode="auto">
          <a:xfrm>
            <a:off x="7396163" y="2544763"/>
            <a:ext cx="1077912" cy="2119312"/>
          </a:xfrm>
          <a:prstGeom prst="rect">
            <a:avLst/>
          </a:prstGeom>
          <a:solidFill>
            <a:srgbClr val="F5F5F5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800" b="false">
                <a:latin typeface="+mn-lt"/>
                <a:ea typeface="宋体" charset="-122"/>
              </a:rPr>
              <a:t>Memory</a:t>
            </a:r>
            <a:endParaRPr/>
          </a:p>
        </p:txBody>
      </p:sp>
      <p:sp>
        <p:nvSpPr>
          <p:cNvPr id="984" name="Line 82"/>
          <p:cNvSpPr>
            <a:spLocks noChangeShapeType="true"/>
          </p:cNvSpPr>
          <p:nvPr/>
        </p:nvSpPr>
        <p:spPr bwMode="auto">
          <a:xfrm>
            <a:off x="6237288" y="3946525"/>
            <a:ext cx="1177925" cy="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85" name="Text Box 83"/>
          <p:cNvSpPr txBox="true">
            <a:spLocks noChangeArrowheads="true"/>
          </p:cNvSpPr>
          <p:nvPr/>
        </p:nvSpPr>
        <p:spPr bwMode="auto">
          <a:xfrm>
            <a:off x="6575425" y="3625850"/>
            <a:ext cx="461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Courier New" panose="02070609020205090404" charset="0"/>
              </a:rPr>
              <a:t>PA</a:t>
            </a:r>
            <a:endParaRPr/>
          </a:p>
        </p:txBody>
      </p:sp>
      <p:sp>
        <p:nvSpPr>
          <p:cNvPr id="986" name="Text Box 84"/>
          <p:cNvSpPr txBox="true">
            <a:spLocks noChangeArrowheads="true"/>
          </p:cNvSpPr>
          <p:nvPr/>
        </p:nvSpPr>
        <p:spPr bwMode="auto">
          <a:xfrm>
            <a:off x="5711825" y="3668713"/>
            <a:ext cx="612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r"/>
            <a:r>
              <a:rPr lang="en-US" altLang="zh-CN" sz="1400">
                <a:latin typeface="Courier New" panose="02070609020205090404" charset="0"/>
              </a:rPr>
              <a:t>PA</a:t>
            </a:r>
            <a:endParaRPr/>
          </a:p>
          <a:p>
            <a:pPr algn="r"/>
            <a:r>
              <a:rPr lang="en-US" altLang="zh-CN" sz="1400">
                <a:latin typeface="Courier New" panose="02070609020205090404" charset="0"/>
              </a:rPr>
              <a:t>miss</a:t>
            </a:r>
            <a:endParaRPr/>
          </a:p>
        </p:txBody>
      </p:sp>
      <p:sp>
        <p:nvSpPr>
          <p:cNvPr id="987" name="Rectangle 85"/>
          <p:cNvSpPr>
            <a:spLocks noChangeArrowheads="true"/>
          </p:cNvSpPr>
          <p:nvPr/>
        </p:nvSpPr>
        <p:spPr bwMode="auto">
          <a:xfrm>
            <a:off x="6473825" y="2986088"/>
            <a:ext cx="6810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63500" tIns="25400" rIns="63500" bIns="2540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800">
                <a:latin typeface="Courier New" panose="02070609020205090404" charset="0"/>
              </a:rPr>
              <a:t>PTEA</a:t>
            </a:r>
            <a:endParaRPr/>
          </a:p>
        </p:txBody>
      </p:sp>
      <p:sp>
        <p:nvSpPr>
          <p:cNvPr id="988" name="Text Box 86"/>
          <p:cNvSpPr txBox="true">
            <a:spLocks noChangeArrowheads="true"/>
          </p:cNvSpPr>
          <p:nvPr/>
        </p:nvSpPr>
        <p:spPr bwMode="auto">
          <a:xfrm>
            <a:off x="5689600" y="2998788"/>
            <a:ext cx="612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r"/>
            <a:r>
              <a:rPr lang="en-US" altLang="zh-CN" sz="1400">
                <a:latin typeface="Courier New" panose="02070609020205090404" charset="0"/>
              </a:rPr>
              <a:t>PTEA</a:t>
            </a:r>
            <a:endParaRPr/>
          </a:p>
          <a:p>
            <a:pPr algn="r"/>
            <a:r>
              <a:rPr lang="en-US" altLang="zh-CN" sz="1400">
                <a:latin typeface="Courier New" panose="02070609020205090404" charset="0"/>
              </a:rPr>
              <a:t>miss</a:t>
            </a:r>
            <a:endParaRPr/>
          </a:p>
        </p:txBody>
      </p:sp>
      <p:sp>
        <p:nvSpPr>
          <p:cNvPr id="989" name="Line 87"/>
          <p:cNvSpPr>
            <a:spLocks noChangeShapeType="true"/>
          </p:cNvSpPr>
          <p:nvPr/>
        </p:nvSpPr>
        <p:spPr bwMode="auto">
          <a:xfrm flipH="true">
            <a:off x="3627438" y="2195513"/>
            <a:ext cx="144303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90" name="Line 88"/>
          <p:cNvSpPr>
            <a:spLocks noChangeShapeType="true"/>
          </p:cNvSpPr>
          <p:nvPr/>
        </p:nvSpPr>
        <p:spPr bwMode="auto">
          <a:xfrm flipV="true">
            <a:off x="3627438" y="2195513"/>
            <a:ext cx="0" cy="3492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91" name="Line 89"/>
          <p:cNvSpPr>
            <a:spLocks noChangeShapeType="true"/>
          </p:cNvSpPr>
          <p:nvPr/>
        </p:nvSpPr>
        <p:spPr bwMode="auto">
          <a:xfrm flipH="true">
            <a:off x="5070475" y="2727325"/>
            <a:ext cx="2413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92" name="Line 90"/>
          <p:cNvSpPr>
            <a:spLocks noChangeShapeType="true"/>
          </p:cNvSpPr>
          <p:nvPr/>
        </p:nvSpPr>
        <p:spPr bwMode="auto">
          <a:xfrm flipV="true">
            <a:off x="5070475" y="2195513"/>
            <a:ext cx="0" cy="53181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93" name="Text Box 91"/>
          <p:cNvSpPr txBox="true">
            <a:spLocks noChangeArrowheads="true"/>
          </p:cNvSpPr>
          <p:nvPr/>
        </p:nvSpPr>
        <p:spPr bwMode="auto">
          <a:xfrm>
            <a:off x="5314950" y="2495550"/>
            <a:ext cx="720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Courier New" panose="02070609020205090404" charset="0"/>
              </a:rPr>
              <a:t>PTEA </a:t>
            </a:r>
            <a:endParaRPr/>
          </a:p>
          <a:p>
            <a:pPr/>
            <a:r>
              <a:rPr lang="en-US" altLang="zh-CN" sz="1400">
                <a:latin typeface="Courier New" panose="02070609020205090404" charset="0"/>
              </a:rPr>
              <a:t>hit</a:t>
            </a:r>
            <a:endParaRPr/>
          </a:p>
        </p:txBody>
      </p:sp>
      <p:sp>
        <p:nvSpPr>
          <p:cNvPr id="994" name="Line 92"/>
          <p:cNvSpPr>
            <a:spLocks noChangeShapeType="true"/>
          </p:cNvSpPr>
          <p:nvPr/>
        </p:nvSpPr>
        <p:spPr bwMode="auto">
          <a:xfrm flipH="true">
            <a:off x="5070475" y="4479925"/>
            <a:ext cx="241300" cy="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95" name="Line 93"/>
          <p:cNvSpPr>
            <a:spLocks noChangeShapeType="true"/>
          </p:cNvSpPr>
          <p:nvPr/>
        </p:nvSpPr>
        <p:spPr bwMode="auto">
          <a:xfrm flipH="true" flipV="true">
            <a:off x="5070475" y="4479925"/>
            <a:ext cx="0" cy="53340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96" name="Text Box 94"/>
          <p:cNvSpPr txBox="true">
            <a:spLocks noChangeArrowheads="true"/>
          </p:cNvSpPr>
          <p:nvPr/>
        </p:nvSpPr>
        <p:spPr bwMode="auto">
          <a:xfrm>
            <a:off x="5300663" y="4162425"/>
            <a:ext cx="506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Courier New" panose="02070609020205090404" charset="0"/>
              </a:rPr>
              <a:t>PA </a:t>
            </a:r>
            <a:endParaRPr/>
          </a:p>
          <a:p>
            <a:pPr/>
            <a:r>
              <a:rPr lang="en-US" altLang="zh-CN" sz="1400">
                <a:latin typeface="Courier New" panose="02070609020205090404" charset="0"/>
              </a:rPr>
              <a:t>hit</a:t>
            </a:r>
            <a:endParaRPr/>
          </a:p>
        </p:txBody>
      </p:sp>
      <p:sp>
        <p:nvSpPr>
          <p:cNvPr id="997" name="Line 95"/>
          <p:cNvSpPr>
            <a:spLocks noChangeShapeType="true"/>
          </p:cNvSpPr>
          <p:nvPr/>
        </p:nvSpPr>
        <p:spPr bwMode="auto">
          <a:xfrm flipV="true">
            <a:off x="6253163" y="3333750"/>
            <a:ext cx="1143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98" name="Line 96"/>
          <p:cNvSpPr>
            <a:spLocks noChangeShapeType="true"/>
          </p:cNvSpPr>
          <p:nvPr/>
        </p:nvSpPr>
        <p:spPr bwMode="auto">
          <a:xfrm flipH="true">
            <a:off x="6237288" y="4479925"/>
            <a:ext cx="1171575" cy="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999" name="Text Box 97"/>
          <p:cNvSpPr txBox="true">
            <a:spLocks noChangeArrowheads="true"/>
          </p:cNvSpPr>
          <p:nvPr/>
        </p:nvSpPr>
        <p:spPr bwMode="auto">
          <a:xfrm>
            <a:off x="6497638" y="4159250"/>
            <a:ext cx="736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Courier New" panose="02070609020205090404" charset="0"/>
              </a:rPr>
              <a:t>Data</a:t>
            </a:r>
            <a:endParaRPr/>
          </a:p>
        </p:txBody>
      </p:sp>
      <p:sp>
        <p:nvSpPr>
          <p:cNvPr id="1000" name="Line 98"/>
          <p:cNvSpPr>
            <a:spLocks noChangeShapeType="true"/>
          </p:cNvSpPr>
          <p:nvPr/>
        </p:nvSpPr>
        <p:spPr bwMode="auto">
          <a:xfrm flipH="true">
            <a:off x="6224588" y="2727325"/>
            <a:ext cx="117157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宋体" charset="-122"/>
            </a:endParaRPr>
          </a:p>
        </p:txBody>
      </p:sp>
      <p:sp>
        <p:nvSpPr>
          <p:cNvPr id="1001" name="Text Box 99"/>
          <p:cNvSpPr txBox="true">
            <a:spLocks noChangeArrowheads="true"/>
          </p:cNvSpPr>
          <p:nvPr/>
        </p:nvSpPr>
        <p:spPr bwMode="auto">
          <a:xfrm>
            <a:off x="6515100" y="2374900"/>
            <a:ext cx="598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anchor="ctr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Courier New" panose="02070609020205090404" charset="0"/>
              </a:rPr>
              <a:t>PTE</a:t>
            </a:r>
            <a:endParaRPr/>
          </a:p>
        </p:txBody>
      </p:sp>
      <p:sp>
        <p:nvSpPr>
          <p:cNvPr id="1002" name="Text Box 100"/>
          <p:cNvSpPr txBox="true">
            <a:spLocks noChangeArrowheads="true"/>
          </p:cNvSpPr>
          <p:nvPr/>
        </p:nvSpPr>
        <p:spPr bwMode="auto">
          <a:xfrm>
            <a:off x="5351463" y="4691063"/>
            <a:ext cx="844550" cy="6477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ctr">
              <a:defRPr sz="2000" b="true">
                <a:solidFill>
                  <a:schemeClr val="tx1">
                    <a:alpha val="100000"/>
                  </a:schemeClr>
                </a:solidFill>
                <a:latin typeface="Comic Sans MS"/>
                <a:ea typeface="宋体"/>
                <a:cs typeface="+mn-cs"/>
              </a:defRPr>
            </a:pPr>
            <a:r>
              <a:rPr lang="en-US" sz="1800" b="false">
                <a:latin typeface="Comic Sans MS"/>
                <a:ea typeface="宋体"/>
                <a:cs typeface="+mn-cs"/>
              </a:rPr>
              <a:t>L1/2/3</a:t>
            </a:r>
            <a:endParaRPr/>
          </a:p>
          <a:p>
            <a:pPr algn="ctr">
              <a:defRPr sz="2000" b="true">
                <a:solidFill>
                  <a:schemeClr val="tx1">
                    <a:alpha val="100000"/>
                  </a:schemeClr>
                </a:solidFill>
                <a:latin typeface="Comic Sans MS"/>
                <a:ea typeface="宋体"/>
                <a:cs typeface="+mn-cs"/>
              </a:defRPr>
            </a:pPr>
            <a:r>
              <a:rPr lang="en-US" sz="1800" b="false">
                <a:latin typeface="Comic Sans MS"/>
                <a:ea typeface="宋体"/>
                <a:cs typeface="+mn-cs"/>
              </a:rPr>
              <a:t>cache</a:t>
            </a:r>
            <a:endParaRPr/>
          </a:p>
        </p:txBody>
      </p:sp>
      <p:sp>
        <p:nvSpPr>
          <p:cNvPr id="1003" name="TextBox 37"/>
          <p:cNvSpPr txBox="true"/>
          <p:nvPr/>
        </p:nvSpPr>
        <p:spPr>
          <a:xfrm>
            <a:off x="701675" y="2346325"/>
            <a:ext cx="12493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false" dirty="false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宋体" charset="-122"/>
              </a:rPr>
              <a:t>CPU Chip</a:t>
            </a:r>
            <a:endParaRPr/>
          </a:p>
        </p:txBody>
      </p:sp>
      <p:sp>
        <p:nvSpPr>
          <p:cNvPr id="1004" name="Rectangle 2"/>
          <p:cNvSpPr txBox="true">
            <a:spLocks noChangeArrowheads="true"/>
          </p:cNvSpPr>
          <p:nvPr/>
        </p:nvSpPr>
        <p:spPr bwMode="auto"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2800" dirty="false">
                <a:solidFill>
                  <a:schemeClr val="tx2"/>
                </a:solidFill>
              </a:rPr>
              <a:t>Integrating Caches and VM</a:t>
            </a:r>
            <a:endParaRPr/>
          </a:p>
        </p:txBody>
      </p:sp>
      <p:sp>
        <p:nvSpPr>
          <p:cNvPr id="1005" name=""/>
          <p:cNvSpPr txBox="true"/>
          <p:nvPr/>
        </p:nvSpPr>
        <p:spPr>
          <a:xfrm rot="0" flipH="false" flipV="false">
            <a:off x="1447800" y="5829300"/>
            <a:ext cx="62484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Lookup page table</a:t>
            </a:r>
            <a:r>
              <a:rPr lang="zh-CN"/>
              <a:t>可能导致一次额外的</a:t>
            </a:r>
            <a:r>
              <a:rPr lang="en-US"/>
              <a:t>cache miss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Overview</a:t>
            </a:r>
            <a:endParaRPr kumimoji="true" lang="zh-CN" altLang="en-US" dirty="false"/>
          </a:p>
        </p:txBody>
      </p:sp>
      <p:sp>
        <p:nvSpPr>
          <p:cNvPr id="1008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5</a:t>
            </a:fld>
            <a:endParaRPr lang="en-US" altLang="zh-CN"/>
          </a:p>
        </p:txBody>
      </p:sp>
      <p:pic>
        <p:nvPicPr>
          <p:cNvPr id="1009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828800" y="2279583"/>
            <a:ext cx="2984976" cy="4349817"/>
          </a:xfrm>
          <a:prstGeom prst="rect">
            <a:avLst/>
          </a:prstGeom>
        </p:spPr>
      </p:pic>
      <p:pic>
        <p:nvPicPr>
          <p:cNvPr id="1010" name="图片 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808893" y="0"/>
            <a:ext cx="2193823" cy="6858000"/>
          </a:xfrm>
          <a:prstGeom prst="rect">
            <a:avLst/>
          </a:prstGeom>
        </p:spPr>
      </p:pic>
      <p:sp>
        <p:nvSpPr>
          <p:cNvPr id="1011" name="矩形 6"/>
          <p:cNvSpPr/>
          <p:nvPr/>
        </p:nvSpPr>
        <p:spPr>
          <a:xfrm>
            <a:off x="5750408" y="5728207"/>
            <a:ext cx="1189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kumimoji="true" lang="en-US" altLang="zh-CN" dirty="false"/>
              <a:t>Virtual </a:t>
            </a:r>
            <a:endParaRPr/>
          </a:p>
          <a:p>
            <a:pPr/>
            <a:r>
              <a:rPr kumimoji="true" lang="en-US" altLang="zh-CN" dirty="false"/>
              <a:t>Address</a:t>
            </a:r>
            <a:endParaRPr lang="zh-CN" altLang="en-US" dirty="false"/>
          </a:p>
        </p:txBody>
      </p:sp>
      <p:sp>
        <p:nvSpPr>
          <p:cNvPr id="1012" name="矩形 7"/>
          <p:cNvSpPr/>
          <p:nvPr/>
        </p:nvSpPr>
        <p:spPr>
          <a:xfrm>
            <a:off x="600951" y="5660028"/>
            <a:ext cx="1189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kumimoji="true" lang="en-US" altLang="zh-CN" dirty="false"/>
              <a:t>Physical</a:t>
            </a:r>
            <a:endParaRPr/>
          </a:p>
          <a:p>
            <a:pPr/>
            <a:r>
              <a:rPr kumimoji="true" lang="en-US" altLang="zh-CN" dirty="false"/>
              <a:t>Address</a:t>
            </a:r>
            <a:endParaRPr lang="zh-CN" altLang="en-US" dirty="false"/>
          </a:p>
        </p:txBody>
      </p:sp>
      <p:sp>
        <p:nvSpPr>
          <p:cNvPr id="1013" name=""/>
          <p:cNvSpPr txBox="true"/>
          <p:nvPr/>
        </p:nvSpPr>
        <p:spPr>
          <a:xfrm rot="0" flipH="false" flipV="false">
            <a:off x="978501" y="1476342"/>
            <a:ext cx="4216037" cy="3937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en-US"/>
              <a:t>Base=32KB, </a:t>
            </a:r>
            <a:r>
              <a:rPr lang="en-US"/>
              <a:t>Bound=16KB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>
  <p:cSld>
    <p:spTree>
      <p:nvGrpSpPr>
        <p:cNvPr id="10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/>
              <a:t>Paging</a:t>
            </a:r>
            <a:endParaRPr kumimoji="true" lang="zh-CN" altLang="en-US"/>
          </a:p>
        </p:txBody>
      </p:sp>
      <p:sp>
        <p:nvSpPr>
          <p:cNvPr id="101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Page table</a:t>
            </a:r>
            <a:r>
              <a:rPr lang="zh-CN" altLang="en-US" dirty="false"/>
              <a:t>开销计算</a:t>
            </a:r>
            <a:endParaRPr lang="en-US" altLang="zh-CN" dirty="false"/>
          </a:p>
          <a:p>
            <a:pPr lvl="1"/>
            <a:r>
              <a:rPr kumimoji="true" lang="zh-CN" altLang="en-US" dirty="false"/>
              <a:t>例如</a:t>
            </a:r>
            <a:r>
              <a:rPr lang="en-US" altLang="zh-CN" dirty="false"/>
              <a:t>32</a:t>
            </a:r>
            <a:r>
              <a:rPr lang="zh-CN" altLang="en-US" dirty="false"/>
              <a:t>位计算机，</a:t>
            </a:r>
            <a:r>
              <a:rPr lang="en-US" altLang="zh-CN" dirty="false"/>
              <a:t>page</a:t>
            </a:r>
            <a:r>
              <a:rPr lang="zh-CN" altLang="en-US" dirty="false"/>
              <a:t>大小为</a:t>
            </a:r>
            <a:r>
              <a:rPr lang="en-US" altLang="zh-CN" dirty="false"/>
              <a:t>4KB</a:t>
            </a:r>
            <a:endParaRPr/>
          </a:p>
          <a:p>
            <a:pPr lvl="1"/>
            <a:r>
              <a:rPr lang="zh-CN" altLang="en-US" dirty="false"/>
              <a:t>所以</a:t>
            </a:r>
            <a:r>
              <a:rPr lang="en-US" altLang="zh-CN" dirty="false"/>
              <a:t>VPN 20</a:t>
            </a:r>
            <a:r>
              <a:rPr lang="zh-CN" altLang="en-US" dirty="false"/>
              <a:t>位，</a:t>
            </a:r>
            <a:r>
              <a:rPr lang="en-US" altLang="zh-CN" dirty="false"/>
              <a:t>offset 12</a:t>
            </a:r>
            <a:r>
              <a:rPr lang="zh-CN" altLang="en-US" dirty="false"/>
              <a:t>位</a:t>
            </a:r>
            <a:endParaRPr lang="en-US" altLang="zh-CN" dirty="false"/>
          </a:p>
          <a:p>
            <a:pPr lvl="1"/>
            <a:r>
              <a:rPr kumimoji="true" lang="zh-CN" altLang="en-US" dirty="false"/>
              <a:t>每个</a:t>
            </a:r>
            <a:r>
              <a:rPr kumimoji="true" lang="en-US" altLang="zh-CN" dirty="false"/>
              <a:t>page table entry (PTE)</a:t>
            </a:r>
            <a:r>
              <a:rPr kumimoji="true" lang="zh-CN" altLang="en-US" dirty="false"/>
              <a:t>是</a:t>
            </a:r>
            <a:r>
              <a:rPr kumimoji="true" lang="en-US" altLang="zh-CN" dirty="false"/>
              <a:t>4B</a:t>
            </a:r>
            <a:endParaRPr/>
          </a:p>
          <a:p>
            <a:pPr lvl="1"/>
            <a:r>
              <a:rPr lang="zh-CN" altLang="en-US" dirty="false"/>
              <a:t>假设有</a:t>
            </a:r>
            <a:r>
              <a:rPr lang="en-US" altLang="zh-CN" dirty="false"/>
              <a:t>100</a:t>
            </a:r>
            <a:r>
              <a:rPr lang="zh-CN" altLang="en-US" dirty="false"/>
              <a:t>个进程同时在运行</a:t>
            </a:r>
            <a:endParaRPr lang="en-US" altLang="zh-CN" dirty="false"/>
          </a:p>
          <a:p>
            <a:pPr lvl="1"/>
            <a:r>
              <a:rPr lang="zh-CN" altLang="en-US" dirty="false"/>
              <a:t>则</a:t>
            </a:r>
            <a:r>
              <a:rPr lang="en-US" altLang="zh-CN" dirty="false"/>
              <a:t>page</a:t>
            </a:r>
            <a:r>
              <a:rPr lang="zh-CN" altLang="en-US" dirty="false"/>
              <a:t> </a:t>
            </a:r>
            <a:r>
              <a:rPr lang="en-US" altLang="zh-CN" dirty="false"/>
              <a:t>table</a:t>
            </a:r>
            <a:r>
              <a:rPr lang="zh-CN" altLang="en-US" dirty="false"/>
              <a:t>总大小为</a:t>
            </a:r>
            <a:r>
              <a:rPr lang="en-US" altLang="zh-CN" dirty="false"/>
              <a:t>100</a:t>
            </a:r>
            <a:r>
              <a:rPr lang="zh-CN" altLang="en-US" dirty="false"/>
              <a:t>*</a:t>
            </a:r>
            <a:r>
              <a:rPr lang="en-US" altLang="zh-CN" dirty="false"/>
              <a:t>4B*2</a:t>
            </a:r>
            <a:r>
              <a:rPr lang="en-US" altLang="zh-CN" baseline="30000" dirty="false"/>
              <a:t>20</a:t>
            </a:r>
            <a:r>
              <a:rPr lang="en-US" altLang="zh-CN" dirty="false"/>
              <a:t>=400MB</a:t>
            </a:r>
            <a:endParaRPr/>
          </a:p>
          <a:p>
            <a:pPr lvl="1"/>
            <a:r>
              <a:rPr lang="zh-CN" altLang="en-US" dirty="false"/>
              <a:t>非常</a:t>
            </a:r>
            <a:r>
              <a:rPr kumimoji="true" lang="zh-CN" altLang="en-US" dirty="false"/>
              <a:t>庞大！</a:t>
            </a:r>
            <a:endParaRPr kumimoji="true" lang="en-US" altLang="zh-CN" dirty="false"/>
          </a:p>
        </p:txBody>
      </p:sp>
      <p:sp>
        <p:nvSpPr>
          <p:cNvPr id="101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62</a:t>
            </a:fld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/>
              <a:t>Paging</a:t>
            </a:r>
            <a:endParaRPr kumimoji="true" lang="zh-CN" altLang="en-US"/>
          </a:p>
        </p:txBody>
      </p:sp>
      <p:sp>
        <p:nvSpPr>
          <p:cNvPr id="102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zh-CN" dirty="false"/>
              <a:t>Page Table</a:t>
            </a:r>
            <a:endParaRPr/>
          </a:p>
          <a:p>
            <a:pPr marL="742950" lvl="2" indent="-342900"/>
            <a:r>
              <a:rPr lang="zh-CN" altLang="en-US" dirty="false"/>
              <a:t>没办法在</a:t>
            </a:r>
            <a:r>
              <a:rPr lang="en-US" altLang="zh-CN" dirty="false"/>
              <a:t>MMU</a:t>
            </a:r>
            <a:r>
              <a:rPr lang="zh-CN" altLang="en-US" dirty="false"/>
              <a:t>硬件上存储，只能放在</a:t>
            </a:r>
            <a:r>
              <a:rPr lang="en-US" altLang="zh-CN" dirty="false"/>
              <a:t>main memory</a:t>
            </a:r>
            <a:r>
              <a:rPr lang="zh-CN" altLang="en-US" dirty="false"/>
              <a:t>中</a:t>
            </a:r>
            <a:endParaRPr/>
          </a:p>
          <a:p>
            <a:pPr/>
            <a:endParaRPr kumimoji="true" lang="zh-CN" altLang="en-US" dirty="false"/>
          </a:p>
        </p:txBody>
      </p:sp>
      <p:sp>
        <p:nvSpPr>
          <p:cNvPr id="1021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63</a:t>
            </a:fld>
            <a:endParaRPr lang="en-US" altLang="zh-CN"/>
          </a:p>
        </p:txBody>
      </p:sp>
      <p:pic>
        <p:nvPicPr>
          <p:cNvPr id="1022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904999" y="2394987"/>
            <a:ext cx="5061131" cy="423441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Paging</a:t>
            </a:r>
            <a:endParaRPr kumimoji="true" lang="zh-CN" altLang="en-US" dirty="false"/>
          </a:p>
        </p:txBody>
      </p:sp>
      <p:sp>
        <p:nvSpPr>
          <p:cNvPr id="1025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 dirty="false"/>
              <a:t>真实的</a:t>
            </a:r>
            <a:r>
              <a:rPr lang="en-US" altLang="zh-CN" dirty="false"/>
              <a:t>page table entry (PTE)</a:t>
            </a:r>
            <a:endParaRPr/>
          </a:p>
          <a:p>
            <a:pPr lvl="1"/>
            <a:r>
              <a:rPr lang="en-US" altLang="zh-CN" dirty="false"/>
              <a:t>valid bit </a:t>
            </a:r>
            <a:endParaRPr/>
          </a:p>
          <a:p>
            <a:pPr lvl="1"/>
            <a:r>
              <a:rPr lang="en-US" altLang="zh-CN" dirty="false"/>
              <a:t>protection bits (R/W) </a:t>
            </a:r>
            <a:r>
              <a:rPr lang="zh-CN" altLang="en-US" dirty="false"/>
              <a:t>（</a:t>
            </a:r>
            <a:r>
              <a:rPr lang="en-US" altLang="zh-CN" dirty="false"/>
              <a:t>r/w/e</a:t>
            </a:r>
            <a:r>
              <a:rPr lang="zh-CN" altLang="en-US" dirty="false"/>
              <a:t>权限）</a:t>
            </a:r>
            <a:endParaRPr lang="en-US" altLang="zh-CN" dirty="false"/>
          </a:p>
          <a:p>
            <a:pPr lvl="1"/>
            <a:r>
              <a:rPr lang="en-US" altLang="zh-CN" dirty="false"/>
              <a:t>present bit (P) </a:t>
            </a:r>
            <a:r>
              <a:rPr lang="zh-CN" altLang="en-US" dirty="false"/>
              <a:t>（</a:t>
            </a:r>
            <a:r>
              <a:rPr lang="en-US" altLang="zh-CN" dirty="false"/>
              <a:t>on disk/</a:t>
            </a:r>
            <a:r>
              <a:rPr lang="zh-CN" altLang="en-US" dirty="false"/>
              <a:t> </a:t>
            </a:r>
            <a:r>
              <a:rPr lang="en-US" altLang="zh-CN" dirty="false"/>
              <a:t>in physical memory</a:t>
            </a:r>
            <a:r>
              <a:rPr lang="zh-CN" altLang="en-US" dirty="false"/>
              <a:t>）</a:t>
            </a:r>
            <a:endParaRPr lang="en-US" altLang="zh-CN" dirty="false"/>
          </a:p>
          <a:p>
            <a:pPr lvl="1"/>
            <a:r>
              <a:rPr lang="en-US" altLang="zh-CN" dirty="false"/>
              <a:t>dirty bit (D)</a:t>
            </a:r>
            <a:r>
              <a:rPr lang="zh-CN" altLang="en-US" dirty="false"/>
              <a:t>（与</a:t>
            </a:r>
            <a:r>
              <a:rPr lang="en-US" altLang="zh-CN" dirty="false"/>
              <a:t>disk</a:t>
            </a:r>
            <a:r>
              <a:rPr lang="zh-CN" altLang="en-US" dirty="false"/>
              <a:t>版本是否一致）</a:t>
            </a:r>
            <a:endParaRPr lang="en-US" altLang="zh-CN" dirty="false"/>
          </a:p>
          <a:p>
            <a:pPr lvl="1"/>
            <a:r>
              <a:rPr lang="en-US" altLang="zh-CN" dirty="false"/>
              <a:t>reference bit/accessed bit (A)</a:t>
            </a:r>
            <a:r>
              <a:rPr lang="zh-CN" altLang="en-US" dirty="false"/>
              <a:t>（体现</a:t>
            </a:r>
            <a:r>
              <a:rPr lang="en-US" altLang="zh-CN" dirty="false"/>
              <a:t>page</a:t>
            </a:r>
            <a:r>
              <a:rPr lang="zh-CN" altLang="en-US" dirty="false"/>
              <a:t>的流行度，与</a:t>
            </a:r>
            <a:r>
              <a:rPr lang="en-US" altLang="zh-CN" dirty="false"/>
              <a:t>replacement</a:t>
            </a:r>
            <a:r>
              <a:rPr lang="zh-CN" altLang="en-US" dirty="false"/>
              <a:t>有关）</a:t>
            </a:r>
            <a:endParaRPr lang="en-US" altLang="zh-CN" dirty="false"/>
          </a:p>
          <a:p>
            <a:pPr lvl="1"/>
            <a:r>
              <a:rPr lang="en-US" altLang="zh-CN" dirty="false"/>
              <a:t>U/S: user/supervisor</a:t>
            </a:r>
            <a:r>
              <a:rPr lang="zh-CN" altLang="en-US" dirty="false"/>
              <a:t>，用户态是否可以访问</a:t>
            </a:r>
            <a:endParaRPr lang="en-US" altLang="zh-CN" dirty="false"/>
          </a:p>
          <a:p>
            <a:pPr lvl="1"/>
            <a:r>
              <a:rPr lang="en-US" altLang="zh-CN" dirty="false"/>
              <a:t>PAT/PWT/PCD/G: </a:t>
            </a:r>
            <a:r>
              <a:rPr lang="zh-CN" altLang="en-US" dirty="false"/>
              <a:t>与硬件</a:t>
            </a:r>
            <a:r>
              <a:rPr lang="en-US" altLang="zh-CN" dirty="false"/>
              <a:t>cache</a:t>
            </a:r>
            <a:r>
              <a:rPr lang="zh-CN" altLang="en-US" dirty="false"/>
              <a:t>相关</a:t>
            </a:r>
            <a:endParaRPr lang="en-US" altLang="zh-CN" dirty="false"/>
          </a:p>
          <a:p>
            <a:pPr lvl="1"/>
            <a:endParaRPr lang="en-US" altLang="zh-CN" dirty="false"/>
          </a:p>
          <a:p>
            <a:pPr lvl="1"/>
            <a:endParaRPr kumimoji="true" lang="zh-CN" altLang="en-US" dirty="false"/>
          </a:p>
        </p:txBody>
      </p:sp>
      <p:sp>
        <p:nvSpPr>
          <p:cNvPr id="1026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64</a:t>
            </a:fld>
            <a:endParaRPr lang="en-US" altLang="zh-CN"/>
          </a:p>
        </p:txBody>
      </p:sp>
      <p:pic>
        <p:nvPicPr>
          <p:cNvPr id="1027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222250" y="5759231"/>
            <a:ext cx="85471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Paging</a:t>
            </a:r>
            <a:endParaRPr kumimoji="true" lang="zh-CN" altLang="en-US" dirty="false"/>
          </a:p>
        </p:txBody>
      </p:sp>
      <p:sp>
        <p:nvSpPr>
          <p:cNvPr id="103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地址翻译实例</a:t>
            </a:r>
            <a:endParaRPr kumimoji="true" lang="en-US" altLang="zh-CN" dirty="false"/>
          </a:p>
          <a:p>
            <a:pPr lvl="1"/>
            <a:r>
              <a:rPr lang="en-US" altLang="zh-CN" dirty="false" err="true"/>
              <a:t>Movl</a:t>
            </a:r>
            <a:r>
              <a:rPr lang="en-US" altLang="zh-CN" dirty="false"/>
              <a:t> 21, %</a:t>
            </a:r>
            <a:r>
              <a:rPr lang="en-US" altLang="zh-CN" dirty="false" err="true"/>
              <a:t>eax</a:t>
            </a:r>
            <a:r>
              <a:rPr lang="zh-CN" altLang="en-US" dirty="false"/>
              <a:t>（直接寻址</a:t>
            </a:r>
            <a:r>
              <a:rPr lang="en-US" altLang="zh-CN" dirty="false"/>
              <a:t>21</a:t>
            </a:r>
            <a:r>
              <a:rPr lang="zh-CN" altLang="en-US" dirty="false"/>
              <a:t>）</a:t>
            </a:r>
            <a:r>
              <a:rPr lang="en-US" altLang="zh-CN" dirty="false"/>
              <a:t>【</a:t>
            </a:r>
            <a:r>
              <a:rPr lang="zh-CN" altLang="en-US" dirty="false"/>
              <a:t>立即数</a:t>
            </a:r>
            <a:r>
              <a:rPr lang="en-US" altLang="zh-CN" dirty="false"/>
              <a:t>$21】</a:t>
            </a:r>
            <a:endParaRPr/>
          </a:p>
          <a:p>
            <a:pPr lvl="1"/>
            <a:r>
              <a:rPr kumimoji="true" lang="zh-CN" altLang="en-US" dirty="false"/>
              <a:t>假设有</a:t>
            </a:r>
            <a:r>
              <a:rPr kumimoji="true" lang="en-US" altLang="zh-CN" dirty="false"/>
              <a:t>page-table base register</a:t>
            </a:r>
            <a:r>
              <a:rPr kumimoji="true" lang="zh-CN" altLang="en-US" dirty="false"/>
              <a:t>，存储当前进程</a:t>
            </a:r>
            <a:r>
              <a:rPr kumimoji="true" lang="en-US" altLang="zh-CN" dirty="false"/>
              <a:t>page table</a:t>
            </a:r>
            <a:r>
              <a:rPr kumimoji="true" lang="zh-CN" altLang="en-US" dirty="false"/>
              <a:t>首</a:t>
            </a:r>
            <a:r>
              <a:rPr lang="zh-CN" altLang="en-US" dirty="false"/>
              <a:t>地址</a:t>
            </a:r>
            <a:endParaRPr lang="en-US" altLang="zh-CN" dirty="false"/>
          </a:p>
          <a:p>
            <a:pPr lvl="1"/>
            <a:r>
              <a:rPr lang="zh-CN" altLang="en-US" dirty="false"/>
              <a:t>获取</a:t>
            </a:r>
            <a:r>
              <a:rPr lang="en-US" altLang="zh-CN" dirty="false"/>
              <a:t>PTE</a:t>
            </a:r>
            <a:r>
              <a:rPr lang="zh-CN" altLang="en-US" dirty="false"/>
              <a:t>地址</a:t>
            </a:r>
            <a:endParaRPr lang="en-US" altLang="zh-CN" dirty="false"/>
          </a:p>
          <a:p>
            <a:pPr lvl="2"/>
            <a:r>
              <a:rPr lang="en-US" altLang="zh-CN" dirty="false"/>
              <a:t>VPN_MASK = 0x30 (hex 30, or binary 110000) </a:t>
            </a:r>
            <a:endParaRPr/>
          </a:p>
          <a:p>
            <a:pPr lvl="2"/>
            <a:r>
              <a:rPr lang="en-US" altLang="zh-CN" dirty="false"/>
              <a:t>SHIFT = 4</a:t>
            </a:r>
            <a:endParaRPr/>
          </a:p>
          <a:p>
            <a:pPr lvl="2"/>
            <a:r>
              <a:rPr lang="zh-CN" altLang="en-US" dirty="false"/>
              <a:t>（虚存空间</a:t>
            </a:r>
            <a:r>
              <a:rPr lang="en-US" altLang="zh-CN" dirty="false"/>
              <a:t>64B</a:t>
            </a:r>
            <a:r>
              <a:rPr lang="zh-CN" altLang="en-US" dirty="false"/>
              <a:t>，</a:t>
            </a:r>
            <a:r>
              <a:rPr lang="en-US" altLang="zh-CN" dirty="false"/>
              <a:t>Page</a:t>
            </a:r>
            <a:r>
              <a:rPr lang="zh-CN" altLang="en-US" dirty="false"/>
              <a:t>大小</a:t>
            </a:r>
            <a:r>
              <a:rPr lang="en-US" altLang="zh-CN" dirty="false"/>
              <a:t>16B</a:t>
            </a:r>
            <a:r>
              <a:rPr lang="zh-CN" altLang="en-US" dirty="false"/>
              <a:t>）</a:t>
            </a:r>
            <a:endParaRPr lang="en-US" altLang="zh-CN" dirty="false"/>
          </a:p>
          <a:p>
            <a:pPr lvl="1"/>
            <a:endParaRPr kumimoji="true" lang="zh-CN" altLang="en-US" dirty="false"/>
          </a:p>
        </p:txBody>
      </p:sp>
      <p:sp>
        <p:nvSpPr>
          <p:cNvPr id="1031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65</a:t>
            </a:fld>
            <a:endParaRPr lang="en-US" altLang="zh-CN"/>
          </a:p>
        </p:txBody>
      </p:sp>
      <p:pic>
        <p:nvPicPr>
          <p:cNvPr id="1032" name="图片 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22300" y="4953000"/>
            <a:ext cx="77470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/>
              <a:t>Paging </a:t>
            </a:r>
            <a:r>
              <a:rPr lang="zh-CN"/>
              <a:t>导致额外的内存访问</a:t>
            </a:r>
            <a:endParaRPr lang="zh-CN"/>
          </a:p>
        </p:txBody>
      </p:sp>
      <p:sp>
        <p:nvSpPr>
          <p:cNvPr id="1035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 dirty="false"/>
              <a:t>地址翻译实例</a:t>
            </a:r>
            <a:endParaRPr lang="en-US" altLang="zh-CN" dirty="false"/>
          </a:p>
          <a:p>
            <a:pPr/>
            <a:endParaRPr kumimoji="true" lang="zh-CN" altLang="en-US" dirty="false"/>
          </a:p>
        </p:txBody>
      </p:sp>
      <p:sp>
        <p:nvSpPr>
          <p:cNvPr id="1036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66</a:t>
            </a:fld>
            <a:endParaRPr lang="en-US" altLang="zh-CN"/>
          </a:p>
        </p:txBody>
      </p:sp>
      <p:pic>
        <p:nvPicPr>
          <p:cNvPr id="1037" name="图片 5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/>
            </a:extLst>
          </a:blip>
          <a:srcRect t="15299"/>
          <a:stretch>
            <a:fillRect/>
          </a:stretch>
        </p:blipFill>
        <p:spPr>
          <a:xfrm>
            <a:off x="843118" y="2132149"/>
            <a:ext cx="7470703" cy="453334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>
  <p:cSld>
    <p:spTree>
      <p:nvGrpSpPr>
        <p:cNvPr id="10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Paging</a:t>
            </a:r>
            <a:endParaRPr kumimoji="true" lang="zh-CN" altLang="en-US" dirty="false"/>
          </a:p>
        </p:txBody>
      </p:sp>
      <p:sp>
        <p:nvSpPr>
          <p:cNvPr id="104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Pros:</a:t>
            </a:r>
            <a:endParaRPr/>
          </a:p>
          <a:p>
            <a:pPr lvl="1"/>
            <a:r>
              <a:rPr lang="zh-CN" altLang="en-US" dirty="false"/>
              <a:t>避免空间的</a:t>
            </a:r>
            <a:r>
              <a:rPr lang="en-US" altLang="zh-CN" dirty="false"/>
              <a:t>fragmentation</a:t>
            </a:r>
            <a:r>
              <a:rPr lang="zh-CN" altLang="en-US" dirty="false"/>
              <a:t>（按</a:t>
            </a:r>
            <a:r>
              <a:rPr lang="en-US" altLang="zh-CN" dirty="false"/>
              <a:t>page</a:t>
            </a:r>
            <a:r>
              <a:rPr lang="zh-CN" altLang="en-US" dirty="false"/>
              <a:t>大小对齐；有细粒度的</a:t>
            </a:r>
            <a:r>
              <a:rPr lang="en-US" altLang="zh-CN" dirty="false"/>
              <a:t>page table</a:t>
            </a:r>
            <a:r>
              <a:rPr lang="zh-CN" altLang="en-US" dirty="false"/>
              <a:t>支持，</a:t>
            </a:r>
            <a:r>
              <a:rPr lang="en-US" altLang="zh-CN" dirty="false"/>
              <a:t>VA</a:t>
            </a:r>
            <a:r>
              <a:rPr lang="zh-CN" altLang="en-US" dirty="false"/>
              <a:t>连续空间不需要</a:t>
            </a:r>
            <a:r>
              <a:rPr lang="en-US" altLang="zh-CN" dirty="false"/>
              <a:t>PA</a:t>
            </a:r>
            <a:r>
              <a:rPr lang="zh-CN" altLang="en-US" dirty="false"/>
              <a:t>连续）</a:t>
            </a:r>
            <a:endParaRPr lang="en-US" altLang="zh-CN" dirty="false"/>
          </a:p>
          <a:p>
            <a:pPr lvl="1"/>
            <a:r>
              <a:rPr kumimoji="true" lang="en-US" altLang="zh-CN" dirty="false"/>
              <a:t>Flexibility, VA</a:t>
            </a:r>
            <a:r>
              <a:rPr lang="zh-CN" altLang="en-US" dirty="false"/>
              <a:t>空间稀疏使用时效率高</a:t>
            </a:r>
            <a:endParaRPr kumimoji="true" lang="en-US" altLang="zh-CN" dirty="false"/>
          </a:p>
          <a:p>
            <a:pPr/>
            <a:r>
              <a:rPr lang="en-US" altLang="zh-CN" dirty="false"/>
              <a:t>Cons:</a:t>
            </a:r>
            <a:endParaRPr/>
          </a:p>
          <a:p>
            <a:pPr lvl="1"/>
            <a:r>
              <a:rPr lang="en-US" altLang="zh-CN" dirty="false"/>
              <a:t>Page table</a:t>
            </a:r>
            <a:r>
              <a:rPr lang="zh-CN" altLang="en-US" dirty="false"/>
              <a:t>空间开销大</a:t>
            </a:r>
            <a:endParaRPr lang="en-US" altLang="zh-CN" dirty="false"/>
          </a:p>
          <a:p>
            <a:pPr lvl="1"/>
            <a:r>
              <a:rPr lang="zh-CN" altLang="en-US" dirty="false"/>
              <a:t>额外内存访问，导致性能变差</a:t>
            </a:r>
            <a:endParaRPr lang="en-US" altLang="zh-CN" dirty="false"/>
          </a:p>
          <a:p>
            <a:pPr lvl="1"/>
            <a:endParaRPr kumimoji="true" lang="zh-CN" altLang="en-US" dirty="false"/>
          </a:p>
        </p:txBody>
      </p:sp>
      <p:sp>
        <p:nvSpPr>
          <p:cNvPr id="1041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69</a:t>
            </a:fld>
            <a:endParaRPr lang="en-US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>
  <p:cSld>
    <p:spTree>
      <p:nvGrpSpPr>
        <p:cNvPr id="10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/>
              <a:t>Paging</a:t>
            </a:r>
            <a:endParaRPr kumimoji="true" lang="zh-CN" altLang="en-US"/>
          </a:p>
        </p:txBody>
      </p:sp>
      <p:sp>
        <p:nvSpPr>
          <p:cNvPr id="1044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zh-CN"/>
              <a:t>如何解决</a:t>
            </a:r>
            <a:r>
              <a:rPr lang="en-US"/>
              <a:t>Page table</a:t>
            </a:r>
            <a:r>
              <a:rPr lang="zh-CN"/>
              <a:t>的两大问题</a:t>
            </a:r>
            <a:r>
              <a:rPr lang="zh-CN"/>
              <a:t>：</a:t>
            </a:r>
            <a:endParaRPr lang="en-US"/>
          </a:p>
          <a:p>
            <a:pPr lvl="1">
              <a:buChar char="–"/>
            </a:pPr>
            <a:r>
              <a:rPr lang="zh-CN"/>
              <a:t>运行太慢（两次访问内存）</a:t>
            </a:r>
            <a:endParaRPr lang="en-US"/>
          </a:p>
          <a:p>
            <a:pPr lvl="1">
              <a:buChar char="–"/>
            </a:pPr>
            <a:r>
              <a:rPr lang="zh-CN"/>
              <a:t>占用内存空间太大</a:t>
            </a:r>
            <a:endParaRPr/>
          </a:p>
        </p:txBody>
      </p:sp>
      <p:sp>
        <p:nvSpPr>
          <p:cNvPr id="1045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70</a:t>
            </a:fld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>
  <p:cSld>
    <p:spTree>
      <p:nvGrpSpPr>
        <p:cNvPr id="10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Page Table</a:t>
            </a:r>
            <a:r>
              <a:rPr lang="zh-CN">
                <a:latin typeface="Comic Sans MS"/>
                <a:ea typeface="宋体"/>
                <a:cs typeface="宋体"/>
              </a:rPr>
              <a:t>加速</a:t>
            </a:r>
            <a:endParaRPr lang="zh-CN"/>
          </a:p>
        </p:txBody>
      </p:sp>
      <p:sp>
        <p:nvSpPr>
          <p:cNvPr id="1048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zh-CN" altLang="en-US" dirty="false"/>
              <a:t>目标：</a:t>
            </a:r>
            <a:endParaRPr kumimoji="true" lang="en-US" altLang="zh-CN" dirty="false"/>
          </a:p>
          <a:p>
            <a:pPr lvl="1"/>
            <a:r>
              <a:rPr lang="zh-CN" altLang="en-US" dirty="false"/>
              <a:t>怎么加速</a:t>
            </a:r>
            <a:r>
              <a:rPr lang="en-US" altLang="zh-CN" dirty="false"/>
              <a:t>paging</a:t>
            </a:r>
            <a:r>
              <a:rPr lang="zh-CN" altLang="en-US" dirty="false"/>
              <a:t>方案的内存访问？</a:t>
            </a:r>
            <a:endParaRPr lang="en-US" altLang="zh-CN" dirty="false"/>
          </a:p>
          <a:p>
            <a:pPr/>
            <a:r>
              <a:rPr kumimoji="true" lang="zh-CN" altLang="en-US" dirty="false"/>
              <a:t>思考：</a:t>
            </a:r>
            <a:endParaRPr kumimoji="true" lang="en-US" altLang="zh-CN" dirty="false"/>
          </a:p>
          <a:p>
            <a:pPr lvl="1"/>
            <a:r>
              <a:rPr lang="zh-CN" altLang="en-US" dirty="false"/>
              <a:t>用什么思路来加速？</a:t>
            </a:r>
            <a:endParaRPr lang="en-US" altLang="zh-CN" dirty="false"/>
          </a:p>
          <a:p>
            <a:pPr lvl="1"/>
            <a:r>
              <a:rPr kumimoji="true" lang="zh-CN" altLang="en-US" dirty="false"/>
              <a:t>需要</a:t>
            </a:r>
            <a:r>
              <a:rPr kumimoji="true" lang="en-US" altLang="zh-CN" dirty="false"/>
              <a:t>hardware</a:t>
            </a:r>
            <a:r>
              <a:rPr kumimoji="true" lang="zh-CN" altLang="en-US" dirty="false"/>
              <a:t>提供什么支持？</a:t>
            </a:r>
            <a:endParaRPr kumimoji="true" lang="en-US" altLang="zh-CN" dirty="false"/>
          </a:p>
          <a:p>
            <a:pPr lvl="1"/>
            <a:r>
              <a:rPr lang="zh-CN" altLang="en-US" dirty="false"/>
              <a:t>需要</a:t>
            </a:r>
            <a:r>
              <a:rPr lang="en-US" altLang="zh-CN" dirty="false"/>
              <a:t>OS</a:t>
            </a:r>
            <a:r>
              <a:rPr lang="zh-CN" altLang="en-US" dirty="false"/>
              <a:t>提供什么支持？</a:t>
            </a:r>
            <a:endParaRPr kumimoji="true" lang="zh-CN" altLang="en-US" dirty="false"/>
          </a:p>
        </p:txBody>
      </p:sp>
      <p:sp>
        <p:nvSpPr>
          <p:cNvPr id="1049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72</a:t>
            </a:fld>
            <a:endParaRPr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>
  <p:cSld>
    <p:spTree>
      <p:nvGrpSpPr>
        <p:cNvPr id="10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30"/>
          <p:cNvSpPr>
            <a:spLocks noGrp="true" noChangeArrowheads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E7B7DA43-96DB-7E4A-A97B-E0F2190F5788}" type="slidenum">
              <a:rPr lang="zh-CN" altLang="en-US" sz="1400" b="false">
                <a:latin typeface="Times New Roman" panose="02020603050405020304" charset="0"/>
              </a:rPr>
              <a:t>71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052" name="Rectangle 2"/>
          <p:cNvSpPr>
            <a:spLocks noGrp="true" noChangeArrowheads="true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pPr/>
            <a:r>
              <a:rPr lang="en-US" sz="3200">
                <a:latin typeface="Comic Sans MS"/>
                <a:ea typeface="宋体"/>
                <a:cs typeface="宋体"/>
              </a:rPr>
              <a:t>Faster Translations w/ TLBs
</a:t>
            </a:r>
            <a:r>
              <a:rPr lang="en-US" sz="3200">
                <a:latin typeface="Comic Sans MS"/>
                <a:ea typeface="宋体"/>
                <a:cs typeface="宋体"/>
              </a:rPr>
              <a:t>(</a:t>
            </a:r>
            <a:r>
              <a:rPr lang="en-US" sz="3200" b="false"/>
              <a:t>Translation Lookaside Buffer)</a:t>
            </a:r>
            <a:endParaRPr lang="en-US" sz="3200">
              <a:latin typeface="Comic Sans MS"/>
              <a:ea typeface="宋体"/>
              <a:cs typeface="宋体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>
  <p:cSld>
    <p:spTree>
      <p:nvGrpSpPr>
        <p:cNvPr id="10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055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 b="true"/>
              <a:t>Translation-Lookaside Buffer</a:t>
            </a:r>
            <a:r>
              <a:rPr lang="zh-CN"/>
              <a:t> </a:t>
            </a:r>
            <a:r>
              <a:rPr lang="en-US"/>
              <a:t>(TLB)</a:t>
            </a:r>
            <a:endParaRPr/>
          </a:p>
          <a:p>
            <a:pPr lvl="1">
              <a:buChar char="–"/>
            </a:pPr>
            <a:r>
              <a:rPr lang="en-US"/>
              <a:t>Part of </a:t>
            </a:r>
            <a:r>
              <a:rPr lang="en-US" b="true"/>
              <a:t>memory-management unit </a:t>
            </a:r>
            <a:r>
              <a:rPr lang="en-US"/>
              <a:t>(</a:t>
            </a:r>
            <a:r>
              <a:rPr lang="en-US" b="true"/>
              <a:t>MMU</a:t>
            </a:r>
            <a:r>
              <a:rPr lang="en-US"/>
              <a:t>) </a:t>
            </a:r>
            <a:endParaRPr/>
          </a:p>
          <a:p>
            <a:pPr lvl="1">
              <a:buChar char="–"/>
            </a:pPr>
            <a:r>
              <a:rPr lang="en-US"/>
              <a:t>Hardware </a:t>
            </a:r>
            <a:r>
              <a:rPr lang="en-US" b="true"/>
              <a:t>cache </a:t>
            </a:r>
            <a:r>
              <a:rPr lang="en-US"/>
              <a:t>of popular virtual-to-physical address translations (VPN-&gt;PPN)</a:t>
            </a:r>
            <a:endParaRPr/>
          </a:p>
          <a:p>
            <a:pPr lvl="1">
              <a:buChar char="–"/>
            </a:pPr>
            <a:endParaRPr lang="en-US"/>
          </a:p>
          <a:p>
            <a:pPr lvl="1">
              <a:buChar char="–"/>
            </a:pPr>
            <a:r>
              <a:rPr lang="en-US"/>
              <a:t>TLB</a:t>
            </a:r>
            <a:r>
              <a:rPr lang="zh-CN"/>
              <a:t>中缓存着一个小</a:t>
            </a:r>
            <a:r>
              <a:rPr lang="zh-CN"/>
              <a:t>页表，</a:t>
            </a:r>
            <a:r>
              <a:rPr lang="zh-CN"/>
              <a:t>中文叫快表</a:t>
            </a:r>
            <a:endParaRPr/>
          </a:p>
          <a:p>
            <a:pPr lvl="1">
              <a:buChar char="–"/>
            </a:pPr>
            <a:r>
              <a:rPr lang="en-US"/>
              <a:t>TLB</a:t>
            </a:r>
            <a:r>
              <a:rPr lang="zh-CN"/>
              <a:t>解决了</a:t>
            </a:r>
            <a:r>
              <a:rPr lang="en-US"/>
              <a:t>paging</a:t>
            </a:r>
            <a:r>
              <a:rPr lang="zh-CN"/>
              <a:t>的效率问题，让</a:t>
            </a:r>
            <a:r>
              <a:rPr lang="en-US"/>
              <a:t>paging</a:t>
            </a:r>
            <a:r>
              <a:rPr lang="zh-CN"/>
              <a:t>变得实用</a:t>
            </a:r>
            <a:endParaRPr/>
          </a:p>
        </p:txBody>
      </p:sp>
      <p:sp>
        <p:nvSpPr>
          <p:cNvPr id="1056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73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Overview</a:t>
            </a:r>
            <a:endParaRPr kumimoji="true" lang="zh-CN" altLang="en-US" dirty="false"/>
          </a:p>
        </p:txBody>
      </p:sp>
      <p:sp>
        <p:nvSpPr>
          <p:cNvPr id="105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An example</a:t>
            </a:r>
            <a:endParaRPr/>
          </a:p>
          <a:p>
            <a:pPr/>
            <a:endParaRPr lang="en-US" altLang="zh-CN" dirty="false"/>
          </a:p>
          <a:p>
            <a:pPr/>
            <a:endParaRPr kumimoji="true" lang="en-US" altLang="zh-CN" dirty="false"/>
          </a:p>
          <a:p>
            <a:pPr lvl="1"/>
            <a:r>
              <a:rPr lang="en-US" altLang="zh-CN" dirty="false"/>
              <a:t>PC=128</a:t>
            </a:r>
            <a:endParaRPr/>
          </a:p>
          <a:p>
            <a:pPr lvl="1"/>
            <a:r>
              <a:rPr lang="zh-CN" altLang="en-US" dirty="false"/>
              <a:t>取指令：</a:t>
            </a:r>
            <a:r>
              <a:rPr lang="en-US" altLang="zh-CN" dirty="false"/>
              <a:t>PA=</a:t>
            </a:r>
            <a:r>
              <a:rPr lang="en-US" altLang="zh-CN" dirty="false" err="true"/>
              <a:t>PC+base</a:t>
            </a:r>
            <a:r>
              <a:rPr lang="en-US" altLang="zh-CN" dirty="false"/>
              <a:t> = 128+32K = 32896</a:t>
            </a:r>
            <a:endParaRPr/>
          </a:p>
          <a:p>
            <a:pPr lvl="1"/>
            <a:r>
              <a:rPr kumimoji="true" lang="zh-CN" altLang="en-US" dirty="false"/>
              <a:t>硬件按照</a:t>
            </a:r>
            <a:r>
              <a:rPr kumimoji="true" lang="en-US" altLang="zh-CN" dirty="false"/>
              <a:t>P</a:t>
            </a:r>
            <a:r>
              <a:rPr lang="en-US" altLang="zh-CN" dirty="false"/>
              <a:t>A</a:t>
            </a:r>
            <a:r>
              <a:rPr lang="zh-CN" altLang="en-US" dirty="false"/>
              <a:t>去取指令，放到</a:t>
            </a:r>
            <a:r>
              <a:rPr lang="en-US" altLang="zh-CN" dirty="false"/>
              <a:t>CPU</a:t>
            </a:r>
            <a:r>
              <a:rPr lang="zh-CN" altLang="en-US" dirty="false"/>
              <a:t>里的指令寄存器</a:t>
            </a:r>
            <a:endParaRPr lang="en-US" altLang="zh-CN" dirty="false"/>
          </a:p>
          <a:p>
            <a:pPr lvl="1"/>
            <a:r>
              <a:rPr kumimoji="true" lang="en-US" altLang="zh-CN" dirty="false"/>
              <a:t>CPU</a:t>
            </a:r>
            <a:r>
              <a:rPr kumimoji="true" lang="zh-CN" altLang="en-US" dirty="false"/>
              <a:t>执行该指令</a:t>
            </a:r>
            <a:endParaRPr kumimoji="true" lang="en-US" altLang="zh-CN" dirty="false"/>
          </a:p>
          <a:p>
            <a:pPr lvl="1"/>
            <a:r>
              <a:rPr lang="zh-CN" altLang="en-US" dirty="false"/>
              <a:t>取</a:t>
            </a:r>
            <a:r>
              <a:rPr kumimoji="true" lang="zh-CN" altLang="en-US" dirty="false"/>
              <a:t>数字的地址</a:t>
            </a:r>
            <a:r>
              <a:rPr kumimoji="true" lang="en-US" altLang="zh-CN" dirty="false"/>
              <a:t>=0+%</a:t>
            </a:r>
            <a:r>
              <a:rPr kumimoji="true" lang="en-US" altLang="zh-CN" dirty="false" err="true"/>
              <a:t>ebx+base</a:t>
            </a:r>
            <a:endParaRPr kumimoji="true" lang="en-US" altLang="zh-CN" dirty="false"/>
          </a:p>
          <a:p>
            <a:pPr lvl="1"/>
            <a:r>
              <a:rPr lang="en-US" altLang="zh-CN" dirty="false"/>
              <a:t>…</a:t>
            </a:r>
            <a:endParaRPr kumimoji="true" lang="en-US" altLang="zh-CN" dirty="false"/>
          </a:p>
          <a:p>
            <a:pPr lvl="1"/>
            <a:endParaRPr kumimoji="true" lang="zh-CN" altLang="en-US" dirty="false"/>
          </a:p>
        </p:txBody>
      </p:sp>
      <p:sp>
        <p:nvSpPr>
          <p:cNvPr id="1060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8</a:t>
            </a:fld>
            <a:endParaRPr lang="en-US" altLang="zh-CN"/>
          </a:p>
        </p:txBody>
      </p:sp>
      <p:pic>
        <p:nvPicPr>
          <p:cNvPr id="1061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2057400" y="2286000"/>
            <a:ext cx="36703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>
  <p:cSld>
    <p:spTree>
      <p:nvGrpSpPr>
        <p:cNvPr id="10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灯片编号占位符 3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F41984A2-E0B8-3A4D-B8BB-66F005C14673}" type="slidenum">
              <a:rPr lang="zh-CN" altLang="en-US" sz="1400" b="false">
                <a:latin typeface="Times New Roman" panose="02020603050405020304" charset="0"/>
              </a:rPr>
              <a:t>74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064" name="Rectangle 3"/>
          <p:cNvSpPr>
            <a:spLocks noChangeArrowheads="true"/>
          </p:cNvSpPr>
          <p:nvPr/>
        </p:nvSpPr>
        <p:spPr bwMode="auto">
          <a:xfrm>
            <a:off x="1384300" y="1752600"/>
            <a:ext cx="3749675" cy="26955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1065" name="Rectangle 10"/>
          <p:cNvSpPr>
            <a:spLocks noChangeArrowheads="true"/>
          </p:cNvSpPr>
          <p:nvPr/>
        </p:nvSpPr>
        <p:spPr bwMode="auto">
          <a:xfrm>
            <a:off x="3963988" y="3006725"/>
            <a:ext cx="1066800" cy="1238250"/>
          </a:xfrm>
          <a:prstGeom prst="rect">
            <a:avLst/>
          </a:prstGeom>
          <a:solidFill>
            <a:srgbClr val="DBF2DA"/>
          </a:solidFill>
          <a:ln w="1260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alibri" charset="0"/>
              </a:rPr>
              <a:t>MMU</a:t>
            </a:r>
            <a:endParaRPr/>
          </a:p>
        </p:txBody>
      </p:sp>
      <p:sp>
        <p:nvSpPr>
          <p:cNvPr id="1066" name="Rectangle 17"/>
          <p:cNvSpPr>
            <a:spLocks noChangeArrowheads="true"/>
          </p:cNvSpPr>
          <p:nvPr/>
        </p:nvSpPr>
        <p:spPr bwMode="auto">
          <a:xfrm>
            <a:off x="6553200" y="2722563"/>
            <a:ext cx="914400" cy="2284412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600">
                <a:latin typeface="Calibri" charset="0"/>
              </a:rPr>
              <a:t>Cache/</a:t>
            </a:r>
            <a:endParaRPr/>
          </a:p>
          <a:p>
            <a:pPr/>
            <a:r>
              <a:rPr lang="en-US" altLang="zh-CN" sz="1600">
                <a:latin typeface="Calibri" charset="0"/>
              </a:rPr>
              <a:t>Memory</a:t>
            </a:r>
            <a:endParaRPr/>
          </a:p>
        </p:txBody>
      </p:sp>
      <p:sp>
        <p:nvSpPr>
          <p:cNvPr id="1067" name="Text Box 9"/>
          <p:cNvSpPr txBox="true">
            <a:spLocks noChangeArrowheads="true"/>
          </p:cNvSpPr>
          <p:nvPr/>
        </p:nvSpPr>
        <p:spPr bwMode="auto">
          <a:xfrm>
            <a:off x="5580063" y="3338513"/>
            <a:ext cx="4286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PA</a:t>
            </a:r>
            <a:endParaRPr/>
          </a:p>
        </p:txBody>
      </p:sp>
      <p:sp>
        <p:nvSpPr>
          <p:cNvPr id="1068" name="Text Box 32"/>
          <p:cNvSpPr txBox="true">
            <a:spLocks noChangeArrowheads="true"/>
          </p:cNvSpPr>
          <p:nvPr/>
        </p:nvSpPr>
        <p:spPr bwMode="auto">
          <a:xfrm>
            <a:off x="3814763" y="4762500"/>
            <a:ext cx="676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Data</a:t>
            </a:r>
            <a:endParaRPr/>
          </a:p>
        </p:txBody>
      </p:sp>
      <p:cxnSp>
        <p:nvCxnSpPr>
          <p:cNvPr id="1069" name="Straight Arrow Connector 8"/>
          <p:cNvCxnSpPr>
            <a:cxnSpLocks noChangeShapeType="true"/>
          </p:cNvCxnSpPr>
          <p:nvPr/>
        </p:nvCxnSpPr>
        <p:spPr bwMode="auto">
          <a:xfrm flipV="true">
            <a:off x="5030788" y="3605213"/>
            <a:ext cx="1522412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1070" name="Rectangle 10"/>
          <p:cNvSpPr>
            <a:spLocks noChangeArrowheads="true"/>
          </p:cNvSpPr>
          <p:nvPr/>
        </p:nvSpPr>
        <p:spPr bwMode="auto">
          <a:xfrm>
            <a:off x="1525588" y="3359150"/>
            <a:ext cx="1066800" cy="533400"/>
          </a:xfrm>
          <a:prstGeom prst="rect">
            <a:avLst/>
          </a:prstGeom>
          <a:solidFill>
            <a:srgbClr val="F6D2D2"/>
          </a:solidFill>
          <a:ln w="1260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alibri" charset="0"/>
              </a:rPr>
              <a:t>CPU</a:t>
            </a:r>
            <a:endParaRPr/>
          </a:p>
        </p:txBody>
      </p:sp>
      <p:cxnSp>
        <p:nvCxnSpPr>
          <p:cNvPr id="1071" name="Straight Arrow Connector 10"/>
          <p:cNvCxnSpPr>
            <a:cxnSpLocks noChangeShapeType="true"/>
            <a:stCxn id="1070" idx="3"/>
            <a:endCxn id="1065" idx="1"/>
          </p:cNvCxnSpPr>
          <p:nvPr/>
        </p:nvCxnSpPr>
        <p:spPr bwMode="auto">
          <a:xfrm flipV="true">
            <a:off x="2592388" y="3625850"/>
            <a:ext cx="13716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1072" name="Text Box 9"/>
          <p:cNvSpPr txBox="true">
            <a:spLocks noChangeArrowheads="true"/>
          </p:cNvSpPr>
          <p:nvPr/>
        </p:nvSpPr>
        <p:spPr bwMode="auto">
          <a:xfrm>
            <a:off x="3028950" y="3340100"/>
            <a:ext cx="4286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VA</a:t>
            </a:r>
            <a:endParaRPr/>
          </a:p>
        </p:txBody>
      </p:sp>
      <p:sp>
        <p:nvSpPr>
          <p:cNvPr id="1073" name="TextBox 12"/>
          <p:cNvSpPr txBox="true"/>
          <p:nvPr/>
        </p:nvSpPr>
        <p:spPr>
          <a:xfrm>
            <a:off x="1390650" y="1752600"/>
            <a:ext cx="1155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false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宋体" charset="-122"/>
              </a:rPr>
              <a:t>CPU Chip</a:t>
            </a:r>
            <a:endParaRPr/>
          </a:p>
        </p:txBody>
      </p:sp>
      <p:sp>
        <p:nvSpPr>
          <p:cNvPr id="1074" name="Text Box 9"/>
          <p:cNvSpPr txBox="true">
            <a:spLocks noChangeArrowheads="true"/>
          </p:cNvSpPr>
          <p:nvPr/>
        </p:nvSpPr>
        <p:spPr bwMode="auto">
          <a:xfrm>
            <a:off x="4598988" y="2297113"/>
            <a:ext cx="5524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PTE</a:t>
            </a:r>
            <a:endParaRPr/>
          </a:p>
        </p:txBody>
      </p:sp>
      <p:cxnSp>
        <p:nvCxnSpPr>
          <p:cNvPr id="1075" name="Shape 49"/>
          <p:cNvCxnSpPr>
            <a:cxnSpLocks noChangeShapeType="true"/>
            <a:endCxn id="1070" idx="2"/>
          </p:cNvCxnSpPr>
          <p:nvPr/>
        </p:nvCxnSpPr>
        <p:spPr bwMode="auto">
          <a:xfrm rot="10800000">
            <a:off x="2058988" y="3892550"/>
            <a:ext cx="4494212" cy="885825"/>
          </a:xfrm>
          <a:prstGeom prst="bentConnector2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1076" name="Oval 4"/>
          <p:cNvSpPr>
            <a:spLocks noChangeArrowheads="true"/>
          </p:cNvSpPr>
          <p:nvPr/>
        </p:nvSpPr>
        <p:spPr bwMode="auto">
          <a:xfrm>
            <a:off x="3106738" y="3119438"/>
            <a:ext cx="274637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1</a:t>
            </a:r>
            <a:endParaRPr/>
          </a:p>
        </p:txBody>
      </p:sp>
      <p:sp>
        <p:nvSpPr>
          <p:cNvPr id="1077" name="Oval 18"/>
          <p:cNvSpPr>
            <a:spLocks noChangeArrowheads="true"/>
          </p:cNvSpPr>
          <p:nvPr/>
        </p:nvSpPr>
        <p:spPr bwMode="auto">
          <a:xfrm>
            <a:off x="4038600" y="2362200"/>
            <a:ext cx="274638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2</a:t>
            </a:r>
            <a:endParaRPr/>
          </a:p>
        </p:txBody>
      </p:sp>
      <p:sp>
        <p:nvSpPr>
          <p:cNvPr id="1078" name="Oval 20"/>
          <p:cNvSpPr>
            <a:spLocks noChangeArrowheads="true"/>
          </p:cNvSpPr>
          <p:nvPr/>
        </p:nvSpPr>
        <p:spPr bwMode="auto">
          <a:xfrm>
            <a:off x="5656263" y="3671888"/>
            <a:ext cx="274637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4</a:t>
            </a:r>
            <a:endParaRPr/>
          </a:p>
        </p:txBody>
      </p:sp>
      <p:sp>
        <p:nvSpPr>
          <p:cNvPr id="1079" name="Oval 21"/>
          <p:cNvSpPr>
            <a:spLocks noChangeArrowheads="true"/>
          </p:cNvSpPr>
          <p:nvPr/>
        </p:nvSpPr>
        <p:spPr bwMode="auto">
          <a:xfrm>
            <a:off x="4021138" y="5062538"/>
            <a:ext cx="274637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5</a:t>
            </a:r>
            <a:endParaRPr/>
          </a:p>
        </p:txBody>
      </p:sp>
      <p:sp>
        <p:nvSpPr>
          <p:cNvPr id="1080" name="Rectangle 10"/>
          <p:cNvSpPr>
            <a:spLocks noChangeArrowheads="true"/>
          </p:cNvSpPr>
          <p:nvPr/>
        </p:nvSpPr>
        <p:spPr bwMode="auto">
          <a:xfrm>
            <a:off x="3962400" y="190500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600" dirty="false">
                <a:latin typeface="Calibri" charset="0"/>
                <a:ea typeface="宋体" charset="-122"/>
              </a:rPr>
              <a:t>TLB</a:t>
            </a:r>
            <a:endParaRPr/>
          </a:p>
        </p:txBody>
      </p:sp>
      <p:cxnSp>
        <p:nvCxnSpPr>
          <p:cNvPr id="1081" name="Straight Arrow Connector 20"/>
          <p:cNvCxnSpPr>
            <a:cxnSpLocks noChangeShapeType="true"/>
          </p:cNvCxnSpPr>
          <p:nvPr/>
        </p:nvCxnSpPr>
        <p:spPr bwMode="auto">
          <a:xfrm rot="16200000" flipV="true">
            <a:off x="4058444" y="2645569"/>
            <a:ext cx="72072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cxnSp>
        <p:nvCxnSpPr>
          <p:cNvPr id="1082" name="Straight Arrow Connector 21"/>
          <p:cNvCxnSpPr>
            <a:cxnSpLocks noChangeShapeType="true"/>
          </p:cNvCxnSpPr>
          <p:nvPr/>
        </p:nvCxnSpPr>
        <p:spPr bwMode="auto">
          <a:xfrm rot="5400000">
            <a:off x="4287044" y="2645569"/>
            <a:ext cx="72072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1083" name="Text Box 9"/>
          <p:cNvSpPr txBox="true">
            <a:spLocks noChangeArrowheads="true"/>
          </p:cNvSpPr>
          <p:nvPr/>
        </p:nvSpPr>
        <p:spPr bwMode="auto">
          <a:xfrm>
            <a:off x="3903663" y="2651125"/>
            <a:ext cx="552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VPN</a:t>
            </a:r>
            <a:endParaRPr/>
          </a:p>
        </p:txBody>
      </p:sp>
      <p:sp>
        <p:nvSpPr>
          <p:cNvPr id="1084" name="Oval 19"/>
          <p:cNvSpPr>
            <a:spLocks noChangeArrowheads="true"/>
          </p:cNvSpPr>
          <p:nvPr/>
        </p:nvSpPr>
        <p:spPr bwMode="auto">
          <a:xfrm>
            <a:off x="4737100" y="2633663"/>
            <a:ext cx="274638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3</a:t>
            </a:r>
            <a:endParaRPr/>
          </a:p>
        </p:txBody>
      </p:sp>
      <p:sp>
        <p:nvSpPr>
          <p:cNvPr id="1085" name="Rectangle 2"/>
          <p:cNvSpPr txBox="true">
            <a:spLocks noChangeArrowheads="true"/>
          </p:cNvSpPr>
          <p:nvPr/>
        </p:nvSpPr>
        <p:spPr bwMode="auto"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2800">
                <a:solidFill>
                  <a:schemeClr val="tx2"/>
                </a:solidFill>
              </a:rPr>
              <a:t>TLB Hit</a:t>
            </a:r>
            <a:endParaRPr/>
          </a:p>
        </p:txBody>
      </p:sp>
      <p:sp>
        <p:nvSpPr>
          <p:cNvPr id="1086" name="Rectangle 2"/>
          <p:cNvSpPr txBox="true">
            <a:spLocks noChangeArrowheads="true"/>
          </p:cNvSpPr>
          <p:nvPr/>
        </p:nvSpPr>
        <p:spPr bwMode="auto">
          <a:xfrm>
            <a:off x="506413" y="5822950"/>
            <a:ext cx="7189787" cy="577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true" hangingPunct="true">
              <a:spcBef>
                <a:spcPct val="20000"/>
              </a:spcBef>
              <a:buClr>
                <a:srgbClr val="990000"/>
              </a:buClr>
              <a:buSzPct val="60000"/>
              <a:buFont typeface="Wingdings" panose="05000000000000000000" pitchFamily="2" charset="2"/>
              <a:buNone/>
              <a:tabLst>
                <a:tab pos="318770" algn="l"/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/>
            </a:pPr>
            <a:r>
              <a:rPr lang="en-GB" sz="2400" kern="0" dirty="false">
                <a:latin typeface="+mj-lt"/>
                <a:ea typeface="+mn-ea"/>
              </a:rPr>
              <a:t>A TLB hit eliminates a memory access</a:t>
            </a:r>
            <a:endParaRPr/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>
  <p:cSld>
    <p:spTree>
      <p:nvGrpSpPr>
        <p:cNvPr id="10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灯片编号占位符 3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13633230-2529-6049-965A-091C10B5E791}" type="slidenum">
              <a:rPr lang="zh-CN" altLang="en-US" sz="1400" b="false">
                <a:latin typeface="Times New Roman" panose="02020603050405020304" charset="0"/>
              </a:rPr>
              <a:t>75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089" name="Rectangle 2"/>
          <p:cNvSpPr txBox="true">
            <a:spLocks noChangeArrowheads="true"/>
          </p:cNvSpPr>
          <p:nvPr/>
        </p:nvSpPr>
        <p:spPr bwMode="auto"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2800">
                <a:solidFill>
                  <a:schemeClr val="tx2"/>
                </a:solidFill>
              </a:rPr>
              <a:t>TLB Miss</a:t>
            </a:r>
            <a:endParaRPr/>
          </a:p>
        </p:txBody>
      </p:sp>
      <p:sp>
        <p:nvSpPr>
          <p:cNvPr id="1090" name="Rectangle 27"/>
          <p:cNvSpPr>
            <a:spLocks noChangeArrowheads="true"/>
          </p:cNvSpPr>
          <p:nvPr/>
        </p:nvSpPr>
        <p:spPr bwMode="auto">
          <a:xfrm>
            <a:off x="1384300" y="1724025"/>
            <a:ext cx="3749675" cy="26955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1091" name="Rectangle 10"/>
          <p:cNvSpPr>
            <a:spLocks noChangeArrowheads="true"/>
          </p:cNvSpPr>
          <p:nvPr/>
        </p:nvSpPr>
        <p:spPr bwMode="auto">
          <a:xfrm>
            <a:off x="3963988" y="3006725"/>
            <a:ext cx="1066800" cy="1238250"/>
          </a:xfrm>
          <a:prstGeom prst="rect">
            <a:avLst/>
          </a:prstGeom>
          <a:solidFill>
            <a:srgbClr val="D5F1CF"/>
          </a:solidFill>
          <a:ln w="1260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alibri" charset="0"/>
              </a:rPr>
              <a:t>MMU</a:t>
            </a:r>
            <a:endParaRPr/>
          </a:p>
        </p:txBody>
      </p:sp>
      <p:sp>
        <p:nvSpPr>
          <p:cNvPr id="1092" name="Rectangle 17"/>
          <p:cNvSpPr>
            <a:spLocks noChangeArrowheads="true"/>
          </p:cNvSpPr>
          <p:nvPr/>
        </p:nvSpPr>
        <p:spPr bwMode="auto">
          <a:xfrm>
            <a:off x="6553200" y="2722563"/>
            <a:ext cx="914400" cy="2284412"/>
          </a:xfrm>
          <a:prstGeom prst="rect">
            <a:avLst/>
          </a:prstGeom>
          <a:solidFill>
            <a:srgbClr val="EBEBEB"/>
          </a:solidFill>
          <a:ln w="1908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600">
                <a:latin typeface="Calibri" charset="0"/>
              </a:rPr>
              <a:t>Cache/</a:t>
            </a:r>
            <a:endParaRPr/>
          </a:p>
          <a:p>
            <a:pPr/>
            <a:r>
              <a:rPr lang="en-US" altLang="zh-CN" sz="1600">
                <a:latin typeface="Calibri" charset="0"/>
              </a:rPr>
              <a:t>Memory</a:t>
            </a:r>
            <a:endParaRPr/>
          </a:p>
        </p:txBody>
      </p:sp>
      <p:sp>
        <p:nvSpPr>
          <p:cNvPr id="1093" name="Text Box 9"/>
          <p:cNvSpPr txBox="true">
            <a:spLocks noChangeArrowheads="true"/>
          </p:cNvSpPr>
          <p:nvPr/>
        </p:nvSpPr>
        <p:spPr bwMode="auto">
          <a:xfrm>
            <a:off x="5549900" y="3795713"/>
            <a:ext cx="4286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PA</a:t>
            </a:r>
            <a:endParaRPr/>
          </a:p>
        </p:txBody>
      </p:sp>
      <p:sp>
        <p:nvSpPr>
          <p:cNvPr id="1094" name="Text Box 32"/>
          <p:cNvSpPr txBox="true">
            <a:spLocks noChangeArrowheads="true"/>
          </p:cNvSpPr>
          <p:nvPr/>
        </p:nvSpPr>
        <p:spPr bwMode="auto">
          <a:xfrm>
            <a:off x="3814763" y="4762500"/>
            <a:ext cx="676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Data</a:t>
            </a:r>
            <a:endParaRPr/>
          </a:p>
        </p:txBody>
      </p:sp>
      <p:cxnSp>
        <p:nvCxnSpPr>
          <p:cNvPr id="1095" name="Straight Arrow Connector 32"/>
          <p:cNvCxnSpPr>
            <a:cxnSpLocks noChangeShapeType="true"/>
          </p:cNvCxnSpPr>
          <p:nvPr/>
        </p:nvCxnSpPr>
        <p:spPr bwMode="auto">
          <a:xfrm flipV="true">
            <a:off x="5030788" y="4062413"/>
            <a:ext cx="1522412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1096" name="Rectangle 10"/>
          <p:cNvSpPr>
            <a:spLocks noChangeArrowheads="true"/>
          </p:cNvSpPr>
          <p:nvPr/>
        </p:nvSpPr>
        <p:spPr bwMode="auto">
          <a:xfrm>
            <a:off x="1525588" y="3359150"/>
            <a:ext cx="1066800" cy="533400"/>
          </a:xfrm>
          <a:prstGeom prst="rect">
            <a:avLst/>
          </a:prstGeom>
          <a:solidFill>
            <a:srgbClr val="F1C7C7"/>
          </a:solidFill>
          <a:ln w="12600">
            <a:solidFill>
              <a:schemeClr val="tx1"/>
            </a:solidFill>
            <a:miter lim="800000"/>
          </a:ln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alibri" charset="0"/>
              </a:rPr>
              <a:t>CPU</a:t>
            </a:r>
            <a:endParaRPr/>
          </a:p>
        </p:txBody>
      </p:sp>
      <p:cxnSp>
        <p:nvCxnSpPr>
          <p:cNvPr id="1097" name="Straight Arrow Connector 34"/>
          <p:cNvCxnSpPr>
            <a:cxnSpLocks noChangeShapeType="true"/>
            <a:stCxn id="1096" idx="3"/>
          </p:cNvCxnSpPr>
          <p:nvPr/>
        </p:nvCxnSpPr>
        <p:spPr bwMode="auto">
          <a:xfrm flipV="true">
            <a:off x="2592388" y="3621088"/>
            <a:ext cx="1370012" cy="476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1098" name="Text Box 9"/>
          <p:cNvSpPr txBox="true">
            <a:spLocks noChangeArrowheads="true"/>
          </p:cNvSpPr>
          <p:nvPr/>
        </p:nvSpPr>
        <p:spPr bwMode="auto">
          <a:xfrm>
            <a:off x="3028950" y="3340100"/>
            <a:ext cx="4286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VA</a:t>
            </a:r>
            <a:endParaRPr/>
          </a:p>
        </p:txBody>
      </p:sp>
      <p:sp>
        <p:nvSpPr>
          <p:cNvPr id="1099" name="TextBox 36"/>
          <p:cNvSpPr txBox="true"/>
          <p:nvPr/>
        </p:nvSpPr>
        <p:spPr>
          <a:xfrm>
            <a:off x="1390650" y="1752600"/>
            <a:ext cx="1155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false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宋体" charset="-122"/>
              </a:rPr>
              <a:t>CPU Chip</a:t>
            </a:r>
            <a:endParaRPr/>
          </a:p>
        </p:txBody>
      </p:sp>
      <p:sp>
        <p:nvSpPr>
          <p:cNvPr id="1100" name="Text Box 9"/>
          <p:cNvSpPr txBox="true">
            <a:spLocks noChangeArrowheads="true"/>
          </p:cNvSpPr>
          <p:nvPr/>
        </p:nvSpPr>
        <p:spPr bwMode="auto">
          <a:xfrm>
            <a:off x="5487988" y="2346325"/>
            <a:ext cx="5524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PTE</a:t>
            </a:r>
            <a:endParaRPr/>
          </a:p>
        </p:txBody>
      </p:sp>
      <p:cxnSp>
        <p:nvCxnSpPr>
          <p:cNvPr id="1101" name="Shape 49"/>
          <p:cNvCxnSpPr>
            <a:cxnSpLocks noChangeShapeType="true"/>
            <a:endCxn id="1096" idx="2"/>
          </p:cNvCxnSpPr>
          <p:nvPr/>
        </p:nvCxnSpPr>
        <p:spPr bwMode="auto">
          <a:xfrm rot="10800000">
            <a:off x="2058988" y="3892550"/>
            <a:ext cx="4494212" cy="885825"/>
          </a:xfrm>
          <a:prstGeom prst="bentConnector2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1102" name="Oval 4"/>
          <p:cNvSpPr>
            <a:spLocks noChangeArrowheads="true"/>
          </p:cNvSpPr>
          <p:nvPr/>
        </p:nvSpPr>
        <p:spPr bwMode="auto">
          <a:xfrm>
            <a:off x="3106738" y="3119438"/>
            <a:ext cx="274637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1</a:t>
            </a:r>
            <a:endParaRPr/>
          </a:p>
        </p:txBody>
      </p:sp>
      <p:sp>
        <p:nvSpPr>
          <p:cNvPr id="1103" name="Oval 18"/>
          <p:cNvSpPr>
            <a:spLocks noChangeArrowheads="true"/>
          </p:cNvSpPr>
          <p:nvPr/>
        </p:nvSpPr>
        <p:spPr bwMode="auto">
          <a:xfrm>
            <a:off x="4038600" y="2362200"/>
            <a:ext cx="274638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2</a:t>
            </a:r>
            <a:endParaRPr/>
          </a:p>
        </p:txBody>
      </p:sp>
      <p:sp>
        <p:nvSpPr>
          <p:cNvPr id="1104" name="Oval 20"/>
          <p:cNvSpPr>
            <a:spLocks noChangeArrowheads="true"/>
          </p:cNvSpPr>
          <p:nvPr/>
        </p:nvSpPr>
        <p:spPr bwMode="auto">
          <a:xfrm>
            <a:off x="5626100" y="4129088"/>
            <a:ext cx="274638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5</a:t>
            </a:r>
            <a:endParaRPr/>
          </a:p>
        </p:txBody>
      </p:sp>
      <p:sp>
        <p:nvSpPr>
          <p:cNvPr id="1105" name="Oval 21"/>
          <p:cNvSpPr>
            <a:spLocks noChangeArrowheads="true"/>
          </p:cNvSpPr>
          <p:nvPr/>
        </p:nvSpPr>
        <p:spPr bwMode="auto">
          <a:xfrm>
            <a:off x="4021138" y="5062538"/>
            <a:ext cx="274637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6</a:t>
            </a:r>
            <a:endParaRPr/>
          </a:p>
        </p:txBody>
      </p:sp>
      <p:sp>
        <p:nvSpPr>
          <p:cNvPr id="1106" name="Rectangle 10"/>
          <p:cNvSpPr>
            <a:spLocks noChangeArrowheads="true"/>
          </p:cNvSpPr>
          <p:nvPr/>
        </p:nvSpPr>
        <p:spPr bwMode="auto">
          <a:xfrm>
            <a:off x="3962400" y="190500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600" dirty="false">
                <a:latin typeface="Calibri" charset="0"/>
                <a:ea typeface="宋体" charset="-122"/>
              </a:rPr>
              <a:t>TLB</a:t>
            </a:r>
            <a:endParaRPr/>
          </a:p>
        </p:txBody>
      </p:sp>
      <p:cxnSp>
        <p:nvCxnSpPr>
          <p:cNvPr id="1107" name="Straight Arrow Connector 44"/>
          <p:cNvCxnSpPr>
            <a:cxnSpLocks noChangeShapeType="true"/>
          </p:cNvCxnSpPr>
          <p:nvPr/>
        </p:nvCxnSpPr>
        <p:spPr bwMode="auto">
          <a:xfrm rot="16200000" flipV="true">
            <a:off x="4058444" y="2645569"/>
            <a:ext cx="72072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cxnSp>
        <p:nvCxnSpPr>
          <p:cNvPr id="1108" name="Straight Arrow Connector 45"/>
          <p:cNvCxnSpPr>
            <a:cxnSpLocks noChangeShapeType="true"/>
          </p:cNvCxnSpPr>
          <p:nvPr/>
        </p:nvCxnSpPr>
        <p:spPr bwMode="auto">
          <a:xfrm rot="5400000">
            <a:off x="4287044" y="2645569"/>
            <a:ext cx="72072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/>
          </a:extLst>
        </p:spPr>
      </p:cxnSp>
      <p:sp>
        <p:nvSpPr>
          <p:cNvPr id="1109" name="Text Box 9"/>
          <p:cNvSpPr txBox="true">
            <a:spLocks noChangeArrowheads="true"/>
          </p:cNvSpPr>
          <p:nvPr/>
        </p:nvSpPr>
        <p:spPr bwMode="auto">
          <a:xfrm>
            <a:off x="3903663" y="2651125"/>
            <a:ext cx="552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VPN</a:t>
            </a:r>
            <a:endParaRPr/>
          </a:p>
        </p:txBody>
      </p:sp>
      <p:sp>
        <p:nvSpPr>
          <p:cNvPr id="1110" name="Oval 19"/>
          <p:cNvSpPr>
            <a:spLocks noChangeArrowheads="true"/>
          </p:cNvSpPr>
          <p:nvPr/>
        </p:nvSpPr>
        <p:spPr bwMode="auto">
          <a:xfrm>
            <a:off x="5626100" y="2120900"/>
            <a:ext cx="274638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4</a:t>
            </a:r>
            <a:endParaRPr/>
          </a:p>
        </p:txBody>
      </p:sp>
      <p:sp>
        <p:nvSpPr>
          <p:cNvPr id="1111" name="Text Box 9"/>
          <p:cNvSpPr txBox="true">
            <a:spLocks noChangeArrowheads="true"/>
          </p:cNvSpPr>
          <p:nvPr/>
        </p:nvSpPr>
        <p:spPr bwMode="auto">
          <a:xfrm>
            <a:off x="5456238" y="3355975"/>
            <a:ext cx="6746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600">
                <a:latin typeface="Courier New" panose="02070609020205090404" charset="0"/>
              </a:rPr>
              <a:t>PTEA</a:t>
            </a:r>
            <a:endParaRPr/>
          </a:p>
        </p:txBody>
      </p:sp>
      <p:cxnSp>
        <p:nvCxnSpPr>
          <p:cNvPr id="1112" name="Straight Arrow Connector 49"/>
          <p:cNvCxnSpPr>
            <a:cxnSpLocks noChangeShapeType="true"/>
          </p:cNvCxnSpPr>
          <p:nvPr/>
        </p:nvCxnSpPr>
        <p:spPr bwMode="auto">
          <a:xfrm flipV="true">
            <a:off x="5030788" y="3624263"/>
            <a:ext cx="1522412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1113" name="Oval 18"/>
          <p:cNvSpPr>
            <a:spLocks noChangeArrowheads="true"/>
          </p:cNvSpPr>
          <p:nvPr/>
        </p:nvSpPr>
        <p:spPr bwMode="auto">
          <a:xfrm>
            <a:off x="5626100" y="3124200"/>
            <a:ext cx="274638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1400" dirty="false">
                <a:solidFill>
                  <a:schemeClr val="bg1"/>
                </a:solidFill>
                <a:latin typeface="Calibri" charset="0"/>
                <a:ea typeface="宋体" charset="-122"/>
              </a:rPr>
              <a:t>3</a:t>
            </a:r>
            <a:endParaRPr/>
          </a:p>
        </p:txBody>
      </p:sp>
      <p:cxnSp>
        <p:nvCxnSpPr>
          <p:cNvPr id="1114" name="Elbow Connector 51"/>
          <p:cNvCxnSpPr>
            <a:cxnSpLocks noChangeShapeType="true"/>
          </p:cNvCxnSpPr>
          <p:nvPr/>
        </p:nvCxnSpPr>
        <p:spPr bwMode="auto">
          <a:xfrm rot="10800000">
            <a:off x="4648200" y="2636838"/>
            <a:ext cx="1905000" cy="482600"/>
          </a:xfrm>
          <a:prstGeom prst="bentConnector3">
            <a:avLst>
              <a:gd name="adj1" fmla="val 21556"/>
            </a:avLst>
          </a:prstGeom>
          <a:noFill/>
          <a:ln w="25400">
            <a:solidFill>
              <a:schemeClr val="tx1"/>
            </a:solidFill>
            <a:round/>
            <a:tailEnd type="arrow" w="med" len="med"/>
          </a:ln>
          <a:extLst>
            <a:ext uri="{909E8E84-426E-40DD-AFC4-6F175D3DCCD1}"/>
          </a:extLst>
        </p:spPr>
      </p:cxnSp>
      <p:sp>
        <p:nvSpPr>
          <p:cNvPr id="1115" name="Rectangle 2"/>
          <p:cNvSpPr txBox="true">
            <a:spLocks noChangeArrowheads="true"/>
          </p:cNvSpPr>
          <p:nvPr/>
        </p:nvSpPr>
        <p:spPr bwMode="auto">
          <a:xfrm>
            <a:off x="519113" y="5715000"/>
            <a:ext cx="8396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tabLst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tabLst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tabLst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tabLst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tabLst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tabLst>
                <a:tab pos="845820" algn="l"/>
                <a:tab pos="1760220" algn="l"/>
                <a:tab pos="2674620" algn="l"/>
                <a:tab pos="3589020" algn="l"/>
                <a:tab pos="4503420" algn="l"/>
                <a:tab pos="5417820" algn="l"/>
                <a:tab pos="6332220" algn="l"/>
                <a:tab pos="7246620" algn="l"/>
                <a:tab pos="8161020" algn="l"/>
                <a:tab pos="9075420" algn="l"/>
                <a:tab pos="9989820" algn="l"/>
              </a:tabLs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eaLnBrk="true" hangingPunct="true">
              <a:spcBef>
                <a:spcPct val="20000"/>
              </a:spcBef>
              <a:buClr>
                <a:srgbClr val="990000"/>
              </a:buClr>
              <a:buSzPct val="60000"/>
              <a:buFont typeface="Wingdings" panose="05000000000000000000" pitchFamily="2" charset="2"/>
              <a:buNone/>
            </a:pPr>
            <a:r>
              <a:rPr lang="en-GB" altLang="zh-CN" sz="2400"/>
              <a:t>A TLB miss incurs an additional memory access (PTE)</a:t>
            </a:r>
            <a:br>
              <a:rPr lang="en-US" altLang="zh-CN" sz="2400"/>
            </a:br>
            <a:r>
              <a:rPr lang="en-GB" altLang="zh-CN" b="false"/>
              <a:t>Fortunately, TLB misses are rare. Why?</a:t>
            </a:r>
            <a:endParaRPr/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009709" y="2438400"/>
            <a:ext cx="3121591" cy="4419600"/>
          </a:xfrm>
          <a:prstGeom prst="rect">
            <a:avLst/>
          </a:prstGeom>
        </p:spPr>
      </p:pic>
      <p:sp>
        <p:nvSpPr>
          <p:cNvPr id="111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11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Tiny Address Space Example</a:t>
            </a:r>
            <a:endParaRPr/>
          </a:p>
          <a:p>
            <a:pPr lvl="1"/>
            <a:r>
              <a:rPr kumimoji="true" lang="en-US" altLang="zh-CN" dirty="false"/>
              <a:t>VA space: 8-bit, one page: 16B</a:t>
            </a:r>
            <a:endParaRPr/>
          </a:p>
          <a:p>
            <a:pPr lvl="1"/>
            <a:r>
              <a:rPr kumimoji="true" lang="en-US" altLang="zh-CN" dirty="false"/>
              <a:t>Array: starting at VA=100 (VPN=6)</a:t>
            </a:r>
            <a:endParaRPr/>
          </a:p>
          <a:p>
            <a:pPr lvl="1"/>
            <a:r>
              <a:rPr lang="en-US" altLang="zh-CN" dirty="false"/>
              <a:t>VPN: 4-bit, VPO: 4-bit</a:t>
            </a:r>
            <a:endParaRPr/>
          </a:p>
          <a:p>
            <a:pPr lvl="1"/>
            <a:r>
              <a:rPr lang="zh-CN" altLang="en-US" dirty="false"/>
              <a:t>计算下列代码的</a:t>
            </a:r>
            <a:r>
              <a:rPr lang="en-US" altLang="zh-CN" dirty="false"/>
              <a:t>TLB</a:t>
            </a:r>
            <a:r>
              <a:rPr lang="zh-CN" altLang="en-US" dirty="false"/>
              <a:t>命中率：</a:t>
            </a:r>
            <a:endParaRPr lang="en-US" altLang="zh-CN" dirty="false"/>
          </a:p>
          <a:p>
            <a:pPr lvl="1"/>
            <a:endParaRPr kumimoji="true" lang="zh-CN" altLang="en-US" dirty="false"/>
          </a:p>
        </p:txBody>
      </p:sp>
      <p:sp>
        <p:nvSpPr>
          <p:cNvPr id="1120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77</a:t>
            </a:fld>
            <a:endParaRPr lang="en-US" altLang="zh-CN"/>
          </a:p>
        </p:txBody>
      </p:sp>
      <p:pic>
        <p:nvPicPr>
          <p:cNvPr id="1121" name="图片 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447800" y="4114800"/>
            <a:ext cx="40132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6009709" y="2438400"/>
            <a:ext cx="3121591" cy="4419600"/>
          </a:xfrm>
          <a:prstGeom prst="rect">
            <a:avLst/>
          </a:prstGeom>
        </p:spPr>
      </p:pic>
      <p:sp>
        <p:nvSpPr>
          <p:cNvPr id="1124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125" name="内容占位符 2"/>
          <p:cNvSpPr>
            <a:spLocks noGrp="true"/>
          </p:cNvSpPr>
          <p:nvPr>
            <p:ph idx="1"/>
          </p:nvPr>
        </p:nvSpPr>
        <p:spPr>
          <a:xfrm>
            <a:off x="457200" y="1600200"/>
            <a:ext cx="8305800" cy="2743200"/>
          </a:xfrm>
        </p:spPr>
        <p:txBody>
          <a:bodyPr/>
          <a:lstStyle/>
          <a:p>
            <a:pPr/>
            <a:r>
              <a:rPr lang="en-US" altLang="zh-CN" dirty="false"/>
              <a:t>Tiny Address Space Example</a:t>
            </a:r>
            <a:endParaRPr/>
          </a:p>
          <a:p>
            <a:pPr lvl="1"/>
            <a:r>
              <a:rPr kumimoji="true" lang="en-US" altLang="zh-CN" dirty="false"/>
              <a:t>VA space: 8-bit, one page: 16B</a:t>
            </a:r>
            <a:endParaRPr/>
          </a:p>
          <a:p>
            <a:pPr lvl="1"/>
            <a:r>
              <a:rPr kumimoji="true" lang="en-US" altLang="zh-CN" dirty="false"/>
              <a:t>Array: starting at VA=100 (VPN=6)</a:t>
            </a:r>
            <a:endParaRPr/>
          </a:p>
          <a:p>
            <a:pPr lvl="1"/>
            <a:r>
              <a:rPr lang="en-US" altLang="zh-CN" dirty="false"/>
              <a:t>VPN: 4-bit, VPO: 4-bit</a:t>
            </a:r>
            <a:endParaRPr/>
          </a:p>
          <a:p>
            <a:pPr lvl="1"/>
            <a:r>
              <a:rPr lang="zh-CN" altLang="en-US" dirty="false"/>
              <a:t>计算下列代码的</a:t>
            </a:r>
            <a:r>
              <a:rPr lang="en-US" altLang="zh-CN" dirty="false"/>
              <a:t>TLB</a:t>
            </a:r>
            <a:r>
              <a:rPr lang="zh-CN" altLang="en-US" dirty="false"/>
              <a:t>命中率：</a:t>
            </a:r>
            <a:endParaRPr lang="en-US" altLang="zh-CN" dirty="false"/>
          </a:p>
          <a:p>
            <a:pPr lvl="1"/>
            <a:endParaRPr kumimoji="true" lang="zh-CN" altLang="en-US" dirty="false"/>
          </a:p>
        </p:txBody>
      </p:sp>
      <p:sp>
        <p:nvSpPr>
          <p:cNvPr id="1126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78</a:t>
            </a:fld>
            <a:endParaRPr lang="en-US" altLang="zh-CN"/>
          </a:p>
        </p:txBody>
      </p:sp>
      <p:pic>
        <p:nvPicPr>
          <p:cNvPr id="1127" name="图片 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447800" y="4114800"/>
            <a:ext cx="4013200" cy="1409700"/>
          </a:xfrm>
          <a:prstGeom prst="rect">
            <a:avLst/>
          </a:prstGeom>
        </p:spPr>
      </p:pic>
      <p:sp>
        <p:nvSpPr>
          <p:cNvPr id="1128" name="矩形 5"/>
          <p:cNvSpPr/>
          <p:nvPr/>
        </p:nvSpPr>
        <p:spPr>
          <a:xfrm>
            <a:off x="444500" y="5524500"/>
            <a:ext cx="28456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altLang="zh-CN" dirty="false"/>
              <a:t>a[0], a[3], a[7] miss;</a:t>
            </a:r>
            <a:endParaRPr/>
          </a:p>
          <a:p>
            <a:pPr/>
            <a:r>
              <a:rPr lang="zh-CN" altLang="en-US" dirty="false"/>
              <a:t>其余</a:t>
            </a:r>
            <a:r>
              <a:rPr lang="en-US" altLang="zh-CN" dirty="false"/>
              <a:t>hit</a:t>
            </a:r>
            <a:r>
              <a:rPr lang="zh-CN" altLang="en-US" dirty="false"/>
              <a:t>。命中率</a:t>
            </a:r>
            <a:r>
              <a:rPr lang="en-US" altLang="zh-CN" dirty="false"/>
              <a:t>=70%</a:t>
            </a:r>
            <a:endParaRPr/>
          </a:p>
          <a:p>
            <a:pPr/>
            <a:r>
              <a:rPr lang="zh-CN" altLang="en-US" dirty="false"/>
              <a:t>即使</a:t>
            </a:r>
            <a:r>
              <a:rPr lang="en-US" altLang="zh-CN" dirty="false"/>
              <a:t>TLB</a:t>
            </a:r>
            <a:r>
              <a:rPr lang="zh-CN" altLang="en-US" dirty="false"/>
              <a:t>大小为</a:t>
            </a:r>
            <a:r>
              <a:rPr lang="en-US" altLang="zh-CN" dirty="false"/>
              <a:t>1</a:t>
            </a:r>
            <a:endParaRPr lang="zh-CN" altLang="en-US" dirty="false"/>
          </a:p>
        </p:txBody>
      </p:sp>
      <p:sp>
        <p:nvSpPr>
          <p:cNvPr id="1129" name="矩形 7"/>
          <p:cNvSpPr/>
          <p:nvPr/>
        </p:nvSpPr>
        <p:spPr>
          <a:xfrm>
            <a:off x="3497317" y="5664368"/>
            <a:ext cx="23700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dirty="false"/>
              <a:t>(Spatial locality)</a:t>
            </a:r>
            <a:endParaRPr/>
          </a:p>
          <a:p>
            <a:pPr/>
            <a:r>
              <a:rPr lang="en-US" altLang="zh-CN" dirty="false"/>
              <a:t>Page</a:t>
            </a:r>
            <a:r>
              <a:rPr lang="zh-CN" altLang="en-US" dirty="false"/>
              <a:t>增大，命中率进一步提升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>
  <p:cSld>
    <p:spTree>
      <p:nvGrpSpPr>
        <p:cNvPr id="1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13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Who Handles The TLB Miss? </a:t>
            </a:r>
            <a:endParaRPr/>
          </a:p>
          <a:p>
            <a:pPr lvl="1"/>
            <a:r>
              <a:rPr kumimoji="true" lang="en-US" altLang="zh-CN" dirty="false"/>
              <a:t>Hardware, or OS?</a:t>
            </a:r>
            <a:endParaRPr/>
          </a:p>
          <a:p>
            <a:pPr lvl="1"/>
            <a:r>
              <a:rPr lang="zh-CN" altLang="en-US" dirty="false"/>
              <a:t>早期，都是</a:t>
            </a:r>
            <a:r>
              <a:rPr lang="en-US" altLang="zh-CN" dirty="false"/>
              <a:t>hardware</a:t>
            </a:r>
            <a:r>
              <a:rPr lang="zh-CN" altLang="en-US" dirty="false"/>
              <a:t>处理（不信任</a:t>
            </a:r>
            <a:r>
              <a:rPr lang="en-US" altLang="zh-CN" dirty="false"/>
              <a:t>OS</a:t>
            </a:r>
            <a:r>
              <a:rPr lang="zh-CN" altLang="en-US" dirty="false"/>
              <a:t>），</a:t>
            </a:r>
            <a:r>
              <a:rPr lang="en-US" altLang="zh-CN" dirty="false"/>
              <a:t>TLB</a:t>
            </a:r>
            <a:r>
              <a:rPr lang="zh-CN" altLang="en-US" dirty="false"/>
              <a:t>需要知道</a:t>
            </a:r>
            <a:r>
              <a:rPr lang="en-US" altLang="zh-CN" dirty="false"/>
              <a:t>page table</a:t>
            </a:r>
            <a:r>
              <a:rPr lang="zh-CN" altLang="en-US" dirty="false"/>
              <a:t>的物理地址</a:t>
            </a:r>
            <a:endParaRPr lang="en-US" altLang="zh-CN" dirty="false"/>
          </a:p>
          <a:p>
            <a:pPr lvl="2"/>
            <a:r>
              <a:rPr kumimoji="true" lang="en-US" altLang="zh-CN" dirty="false"/>
              <a:t>E.g., intel x86 architecture</a:t>
            </a:r>
            <a:endParaRPr/>
          </a:p>
          <a:p>
            <a:pPr lvl="1"/>
            <a:r>
              <a:rPr lang="zh-CN" altLang="en-US" dirty="false"/>
              <a:t>现代，</a:t>
            </a:r>
            <a:r>
              <a:rPr lang="en-US" altLang="zh-CN" dirty="false"/>
              <a:t>software-managed TLB </a:t>
            </a:r>
            <a:endParaRPr/>
          </a:p>
          <a:p>
            <a:pPr lvl="2"/>
            <a:r>
              <a:rPr lang="zh-CN" altLang="en-US" dirty="false"/>
              <a:t>当</a:t>
            </a:r>
            <a:r>
              <a:rPr lang="en-US" altLang="zh-CN" dirty="false"/>
              <a:t>TLB miss</a:t>
            </a:r>
            <a:r>
              <a:rPr lang="zh-CN" altLang="en-US" dirty="false"/>
              <a:t>时，抛出一个</a:t>
            </a:r>
            <a:r>
              <a:rPr lang="en-US" altLang="zh-CN" dirty="false"/>
              <a:t>exception</a:t>
            </a:r>
            <a:endParaRPr/>
          </a:p>
          <a:p>
            <a:pPr lvl="2"/>
            <a:r>
              <a:rPr lang="zh-CN" altLang="en-US" dirty="false"/>
              <a:t>陷入</a:t>
            </a:r>
            <a:r>
              <a:rPr lang="en-US" altLang="zh-CN" dirty="false"/>
              <a:t>kernel mode</a:t>
            </a:r>
            <a:r>
              <a:rPr lang="zh-CN" altLang="en-US" dirty="false"/>
              <a:t>，在</a:t>
            </a:r>
            <a:r>
              <a:rPr lang="en-US" altLang="zh-CN" dirty="false"/>
              <a:t>handler</a:t>
            </a:r>
            <a:r>
              <a:rPr lang="zh-CN" altLang="en-US" dirty="false"/>
              <a:t>处理</a:t>
            </a:r>
            <a:r>
              <a:rPr lang="en-US" altLang="zh-CN" dirty="false"/>
              <a:t>TLB</a:t>
            </a:r>
            <a:r>
              <a:rPr lang="zh-CN" altLang="en-US" dirty="false"/>
              <a:t> </a:t>
            </a:r>
            <a:r>
              <a:rPr lang="en-US" altLang="zh-CN" dirty="false"/>
              <a:t>miss</a:t>
            </a:r>
            <a:endParaRPr/>
          </a:p>
          <a:p>
            <a:pPr lvl="2"/>
            <a:r>
              <a:rPr lang="zh-CN" altLang="en-US" dirty="false"/>
              <a:t>之后回到原指令流，重试指令，</a:t>
            </a:r>
            <a:r>
              <a:rPr lang="en-US" altLang="zh-CN" dirty="false"/>
              <a:t>TLB hit</a:t>
            </a:r>
            <a:endParaRPr/>
          </a:p>
          <a:p>
            <a:pPr lvl="2"/>
            <a:r>
              <a:rPr kumimoji="true" lang="en-US" altLang="zh-CN" dirty="false"/>
              <a:t>E.g., MIPS R10k, Sun SPARK v9 (RISC)</a:t>
            </a:r>
            <a:endParaRPr/>
          </a:p>
          <a:p>
            <a:pPr lvl="1"/>
            <a:endParaRPr kumimoji="true" lang="zh-CN" altLang="en-US" dirty="false"/>
          </a:p>
        </p:txBody>
      </p:sp>
      <p:sp>
        <p:nvSpPr>
          <p:cNvPr id="113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79</a:t>
            </a:fld>
            <a:endParaRPr lang="en-US" alt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>
  <p:cSld>
    <p:spTree>
      <p:nvGrpSpPr>
        <p:cNvPr id="1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13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 dirty="false"/>
              <a:t>软件处理</a:t>
            </a:r>
            <a:r>
              <a:rPr lang="en-US" altLang="zh-CN" dirty="false"/>
              <a:t>TLB</a:t>
            </a:r>
            <a:r>
              <a:rPr lang="zh-CN" altLang="en-US" dirty="false"/>
              <a:t> </a:t>
            </a:r>
            <a:r>
              <a:rPr lang="en-US" altLang="zh-CN" dirty="false"/>
              <a:t>miss</a:t>
            </a:r>
            <a:r>
              <a:rPr lang="zh-CN" altLang="en-US" dirty="false"/>
              <a:t>方式的优点：</a:t>
            </a:r>
            <a:endParaRPr lang="en-US" altLang="zh-CN" dirty="false"/>
          </a:p>
          <a:p>
            <a:pPr lvl="1"/>
            <a:r>
              <a:rPr lang="en-US" altLang="zh-CN" b="true" dirty="false"/>
              <a:t>Flexibility</a:t>
            </a:r>
            <a:r>
              <a:rPr lang="en-US" altLang="zh-CN" dirty="false"/>
              <a:t>: OS can use any data structure it wants to implement the page table, without necessitating hardware change. </a:t>
            </a:r>
            <a:endParaRPr/>
          </a:p>
          <a:p>
            <a:pPr lvl="1"/>
            <a:r>
              <a:rPr lang="en-US" altLang="zh-CN" b="true" dirty="false"/>
              <a:t>Simplicity</a:t>
            </a:r>
            <a:r>
              <a:rPr lang="en-US" altLang="zh-CN" dirty="false"/>
              <a:t>: hardware doesn’t have to do much on a miss </a:t>
            </a:r>
            <a:endParaRPr/>
          </a:p>
          <a:p>
            <a:pPr lvl="2"/>
            <a:endParaRPr lang="en-US" altLang="zh-CN" dirty="false"/>
          </a:p>
          <a:p>
            <a:pPr lvl="1"/>
            <a:endParaRPr kumimoji="true" lang="zh-CN" altLang="en-US" dirty="false"/>
          </a:p>
        </p:txBody>
      </p:sp>
      <p:sp>
        <p:nvSpPr>
          <p:cNvPr id="113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81</a:t>
            </a:fld>
            <a:endParaRPr lang="en-US" altLang="zh-CN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>
  <p:cSld>
    <p:spTree>
      <p:nvGrpSpPr>
        <p:cNvPr id="1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/>
              <a:t>Fully Associative</a:t>
            </a:r>
            <a:r>
              <a:rPr lang="en-US"/>
              <a:t> TLBs</a:t>
            </a:r>
            <a:endParaRPr lang="zh-CN"/>
          </a:p>
        </p:txBody>
      </p:sp>
      <p:sp>
        <p:nvSpPr>
          <p:cNvPr id="1140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1">
              <a:buChar char="–"/>
            </a:pPr>
            <a:r>
              <a:rPr lang="zh-CN"/>
              <a:t>典型</a:t>
            </a:r>
            <a:r>
              <a:rPr lang="en-US"/>
              <a:t>TLB</a:t>
            </a:r>
            <a:r>
              <a:rPr lang="zh-CN"/>
              <a:t>：</a:t>
            </a:r>
            <a:r>
              <a:rPr lang="en-US"/>
              <a:t>32, 64</a:t>
            </a:r>
            <a:r>
              <a:rPr lang="zh-CN"/>
              <a:t>或</a:t>
            </a:r>
            <a:r>
              <a:rPr lang="en-US"/>
              <a:t>128</a:t>
            </a:r>
            <a:r>
              <a:rPr lang="zh-CN"/>
              <a:t> </a:t>
            </a:r>
            <a:r>
              <a:rPr lang="en-US"/>
              <a:t>entries</a:t>
            </a:r>
            <a:endParaRPr/>
          </a:p>
          <a:p>
            <a:pPr lvl="1">
              <a:buChar char="–"/>
            </a:pPr>
            <a:r>
              <a:rPr lang="zh-CN"/>
              <a:t>可以采用</a:t>
            </a:r>
            <a:r>
              <a:rPr lang="zh-CN"/>
              <a:t>全相连映射</a:t>
            </a:r>
            <a:r>
              <a:rPr lang="en-US"/>
              <a:t> </a:t>
            </a:r>
            <a:r>
              <a:rPr lang="en-US"/>
              <a:t>(</a:t>
            </a:r>
            <a:r>
              <a:rPr lang="en-US"/>
              <a:t>fully associative</a:t>
            </a:r>
            <a:r>
              <a:rPr lang="en-US"/>
              <a:t>)</a:t>
            </a:r>
            <a:r>
              <a:rPr lang="zh-CN"/>
              <a:t> </a:t>
            </a:r>
            <a:endParaRPr/>
          </a:p>
          <a:p>
            <a:pPr lvl="1">
              <a:buChar char="–"/>
            </a:pPr>
            <a:r>
              <a:rPr lang="en-US"/>
              <a:t>TLB entry</a:t>
            </a:r>
            <a:r>
              <a:rPr lang="zh-CN"/>
              <a:t>格式：</a:t>
            </a:r>
            <a:endParaRPr/>
          </a:p>
          <a:p>
            <a:pPr lvl="2">
              <a:buChar char="•"/>
            </a:pPr>
            <a:r>
              <a:rPr lang="en-US"/>
              <a:t>VPN |</a:t>
            </a:r>
            <a:r>
              <a:rPr lang="zh-CN"/>
              <a:t> </a:t>
            </a:r>
            <a:r>
              <a:rPr lang="en-US"/>
              <a:t>PFN |</a:t>
            </a:r>
            <a:r>
              <a:rPr lang="zh-CN"/>
              <a:t> </a:t>
            </a:r>
            <a:r>
              <a:rPr lang="en-US"/>
              <a:t>other bits </a:t>
            </a:r>
            <a:endParaRPr/>
          </a:p>
          <a:p>
            <a:pPr lvl="2">
              <a:buChar char="–"/>
            </a:pPr>
            <a:r>
              <a:rPr lang="en-US"/>
              <a:t>Other bits:</a:t>
            </a:r>
            <a:endParaRPr/>
          </a:p>
          <a:p>
            <a:pPr lvl="3">
              <a:buChar char="•"/>
            </a:pPr>
            <a:r>
              <a:rPr lang="en-US"/>
              <a:t>A Valid bit: </a:t>
            </a:r>
            <a:r>
              <a:rPr lang="zh-CN"/>
              <a:t>该</a:t>
            </a:r>
            <a:r>
              <a:rPr lang="en-US"/>
              <a:t>entry</a:t>
            </a:r>
            <a:r>
              <a:rPr lang="zh-CN"/>
              <a:t>是否为有效的地址翻译</a:t>
            </a:r>
            <a:endParaRPr lang="en-US"/>
          </a:p>
          <a:p>
            <a:pPr lvl="4">
              <a:buChar char="–"/>
            </a:pPr>
            <a:r>
              <a:rPr lang="zh-CN"/>
              <a:t>用于标记暂未使用的</a:t>
            </a:r>
            <a:r>
              <a:rPr lang="en-US"/>
              <a:t>TLB</a:t>
            </a:r>
            <a:r>
              <a:rPr lang="zh-CN"/>
              <a:t> </a:t>
            </a:r>
            <a:r>
              <a:rPr lang="en-US"/>
              <a:t>entries</a:t>
            </a:r>
            <a:endParaRPr/>
          </a:p>
          <a:p>
            <a:pPr lvl="4">
              <a:buChar char="–"/>
            </a:pPr>
            <a:r>
              <a:rPr lang="zh-CN"/>
              <a:t>例如进程切换时，上一个进程的</a:t>
            </a:r>
            <a:r>
              <a:rPr lang="en-US"/>
              <a:t>TLB entries</a:t>
            </a:r>
            <a:r>
              <a:rPr lang="zh-CN"/>
              <a:t>被</a:t>
            </a:r>
            <a:r>
              <a:rPr lang="en-US"/>
              <a:t>invalidate, </a:t>
            </a:r>
            <a:r>
              <a:rPr lang="zh-CN"/>
              <a:t>或者</a:t>
            </a:r>
            <a:r>
              <a:rPr lang="en-US"/>
              <a:t>TLB</a:t>
            </a:r>
            <a:r>
              <a:rPr lang="zh-CN"/>
              <a:t> </a:t>
            </a:r>
            <a:r>
              <a:rPr lang="en-US"/>
              <a:t>entries</a:t>
            </a:r>
            <a:r>
              <a:rPr lang="zh-CN"/>
              <a:t>中含有进程标记</a:t>
            </a:r>
            <a:endParaRPr/>
          </a:p>
          <a:p>
            <a:pPr lvl="2">
              <a:buChar char="•"/>
            </a:pPr>
            <a:r>
              <a:rPr lang="en-US"/>
              <a:t>Protection bits</a:t>
            </a:r>
            <a:endParaRPr/>
          </a:p>
          <a:p>
            <a:pPr lvl="2">
              <a:buChar char="•"/>
            </a:pPr>
            <a:r>
              <a:rPr lang="en-US"/>
              <a:t>A Dirty bit</a:t>
            </a:r>
            <a:endParaRPr/>
          </a:p>
          <a:p>
            <a:pPr lvl="3">
              <a:buChar char="–"/>
            </a:pPr>
            <a:r>
              <a:rPr lang="en-US"/>
              <a:t>page fault-&gt;</a:t>
            </a:r>
            <a:r>
              <a:rPr lang="zh-CN"/>
              <a:t>新的映射</a:t>
            </a:r>
            <a:r>
              <a:rPr lang="en-US"/>
              <a:t>-&gt;</a:t>
            </a:r>
            <a:r>
              <a:rPr lang="zh-CN"/>
              <a:t>应修改</a:t>
            </a:r>
            <a:r>
              <a:rPr lang="en-US"/>
              <a:t>page table-&gt;</a:t>
            </a:r>
            <a:r>
              <a:rPr lang="zh-CN"/>
              <a:t>先写入</a:t>
            </a:r>
            <a:r>
              <a:rPr lang="en-US"/>
              <a:t>TLB</a:t>
            </a:r>
            <a:endParaRPr/>
          </a:p>
        </p:txBody>
      </p:sp>
      <p:sp>
        <p:nvSpPr>
          <p:cNvPr id="1141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82</a:t>
            </a:fld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>
  <p:cSld>
    <p:spTree>
      <p:nvGrpSpPr>
        <p:cNvPr id="1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Associativity</a:t>
            </a:r>
            <a:endParaRPr/>
          </a:p>
        </p:txBody>
      </p:sp>
      <p:sp>
        <p:nvSpPr>
          <p:cNvPr id="1144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>
              <a:buChar char="•"/>
            </a:pPr>
            <a:r>
              <a:rPr lang="en-US"/>
              <a:t>Fully associative</a:t>
            </a:r>
            <a:endParaRPr/>
          </a:p>
          <a:p>
            <a:pPr lvl="1">
              <a:buChar char="•"/>
            </a:pPr>
            <a:r>
              <a:rPr lang="zh-CN"/>
              <a:t>一个</a:t>
            </a:r>
            <a:r>
              <a:rPr lang="en-US"/>
              <a:t>cache item</a:t>
            </a:r>
            <a:r>
              <a:rPr lang="zh-CN"/>
              <a:t>可以</a:t>
            </a:r>
            <a:r>
              <a:rPr lang="zh-CN"/>
              <a:t>映射到任意的</a:t>
            </a:r>
            <a:r>
              <a:rPr lang="en-US"/>
              <a:t>data item</a:t>
            </a:r>
            <a:endParaRPr/>
          </a:p>
          <a:p>
            <a:pPr>
              <a:buChar char="•"/>
            </a:pPr>
            <a:r>
              <a:rPr lang="en-US"/>
              <a:t>Direct mapped: </a:t>
            </a:r>
            <a:endParaRPr/>
          </a:p>
          <a:p>
            <a:pPr lvl="1">
              <a:buChar char="•"/>
            </a:pPr>
            <a:r>
              <a:rPr lang="zh-CN"/>
              <a:t>一个</a:t>
            </a:r>
            <a:r>
              <a:rPr lang="en-US"/>
              <a:t>cache item</a:t>
            </a:r>
            <a:r>
              <a:rPr lang="zh-CN"/>
              <a:t>只能映射到固定的若干的</a:t>
            </a:r>
            <a:r>
              <a:rPr lang="en-US"/>
              <a:t>data item</a:t>
            </a:r>
            <a:endParaRPr/>
          </a:p>
          <a:p>
            <a:pPr lvl="1">
              <a:buChar char="•"/>
            </a:pPr>
            <a:r>
              <a:rPr lang="zh-CN"/>
              <a:t>例如</a:t>
            </a:r>
            <a:r>
              <a:rPr lang="en-US"/>
              <a:t>Cache </a:t>
            </a:r>
            <a:r>
              <a:rPr lang="zh-CN"/>
              <a:t>大小为</a:t>
            </a:r>
            <a:r>
              <a:rPr lang="en-US"/>
              <a:t>n</a:t>
            </a:r>
            <a:r>
              <a:rPr lang="zh-CN"/>
              <a:t>，则</a:t>
            </a:r>
            <a:r>
              <a:rPr lang="en-US"/>
              <a:t>c</a:t>
            </a:r>
            <a:r>
              <a:rPr lang="en-US"/>
              <a:t> = d % n</a:t>
            </a:r>
            <a:endParaRPr/>
          </a:p>
          <a:p>
            <a:pPr lvl="0">
              <a:buChar char="•"/>
            </a:pPr>
            <a:r>
              <a:rPr lang="en-US"/>
              <a:t>Set associative</a:t>
            </a:r>
            <a:endParaRPr/>
          </a:p>
          <a:p>
            <a:pPr lvl="1">
              <a:buChar char="•"/>
            </a:pPr>
            <a:r>
              <a:rPr lang="zh-CN"/>
              <a:t>将</a:t>
            </a:r>
            <a:r>
              <a:rPr lang="en-US"/>
              <a:t>cache</a:t>
            </a:r>
            <a:r>
              <a:rPr lang="zh-CN"/>
              <a:t>分为多个</a:t>
            </a:r>
            <a:r>
              <a:rPr lang="en-US"/>
              <a:t>set</a:t>
            </a:r>
            <a:r>
              <a:rPr lang="zh-CN"/>
              <a:t>，</a:t>
            </a:r>
            <a:r>
              <a:rPr lang="en-US"/>
              <a:t>set</a:t>
            </a:r>
            <a:r>
              <a:rPr lang="zh-CN"/>
              <a:t>到</a:t>
            </a:r>
            <a:r>
              <a:rPr lang="en-US"/>
              <a:t>data</a:t>
            </a:r>
            <a:r>
              <a:rPr lang="zh-CN"/>
              <a:t>之间为</a:t>
            </a:r>
            <a:r>
              <a:rPr lang="en-US"/>
              <a:t>direct map</a:t>
            </a:r>
            <a:r>
              <a:rPr lang="zh-CN"/>
              <a:t>，</a:t>
            </a:r>
            <a:r>
              <a:rPr lang="en-US"/>
              <a:t>set</a:t>
            </a:r>
            <a:r>
              <a:rPr lang="zh-CN"/>
              <a:t>内分为多个</a:t>
            </a:r>
            <a:r>
              <a:rPr lang="en-US"/>
              <a:t>way</a:t>
            </a:r>
            <a:r>
              <a:rPr lang="zh-CN"/>
              <a:t>、采用</a:t>
            </a:r>
            <a:r>
              <a:rPr lang="en-US"/>
              <a:t>fully associative</a:t>
            </a:r>
            <a:endParaRPr/>
          </a:p>
          <a:p>
            <a:pPr lvl="1">
              <a:buChar char="•"/>
            </a:pPr>
            <a:endParaRPr lang="en-US"/>
          </a:p>
          <a:p>
            <a:pPr lvl="1">
              <a:buChar char="•"/>
            </a:pPr>
            <a:endParaRPr lang="en-US"/>
          </a:p>
        </p:txBody>
      </p:sp>
      <p:sp>
        <p:nvSpPr>
          <p:cNvPr id="1145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3A5A9046-9F83-354D-9FBA-AE3330FC9D73}" type="slidenum">
              <a:rPr lang="zh-CN" altLang="en-US" sz="1400" b="false">
                <a:latin typeface="Times New Roman" panose="02020603050405020304" charset="0"/>
              </a:rPr>
              <a:t>83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148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/>
              <a:t>Set-Associative (</a:t>
            </a:r>
            <a:r>
              <a:rPr lang="zh-CN"/>
              <a:t>组相连</a:t>
            </a:r>
            <a:r>
              <a:rPr lang="en-US"/>
              <a:t>)</a:t>
            </a:r>
            <a:r>
              <a:rPr lang="en-US"/>
              <a:t> TLBs</a:t>
            </a:r>
            <a:endParaRPr/>
          </a:p>
        </p:txBody>
      </p:sp>
      <p:sp>
        <p:nvSpPr>
          <p:cNvPr id="1149" name="矩形 1"/>
          <p:cNvSpPr/>
          <p:nvPr/>
        </p:nvSpPr>
        <p:spPr>
          <a:xfrm rot="0" flipH="false" flipV="false">
            <a:off x="6721617" y="184014"/>
            <a:ext cx="2223007" cy="393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/>
              <a:t>TLBT</a:t>
            </a:r>
            <a:r>
              <a:rPr lang="zh-CN"/>
              <a:t>为组编号</a:t>
            </a:r>
            <a:endParaRPr/>
          </a:p>
        </p:txBody>
      </p:sp>
      <p:pic>
        <p:nvPicPr>
          <p:cNvPr id="115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618696" y="514215"/>
            <a:ext cx="2222985" cy="1419224"/>
          </a:xfrm>
          <a:prstGeom prst="rect"/>
        </p:spPr>
      </p:pic>
      <p:pic>
        <p:nvPicPr>
          <p:cNvPr id="1151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640462" y="1933439"/>
            <a:ext cx="7410230" cy="3676921"/>
          </a:xfrm>
          <a:prstGeom prst="rect"/>
        </p:spPr>
      </p:pic>
      <p:sp>
        <p:nvSpPr>
          <p:cNvPr id="1152" name=""/>
          <p:cNvSpPr txBox="true"/>
          <p:nvPr/>
        </p:nvSpPr>
        <p:spPr>
          <a:xfrm rot="0" flipH="false" flipV="false">
            <a:off x="828675" y="5610360"/>
            <a:ext cx="74866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/>
              <a:t>目前大部分</a:t>
            </a:r>
            <a:r>
              <a:rPr lang="en-US"/>
              <a:t>CPU</a:t>
            </a:r>
            <a:r>
              <a:rPr lang="zh-CN"/>
              <a:t>的</a:t>
            </a:r>
            <a:r>
              <a:rPr lang="en-US"/>
              <a:t>TLB</a:t>
            </a:r>
            <a:r>
              <a:rPr lang="zh-CN"/>
              <a:t>采用组相连，因为全相连成本高、实现复杂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>
  <p:cSld>
    <p:spTree>
      <p:nvGrpSpPr>
        <p:cNvPr id="1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646F7A26-7416-7547-9528-F4E20B7AD800}" type="slidenum">
              <a:rPr lang="zh-CN" altLang="en-US" sz="1400" b="false">
                <a:latin typeface="Times New Roman" panose="02020603050405020304" charset="0"/>
              </a:rPr>
              <a:t>84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155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Address Translation</a:t>
            </a:r>
            <a:endParaRPr/>
          </a:p>
        </p:txBody>
      </p:sp>
      <p:sp>
        <p:nvSpPr>
          <p:cNvPr id="1156" name="Rectangle 3"/>
          <p:cNvSpPr>
            <a:spLocks noGrp="true" noChangeArrowheads="true"/>
          </p:cNvSpPr>
          <p:nvPr>
            <p:ph type="body" idx="1"/>
          </p:nvPr>
        </p:nvSpPr>
        <p:spPr>
          <a:xfrm>
            <a:off x="457200" y="1600200"/>
            <a:ext cx="8305800" cy="5029200"/>
          </a:xfrm>
        </p:spPr>
        <p:txBody>
          <a:bodyPr/>
          <a:lstStyle/>
          <a:p>
            <a:pPr/>
            <a:r>
              <a:rPr kumimoji="false" lang="en-US" altLang="zh-CN">
                <a:ea typeface="宋体" charset="-122"/>
              </a:rPr>
              <a:t>Components of the virtual address (VA)</a:t>
            </a:r>
            <a:endParaRPr/>
          </a:p>
          <a:p>
            <a:pPr lvl="1"/>
            <a:r>
              <a:rPr kumimoji="false" lang="en-US" altLang="zh-CN" b="true">
                <a:ea typeface="宋体" charset="-122"/>
              </a:rPr>
              <a:t>VPO</a:t>
            </a:r>
            <a:r>
              <a:rPr kumimoji="false" lang="en-US" altLang="zh-CN">
                <a:ea typeface="宋体" charset="-122"/>
              </a:rPr>
              <a:t>: Virtual page offset </a:t>
            </a:r>
            <a:endParaRPr/>
          </a:p>
          <a:p>
            <a:pPr lvl="1"/>
            <a:r>
              <a:rPr kumimoji="false" lang="en-US" altLang="zh-CN" b="true">
                <a:ea typeface="宋体" charset="-122"/>
              </a:rPr>
              <a:t>VPN</a:t>
            </a:r>
            <a:r>
              <a:rPr kumimoji="false" lang="en-US" altLang="zh-CN">
                <a:ea typeface="宋体" charset="-122"/>
              </a:rPr>
              <a:t>: Virtual page number </a:t>
            </a:r>
            <a:endParaRPr/>
          </a:p>
          <a:p>
            <a:pPr lvl="1"/>
            <a:r>
              <a:rPr kumimoji="false" lang="en-US" altLang="zh-CN" b="true">
                <a:ea typeface="宋体" charset="-122"/>
              </a:rPr>
              <a:t>TLBI</a:t>
            </a:r>
            <a:r>
              <a:rPr kumimoji="false" lang="en-US" altLang="zh-CN">
                <a:ea typeface="宋体" charset="-122"/>
              </a:rPr>
              <a:t>: TLB index</a:t>
            </a:r>
            <a:endParaRPr/>
          </a:p>
          <a:p>
            <a:pPr lvl="1"/>
            <a:r>
              <a:rPr kumimoji="false" lang="en-US" altLang="zh-CN" b="true">
                <a:ea typeface="宋体" charset="-122"/>
              </a:rPr>
              <a:t>TLBT</a:t>
            </a:r>
            <a:r>
              <a:rPr kumimoji="false" lang="en-US" altLang="zh-CN">
                <a:ea typeface="宋体" charset="-122"/>
              </a:rPr>
              <a:t>: TLB tag</a:t>
            </a:r>
            <a:endParaRPr/>
          </a:p>
          <a:p>
            <a:pPr/>
            <a:r>
              <a:rPr kumimoji="false" lang="en-US" altLang="zh-CN">
                <a:ea typeface="宋体" charset="-122"/>
              </a:rPr>
              <a:t>Components of the physical address (PA)</a:t>
            </a:r>
            <a:endParaRPr/>
          </a:p>
          <a:p>
            <a:pPr lvl="1"/>
            <a:r>
              <a:rPr kumimoji="false" lang="en-US" altLang="zh-CN" b="true">
                <a:ea typeface="宋体" charset="-122"/>
              </a:rPr>
              <a:t>PPO</a:t>
            </a:r>
            <a:r>
              <a:rPr kumimoji="false" lang="en-US" altLang="zh-CN">
                <a:ea typeface="宋体" charset="-122"/>
              </a:rPr>
              <a:t>: Physical page offset (same as VPO)</a:t>
            </a:r>
            <a:endParaRPr/>
          </a:p>
          <a:p>
            <a:pPr lvl="1"/>
            <a:r>
              <a:rPr kumimoji="false" lang="en-US" altLang="zh-CN" b="true">
                <a:ea typeface="宋体" charset="-122"/>
              </a:rPr>
              <a:t>PPN:</a:t>
            </a:r>
            <a:r>
              <a:rPr kumimoji="false" lang="en-US" altLang="zh-CN">
                <a:ea typeface="宋体" charset="-122"/>
              </a:rPr>
              <a:t> Physical page number</a:t>
            </a:r>
            <a:endParaRPr/>
          </a:p>
          <a:p>
            <a:pPr lvl="1"/>
            <a:r>
              <a:rPr kumimoji="false" lang="en-US" altLang="zh-CN" b="true">
                <a:ea typeface="宋体" charset="-122"/>
              </a:rPr>
              <a:t>CO</a:t>
            </a:r>
            <a:r>
              <a:rPr kumimoji="false" lang="en-US" altLang="zh-CN">
                <a:ea typeface="宋体" charset="-122"/>
              </a:rPr>
              <a:t>: Byte offset within cache line</a:t>
            </a:r>
            <a:endParaRPr/>
          </a:p>
          <a:p>
            <a:pPr lvl="1"/>
            <a:r>
              <a:rPr kumimoji="false" lang="en-US" altLang="zh-CN" b="true">
                <a:ea typeface="宋体" charset="-122"/>
              </a:rPr>
              <a:t>CI:</a:t>
            </a:r>
            <a:r>
              <a:rPr kumimoji="false" lang="en-US" altLang="zh-CN">
                <a:ea typeface="宋体" charset="-122"/>
              </a:rPr>
              <a:t> Cache index</a:t>
            </a:r>
            <a:endParaRPr/>
          </a:p>
          <a:p>
            <a:pPr lvl="1"/>
            <a:r>
              <a:rPr kumimoji="false" lang="en-US" altLang="zh-CN" b="true">
                <a:ea typeface="宋体" charset="-122"/>
              </a:rPr>
              <a:t>CT</a:t>
            </a:r>
            <a:r>
              <a:rPr kumimoji="false" lang="en-US" altLang="zh-CN">
                <a:ea typeface="宋体" charset="-122"/>
              </a:rPr>
              <a:t>: Cache tag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>
  <p:cSld>
    <p:spTree>
      <p:nvGrpSpPr>
        <p:cNvPr id="1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Overview</a:t>
            </a:r>
            <a:endParaRPr kumimoji="true" lang="zh-CN" altLang="en-US" dirty="false"/>
          </a:p>
        </p:txBody>
      </p:sp>
      <p:sp>
        <p:nvSpPr>
          <p:cNvPr id="1159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zh-CN" altLang="en-US" dirty="false"/>
              <a:t>对于其中的</a:t>
            </a:r>
            <a:r>
              <a:rPr lang="en-US" altLang="zh-CN" dirty="false"/>
              <a:t>bounds</a:t>
            </a:r>
            <a:endParaRPr/>
          </a:p>
          <a:p>
            <a:pPr lvl="1"/>
            <a:r>
              <a:rPr lang="zh-CN" altLang="en-US" dirty="false"/>
              <a:t>硬件在访问内存前，首先检查是否越界</a:t>
            </a:r>
            <a:endParaRPr lang="en-US" altLang="zh-CN" dirty="false"/>
          </a:p>
          <a:p>
            <a:pPr lvl="1"/>
            <a:r>
              <a:rPr kumimoji="true" lang="zh-CN" altLang="en-US" dirty="false"/>
              <a:t>如果不越界，正常访问</a:t>
            </a:r>
            <a:endParaRPr kumimoji="true" lang="en-US" altLang="zh-CN" dirty="false"/>
          </a:p>
          <a:p>
            <a:pPr lvl="1"/>
            <a:r>
              <a:rPr lang="zh-CN" altLang="en-US" dirty="false"/>
              <a:t>如果越界，则</a:t>
            </a:r>
            <a:r>
              <a:rPr lang="en-US" altLang="zh-CN" dirty="false"/>
              <a:t>CPU</a:t>
            </a:r>
            <a:r>
              <a:rPr lang="zh-CN" altLang="en-US" dirty="false"/>
              <a:t>会抛出</a:t>
            </a:r>
            <a:r>
              <a:rPr lang="en-US" altLang="zh-CN" dirty="false"/>
              <a:t>exception</a:t>
            </a:r>
            <a:r>
              <a:rPr lang="zh-CN" altLang="en-US" dirty="false"/>
              <a:t>，然后进入</a:t>
            </a:r>
            <a:r>
              <a:rPr lang="en-US" altLang="zh-CN" dirty="false"/>
              <a:t>exception</a:t>
            </a:r>
            <a:r>
              <a:rPr lang="zh-CN" altLang="en-US" dirty="false"/>
              <a:t> </a:t>
            </a:r>
            <a:r>
              <a:rPr lang="en-US" altLang="zh-CN" dirty="false"/>
              <a:t>handler</a:t>
            </a:r>
            <a:r>
              <a:rPr lang="zh-CN" altLang="en-US" dirty="false"/>
              <a:t>的代码</a:t>
            </a:r>
            <a:endParaRPr lang="en-US" altLang="zh-CN" dirty="false"/>
          </a:p>
          <a:p>
            <a:pPr lvl="1"/>
            <a:r>
              <a:rPr kumimoji="true" lang="zh-CN" altLang="en-US" dirty="false"/>
              <a:t>一般该进程会被终止</a:t>
            </a:r>
            <a:endParaRPr/>
          </a:p>
        </p:txBody>
      </p:sp>
      <p:sp>
        <p:nvSpPr>
          <p:cNvPr id="1160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9</a:t>
            </a:fld>
            <a:endParaRPr lang="en-US" altLang="zh-C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>
  <p:cSld>
    <p:spTree>
      <p:nvGrpSpPr>
        <p:cNvPr id="1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27F513BC-77C6-5B47-9F5F-9E4D3AF35FE6}" type="slidenum">
              <a:rPr lang="zh-CN" altLang="en-US" sz="1400" b="false">
                <a:latin typeface="Times New Roman" panose="02020603050405020304" charset="0"/>
              </a:rPr>
              <a:t>85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163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Set-Associative TLB + CPU Cache</a:t>
            </a:r>
            <a:endParaRPr/>
          </a:p>
        </p:txBody>
      </p:sp>
      <p:sp>
        <p:nvSpPr>
          <p:cNvPr id="1164" name="Rectangle 101"/>
          <p:cNvSpPr>
            <a:spLocks noChangeArrowheads="true"/>
          </p:cNvSpPr>
          <p:nvPr/>
        </p:nvSpPr>
        <p:spPr bwMode="auto">
          <a:xfrm>
            <a:off x="5618163" y="1711325"/>
            <a:ext cx="15509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46037" tIns="23812" rIns="46037" bIns="23812">
            <a:spAutoFit/>
          </a:bodyPr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virtual address</a:t>
            </a:r>
            <a:endParaRPr/>
          </a:p>
        </p:txBody>
      </p:sp>
      <p:sp>
        <p:nvSpPr>
          <p:cNvPr id="1165" name="Rectangle 102"/>
          <p:cNvSpPr>
            <a:spLocks noChangeArrowheads="true"/>
          </p:cNvSpPr>
          <p:nvPr/>
        </p:nvSpPr>
        <p:spPr bwMode="auto">
          <a:xfrm>
            <a:off x="2451100" y="1752600"/>
            <a:ext cx="1936750" cy="228600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</a:ln>
        </p:spPr>
        <p:txBody>
          <a:bodyPr wrap="none" lIns="46037" tIns="23812" rIns="46037" bIns="23812" anchor="ctr"/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en-US" altLang="zh-CN" sz="1400">
                <a:latin typeface="Helvetica" pitchFamily="34" charset="0"/>
              </a:rPr>
              <a:t>virtual page number</a:t>
            </a:r>
            <a:endParaRPr/>
          </a:p>
        </p:txBody>
      </p:sp>
      <p:sp>
        <p:nvSpPr>
          <p:cNvPr id="1166" name="Rectangle 103"/>
          <p:cNvSpPr>
            <a:spLocks noChangeArrowheads="true"/>
          </p:cNvSpPr>
          <p:nvPr/>
        </p:nvSpPr>
        <p:spPr bwMode="auto">
          <a:xfrm>
            <a:off x="4387850" y="1752600"/>
            <a:ext cx="1100138" cy="223838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</a:ln>
        </p:spPr>
        <p:txBody>
          <a:bodyPr wrap="none" lIns="46037" tIns="23812" rIns="46037" bIns="23812" anchor="ctr"/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en-US" altLang="zh-CN" sz="1400">
                <a:latin typeface="Helvetica" pitchFamily="34" charset="0"/>
              </a:rPr>
              <a:t>page offset</a:t>
            </a:r>
            <a:endParaRPr/>
          </a:p>
        </p:txBody>
      </p:sp>
      <p:sp>
        <p:nvSpPr>
          <p:cNvPr id="1167" name="Line 105"/>
          <p:cNvSpPr>
            <a:spLocks noChangeShapeType="true"/>
          </p:cNvSpPr>
          <p:nvPr/>
        </p:nvSpPr>
        <p:spPr bwMode="auto">
          <a:xfrm>
            <a:off x="5029200" y="1981200"/>
            <a:ext cx="0" cy="2014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168" name="Rectangle 106"/>
          <p:cNvSpPr>
            <a:spLocks noChangeArrowheads="true"/>
          </p:cNvSpPr>
          <p:nvPr/>
        </p:nvSpPr>
        <p:spPr bwMode="auto">
          <a:xfrm>
            <a:off x="2362200" y="1524000"/>
            <a:ext cx="3968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46037" tIns="23812" rIns="46037" bIns="23812">
            <a:spAutoFit/>
          </a:bodyPr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n–1</a:t>
            </a:r>
            <a:endParaRPr/>
          </a:p>
        </p:txBody>
      </p:sp>
      <p:sp>
        <p:nvSpPr>
          <p:cNvPr id="1169" name="Rectangle 107"/>
          <p:cNvSpPr>
            <a:spLocks noChangeArrowheads="true"/>
          </p:cNvSpPr>
          <p:nvPr/>
        </p:nvSpPr>
        <p:spPr bwMode="auto">
          <a:xfrm>
            <a:off x="5330825" y="1524000"/>
            <a:ext cx="1905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46037" tIns="23812" rIns="46037" bIns="23812">
            <a:spAutoFit/>
          </a:bodyPr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0</a:t>
            </a:r>
            <a:endParaRPr/>
          </a:p>
        </p:txBody>
      </p:sp>
      <p:sp>
        <p:nvSpPr>
          <p:cNvPr id="1170" name="Rectangle 108"/>
          <p:cNvSpPr>
            <a:spLocks noChangeArrowheads="true"/>
          </p:cNvSpPr>
          <p:nvPr/>
        </p:nvSpPr>
        <p:spPr bwMode="auto">
          <a:xfrm>
            <a:off x="4340225" y="1524000"/>
            <a:ext cx="3968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46037" tIns="23812" rIns="46037" bIns="23812">
            <a:spAutoFit/>
          </a:bodyPr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p–1</a:t>
            </a:r>
            <a:endParaRPr/>
          </a:p>
        </p:txBody>
      </p:sp>
      <p:sp>
        <p:nvSpPr>
          <p:cNvPr id="1171" name="Rectangle 109"/>
          <p:cNvSpPr>
            <a:spLocks noChangeArrowheads="true"/>
          </p:cNvSpPr>
          <p:nvPr/>
        </p:nvSpPr>
        <p:spPr bwMode="auto">
          <a:xfrm>
            <a:off x="4106863" y="1524000"/>
            <a:ext cx="200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46037" tIns="23812" rIns="46037" bIns="23812">
            <a:spAutoFit/>
          </a:bodyPr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p</a:t>
            </a:r>
            <a:endParaRPr/>
          </a:p>
        </p:txBody>
      </p:sp>
      <p:sp>
        <p:nvSpPr>
          <p:cNvPr id="1172" name="Rectangle 110"/>
          <p:cNvSpPr>
            <a:spLocks noChangeArrowheads="true"/>
          </p:cNvSpPr>
          <p:nvPr/>
        </p:nvSpPr>
        <p:spPr bwMode="auto">
          <a:xfrm>
            <a:off x="3016250" y="2552700"/>
            <a:ext cx="1708150" cy="142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73" name="Line 111"/>
          <p:cNvSpPr>
            <a:spLocks noChangeShapeType="true"/>
          </p:cNvSpPr>
          <p:nvPr/>
        </p:nvSpPr>
        <p:spPr bwMode="auto">
          <a:xfrm>
            <a:off x="3429000" y="1905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174" name="Rectangle 112"/>
          <p:cNvSpPr>
            <a:spLocks noChangeArrowheads="true"/>
          </p:cNvSpPr>
          <p:nvPr/>
        </p:nvSpPr>
        <p:spPr bwMode="auto">
          <a:xfrm>
            <a:off x="2049463" y="2324100"/>
            <a:ext cx="4921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46037" tIns="23812" rIns="46037" bIns="23812">
            <a:spAutoFit/>
          </a:bodyPr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valid</a:t>
            </a:r>
            <a:endParaRPr/>
          </a:p>
        </p:txBody>
      </p:sp>
      <p:sp>
        <p:nvSpPr>
          <p:cNvPr id="1175" name="Rectangle 113"/>
          <p:cNvSpPr>
            <a:spLocks noChangeArrowheads="true"/>
          </p:cNvSpPr>
          <p:nvPr/>
        </p:nvSpPr>
        <p:spPr bwMode="auto">
          <a:xfrm>
            <a:off x="3065463" y="2324100"/>
            <a:ext cx="19621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46037" tIns="23812" rIns="46037" bIns="23812">
            <a:spAutoFit/>
          </a:bodyPr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physical page number</a:t>
            </a:r>
            <a:endParaRPr/>
          </a:p>
        </p:txBody>
      </p:sp>
      <p:sp>
        <p:nvSpPr>
          <p:cNvPr id="1176" name="Rectangle 114"/>
          <p:cNvSpPr>
            <a:spLocks noChangeArrowheads="true"/>
          </p:cNvSpPr>
          <p:nvPr/>
        </p:nvSpPr>
        <p:spPr bwMode="auto">
          <a:xfrm>
            <a:off x="2482850" y="2552700"/>
            <a:ext cx="565150" cy="142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77" name="Rectangle 115"/>
          <p:cNvSpPr>
            <a:spLocks noChangeArrowheads="true"/>
          </p:cNvSpPr>
          <p:nvPr/>
        </p:nvSpPr>
        <p:spPr bwMode="auto">
          <a:xfrm>
            <a:off x="2101850" y="2552700"/>
            <a:ext cx="412750" cy="142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78" name="Rectangle 116"/>
          <p:cNvSpPr>
            <a:spLocks noChangeArrowheads="true"/>
          </p:cNvSpPr>
          <p:nvPr/>
        </p:nvSpPr>
        <p:spPr bwMode="auto">
          <a:xfrm>
            <a:off x="2659063" y="2324100"/>
            <a:ext cx="35718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46037" tIns="23812" rIns="46037" bIns="23812">
            <a:spAutoFit/>
          </a:bodyPr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tag</a:t>
            </a:r>
            <a:endParaRPr/>
          </a:p>
        </p:txBody>
      </p:sp>
      <p:sp>
        <p:nvSpPr>
          <p:cNvPr id="1179" name="Rectangle 117"/>
          <p:cNvSpPr>
            <a:spLocks noChangeArrowheads="true"/>
          </p:cNvSpPr>
          <p:nvPr/>
        </p:nvSpPr>
        <p:spPr bwMode="auto">
          <a:xfrm>
            <a:off x="3016250" y="2705100"/>
            <a:ext cx="1708150" cy="1428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80" name="Rectangle 118"/>
          <p:cNvSpPr>
            <a:spLocks noChangeArrowheads="true"/>
          </p:cNvSpPr>
          <p:nvPr/>
        </p:nvSpPr>
        <p:spPr bwMode="auto">
          <a:xfrm>
            <a:off x="2482850" y="2705100"/>
            <a:ext cx="565150" cy="1428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81" name="Rectangle 119"/>
          <p:cNvSpPr>
            <a:spLocks noChangeArrowheads="true"/>
          </p:cNvSpPr>
          <p:nvPr/>
        </p:nvSpPr>
        <p:spPr bwMode="auto">
          <a:xfrm>
            <a:off x="2101850" y="2705100"/>
            <a:ext cx="412750" cy="1428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82" name="Rectangle 120"/>
          <p:cNvSpPr>
            <a:spLocks noChangeArrowheads="true"/>
          </p:cNvSpPr>
          <p:nvPr/>
        </p:nvSpPr>
        <p:spPr bwMode="auto">
          <a:xfrm>
            <a:off x="3016250" y="2857500"/>
            <a:ext cx="1708150" cy="142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83" name="Rectangle 121"/>
          <p:cNvSpPr>
            <a:spLocks noChangeArrowheads="true"/>
          </p:cNvSpPr>
          <p:nvPr/>
        </p:nvSpPr>
        <p:spPr bwMode="auto">
          <a:xfrm>
            <a:off x="2482850" y="2857500"/>
            <a:ext cx="565150" cy="142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84" name="Rectangle 122"/>
          <p:cNvSpPr>
            <a:spLocks noChangeArrowheads="true"/>
          </p:cNvSpPr>
          <p:nvPr/>
        </p:nvSpPr>
        <p:spPr bwMode="auto">
          <a:xfrm>
            <a:off x="2101850" y="2857500"/>
            <a:ext cx="412750" cy="142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85" name="Rectangle 123"/>
          <p:cNvSpPr>
            <a:spLocks noChangeArrowheads="true"/>
          </p:cNvSpPr>
          <p:nvPr/>
        </p:nvSpPr>
        <p:spPr bwMode="auto">
          <a:xfrm>
            <a:off x="3016250" y="3009900"/>
            <a:ext cx="1708150" cy="142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86" name="Rectangle 124"/>
          <p:cNvSpPr>
            <a:spLocks noChangeArrowheads="true"/>
          </p:cNvSpPr>
          <p:nvPr/>
        </p:nvSpPr>
        <p:spPr bwMode="auto">
          <a:xfrm>
            <a:off x="2482850" y="3009900"/>
            <a:ext cx="565150" cy="142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87" name="Rectangle 125"/>
          <p:cNvSpPr>
            <a:spLocks noChangeArrowheads="true"/>
          </p:cNvSpPr>
          <p:nvPr/>
        </p:nvSpPr>
        <p:spPr bwMode="auto">
          <a:xfrm>
            <a:off x="2101850" y="3009900"/>
            <a:ext cx="412750" cy="142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88" name="Line 126"/>
          <p:cNvSpPr>
            <a:spLocks noChangeShapeType="true"/>
          </p:cNvSpPr>
          <p:nvPr/>
        </p:nvSpPr>
        <p:spPr bwMode="auto">
          <a:xfrm flipH="true">
            <a:off x="1301750" y="2286000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189" name="Line 127"/>
          <p:cNvSpPr>
            <a:spLocks noChangeShapeType="true"/>
          </p:cNvSpPr>
          <p:nvPr/>
        </p:nvSpPr>
        <p:spPr bwMode="auto">
          <a:xfrm flipH="true">
            <a:off x="1295400" y="2286000"/>
            <a:ext cx="0" cy="1169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190" name="Oval 128"/>
          <p:cNvSpPr>
            <a:spLocks noChangeArrowheads="true"/>
          </p:cNvSpPr>
          <p:nvPr/>
        </p:nvSpPr>
        <p:spPr bwMode="auto">
          <a:xfrm>
            <a:off x="1916113" y="6178550"/>
            <a:ext cx="279400" cy="1968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91" name="Rectangle 129"/>
          <p:cNvSpPr>
            <a:spLocks noChangeArrowheads="true"/>
          </p:cNvSpPr>
          <p:nvPr/>
        </p:nvSpPr>
        <p:spPr bwMode="auto">
          <a:xfrm>
            <a:off x="2076450" y="6172200"/>
            <a:ext cx="168275" cy="209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92" name="Line 130"/>
          <p:cNvSpPr>
            <a:spLocks noChangeShapeType="true"/>
          </p:cNvSpPr>
          <p:nvPr/>
        </p:nvSpPr>
        <p:spPr bwMode="auto">
          <a:xfrm flipV="true">
            <a:off x="2076450" y="6172200"/>
            <a:ext cx="0" cy="209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193" name="Rectangle 131"/>
          <p:cNvSpPr>
            <a:spLocks noChangeArrowheads="true"/>
          </p:cNvSpPr>
          <p:nvPr/>
        </p:nvSpPr>
        <p:spPr bwMode="auto">
          <a:xfrm>
            <a:off x="3505200" y="4972050"/>
            <a:ext cx="1497013" cy="11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94" name="Rectangle 132"/>
          <p:cNvSpPr>
            <a:spLocks noChangeArrowheads="true"/>
          </p:cNvSpPr>
          <p:nvPr/>
        </p:nvSpPr>
        <p:spPr bwMode="auto">
          <a:xfrm>
            <a:off x="3505200" y="5097463"/>
            <a:ext cx="1497013" cy="1127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95" name="Rectangle 133"/>
          <p:cNvSpPr>
            <a:spLocks noChangeArrowheads="true"/>
          </p:cNvSpPr>
          <p:nvPr/>
        </p:nvSpPr>
        <p:spPr bwMode="auto">
          <a:xfrm>
            <a:off x="3505200" y="5222875"/>
            <a:ext cx="1497013" cy="114300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96" name="Rectangle 134"/>
          <p:cNvSpPr>
            <a:spLocks noChangeArrowheads="true"/>
          </p:cNvSpPr>
          <p:nvPr/>
        </p:nvSpPr>
        <p:spPr bwMode="auto">
          <a:xfrm>
            <a:off x="3505200" y="5475288"/>
            <a:ext cx="1497013" cy="1127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97" name="Rectangle 135"/>
          <p:cNvSpPr>
            <a:spLocks noChangeArrowheads="true"/>
          </p:cNvSpPr>
          <p:nvPr/>
        </p:nvSpPr>
        <p:spPr bwMode="auto">
          <a:xfrm>
            <a:off x="3505200" y="5349875"/>
            <a:ext cx="1497013" cy="11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98" name="Rectangle 136"/>
          <p:cNvSpPr>
            <a:spLocks noChangeArrowheads="true"/>
          </p:cNvSpPr>
          <p:nvPr/>
        </p:nvSpPr>
        <p:spPr bwMode="auto">
          <a:xfrm>
            <a:off x="3505200" y="5600700"/>
            <a:ext cx="1497013" cy="11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199" name="Rectangle 137"/>
          <p:cNvSpPr>
            <a:spLocks noChangeArrowheads="true"/>
          </p:cNvSpPr>
          <p:nvPr/>
        </p:nvSpPr>
        <p:spPr bwMode="auto">
          <a:xfrm>
            <a:off x="2751138" y="4972050"/>
            <a:ext cx="741362" cy="11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0" name="Rectangle 138"/>
          <p:cNvSpPr>
            <a:spLocks noChangeArrowheads="true"/>
          </p:cNvSpPr>
          <p:nvPr/>
        </p:nvSpPr>
        <p:spPr bwMode="auto">
          <a:xfrm>
            <a:off x="2751138" y="5097463"/>
            <a:ext cx="741362" cy="1127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1" name="Rectangle 139"/>
          <p:cNvSpPr>
            <a:spLocks noChangeArrowheads="true"/>
          </p:cNvSpPr>
          <p:nvPr/>
        </p:nvSpPr>
        <p:spPr bwMode="auto">
          <a:xfrm>
            <a:off x="2751138" y="5222875"/>
            <a:ext cx="741362" cy="114300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2" name="Rectangle 140"/>
          <p:cNvSpPr>
            <a:spLocks noChangeArrowheads="true"/>
          </p:cNvSpPr>
          <p:nvPr/>
        </p:nvSpPr>
        <p:spPr bwMode="auto">
          <a:xfrm>
            <a:off x="2751138" y="5349875"/>
            <a:ext cx="741362" cy="11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3" name="Rectangle 141"/>
          <p:cNvSpPr>
            <a:spLocks noChangeArrowheads="true"/>
          </p:cNvSpPr>
          <p:nvPr/>
        </p:nvSpPr>
        <p:spPr bwMode="auto">
          <a:xfrm>
            <a:off x="2751138" y="5475288"/>
            <a:ext cx="741362" cy="1127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4" name="Rectangle 142"/>
          <p:cNvSpPr>
            <a:spLocks noChangeArrowheads="true"/>
          </p:cNvSpPr>
          <p:nvPr/>
        </p:nvSpPr>
        <p:spPr bwMode="auto">
          <a:xfrm>
            <a:off x="2751138" y="5600700"/>
            <a:ext cx="741362" cy="11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5" name="Rectangle 143"/>
          <p:cNvSpPr>
            <a:spLocks noChangeArrowheads="true"/>
          </p:cNvSpPr>
          <p:nvPr/>
        </p:nvSpPr>
        <p:spPr bwMode="auto">
          <a:xfrm>
            <a:off x="2457450" y="4972050"/>
            <a:ext cx="280988" cy="11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6" name="Rectangle 144"/>
          <p:cNvSpPr>
            <a:spLocks noChangeArrowheads="true"/>
          </p:cNvSpPr>
          <p:nvPr/>
        </p:nvSpPr>
        <p:spPr bwMode="auto">
          <a:xfrm>
            <a:off x="2457450" y="5097463"/>
            <a:ext cx="280988" cy="1127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7" name="Rectangle 145"/>
          <p:cNvSpPr>
            <a:spLocks noChangeArrowheads="true"/>
          </p:cNvSpPr>
          <p:nvPr/>
        </p:nvSpPr>
        <p:spPr bwMode="auto">
          <a:xfrm>
            <a:off x="2457450" y="5222875"/>
            <a:ext cx="280988" cy="114300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8" name="Rectangle 146"/>
          <p:cNvSpPr>
            <a:spLocks noChangeArrowheads="true"/>
          </p:cNvSpPr>
          <p:nvPr/>
        </p:nvSpPr>
        <p:spPr bwMode="auto">
          <a:xfrm>
            <a:off x="2457450" y="5349875"/>
            <a:ext cx="280988" cy="11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09" name="Rectangle 147"/>
          <p:cNvSpPr>
            <a:spLocks noChangeArrowheads="true"/>
          </p:cNvSpPr>
          <p:nvPr/>
        </p:nvSpPr>
        <p:spPr bwMode="auto">
          <a:xfrm>
            <a:off x="2457450" y="5475288"/>
            <a:ext cx="280988" cy="1127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10" name="Rectangle 148"/>
          <p:cNvSpPr>
            <a:spLocks noChangeArrowheads="true"/>
          </p:cNvSpPr>
          <p:nvPr/>
        </p:nvSpPr>
        <p:spPr bwMode="auto">
          <a:xfrm>
            <a:off x="2457450" y="5600700"/>
            <a:ext cx="280988" cy="11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11" name="Rectangle 149"/>
          <p:cNvSpPr>
            <a:spLocks noChangeArrowheads="true"/>
          </p:cNvSpPr>
          <p:nvPr/>
        </p:nvSpPr>
        <p:spPr bwMode="auto">
          <a:xfrm>
            <a:off x="2362200" y="4737100"/>
            <a:ext cx="501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50800" tIns="26987" rIns="50800" bIns="26987">
            <a:spAutoFit/>
          </a:bodyPr>
          <a:lstStyle>
            <a:lvl1pPr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valid</a:t>
            </a:r>
            <a:endParaRPr/>
          </a:p>
        </p:txBody>
      </p:sp>
      <p:sp>
        <p:nvSpPr>
          <p:cNvPr id="1212" name="Rectangle 150"/>
          <p:cNvSpPr>
            <a:spLocks noChangeArrowheads="true"/>
          </p:cNvSpPr>
          <p:nvPr/>
        </p:nvSpPr>
        <p:spPr bwMode="auto">
          <a:xfrm>
            <a:off x="2916238" y="4737100"/>
            <a:ext cx="366712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50800" tIns="26987" rIns="50800" bIns="26987">
            <a:spAutoFit/>
          </a:bodyPr>
          <a:lstStyle>
            <a:lvl1pPr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tag</a:t>
            </a:r>
            <a:endParaRPr/>
          </a:p>
        </p:txBody>
      </p:sp>
      <p:sp>
        <p:nvSpPr>
          <p:cNvPr id="1213" name="Rectangle 151"/>
          <p:cNvSpPr>
            <a:spLocks noChangeArrowheads="true"/>
          </p:cNvSpPr>
          <p:nvPr/>
        </p:nvSpPr>
        <p:spPr bwMode="auto">
          <a:xfrm>
            <a:off x="3895725" y="4737100"/>
            <a:ext cx="4651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50800" tIns="26987" rIns="50800" bIns="26987">
            <a:spAutoFit/>
          </a:bodyPr>
          <a:lstStyle>
            <a:lvl1pPr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data</a:t>
            </a:r>
            <a:endParaRPr/>
          </a:p>
        </p:txBody>
      </p:sp>
      <p:sp>
        <p:nvSpPr>
          <p:cNvPr id="1214" name="Line 152"/>
          <p:cNvSpPr>
            <a:spLocks noChangeShapeType="true"/>
          </p:cNvSpPr>
          <p:nvPr/>
        </p:nvSpPr>
        <p:spPr bwMode="auto">
          <a:xfrm flipH="true">
            <a:off x="5035550" y="52927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15" name="Line 153"/>
          <p:cNvSpPr>
            <a:spLocks noChangeShapeType="true"/>
          </p:cNvSpPr>
          <p:nvPr/>
        </p:nvSpPr>
        <p:spPr bwMode="auto">
          <a:xfrm>
            <a:off x="4273550" y="5299075"/>
            <a:ext cx="0" cy="977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16" name="Rectangle 154"/>
          <p:cNvSpPr>
            <a:spLocks noChangeArrowheads="true"/>
          </p:cNvSpPr>
          <p:nvPr/>
        </p:nvSpPr>
        <p:spPr bwMode="auto">
          <a:xfrm>
            <a:off x="4362450" y="6049963"/>
            <a:ext cx="571500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50800" tIns="26987" rIns="50800" bIns="26987">
            <a:spAutoFit/>
          </a:bodyPr>
          <a:lstStyle>
            <a:lvl1pPr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Helvetica" pitchFamily="34" charset="0"/>
              </a:rPr>
              <a:t>data</a:t>
            </a:r>
            <a:endParaRPr/>
          </a:p>
        </p:txBody>
      </p:sp>
      <p:sp>
        <p:nvSpPr>
          <p:cNvPr id="1217" name="Line 155"/>
          <p:cNvSpPr>
            <a:spLocks noChangeShapeType="true"/>
          </p:cNvSpPr>
          <p:nvPr/>
        </p:nvSpPr>
        <p:spPr bwMode="auto">
          <a:xfrm>
            <a:off x="2589213" y="5299075"/>
            <a:ext cx="0" cy="919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18" name="Line 156"/>
          <p:cNvSpPr>
            <a:spLocks noChangeShapeType="true"/>
          </p:cNvSpPr>
          <p:nvPr/>
        </p:nvSpPr>
        <p:spPr bwMode="auto">
          <a:xfrm>
            <a:off x="3003550" y="5307013"/>
            <a:ext cx="0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19" name="Line 157"/>
          <p:cNvSpPr>
            <a:spLocks noChangeShapeType="true"/>
          </p:cNvSpPr>
          <p:nvPr/>
        </p:nvSpPr>
        <p:spPr bwMode="auto">
          <a:xfrm>
            <a:off x="2146300" y="5978525"/>
            <a:ext cx="74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20" name="Oval 158"/>
          <p:cNvSpPr>
            <a:spLocks noChangeArrowheads="true"/>
          </p:cNvSpPr>
          <p:nvPr/>
        </p:nvSpPr>
        <p:spPr bwMode="auto">
          <a:xfrm>
            <a:off x="2917825" y="5935663"/>
            <a:ext cx="155575" cy="1555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lIns="50800" tIns="26987" rIns="50800" bIns="26987" anchor="ctr"/>
          <a:lstStyle>
            <a:lvl1pPr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en-US" altLang="zh-CN" sz="1000">
                <a:latin typeface="Helvetica" pitchFamily="34" charset="0"/>
              </a:rPr>
              <a:t>=</a:t>
            </a:r>
            <a:endParaRPr/>
          </a:p>
        </p:txBody>
      </p:sp>
      <p:sp>
        <p:nvSpPr>
          <p:cNvPr id="1221" name="Line 159"/>
          <p:cNvSpPr>
            <a:spLocks noChangeShapeType="true"/>
          </p:cNvSpPr>
          <p:nvPr/>
        </p:nvSpPr>
        <p:spPr bwMode="auto">
          <a:xfrm>
            <a:off x="2995613" y="6103938"/>
            <a:ext cx="0" cy="223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22" name="Line 160"/>
          <p:cNvSpPr>
            <a:spLocks noChangeShapeType="true"/>
          </p:cNvSpPr>
          <p:nvPr/>
        </p:nvSpPr>
        <p:spPr bwMode="auto">
          <a:xfrm flipH="true">
            <a:off x="2097088" y="6334125"/>
            <a:ext cx="898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23" name="Oval 161"/>
          <p:cNvSpPr>
            <a:spLocks noChangeArrowheads="true"/>
          </p:cNvSpPr>
          <p:nvPr/>
        </p:nvSpPr>
        <p:spPr bwMode="auto">
          <a:xfrm>
            <a:off x="2576513" y="5272088"/>
            <a:ext cx="30162" cy="301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24" name="Oval 162"/>
          <p:cNvSpPr>
            <a:spLocks noChangeArrowheads="true"/>
          </p:cNvSpPr>
          <p:nvPr/>
        </p:nvSpPr>
        <p:spPr bwMode="auto">
          <a:xfrm>
            <a:off x="2987675" y="5272088"/>
            <a:ext cx="30163" cy="301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25" name="Oval 163"/>
          <p:cNvSpPr>
            <a:spLocks noChangeArrowheads="true"/>
          </p:cNvSpPr>
          <p:nvPr/>
        </p:nvSpPr>
        <p:spPr bwMode="auto">
          <a:xfrm>
            <a:off x="4257675" y="5272088"/>
            <a:ext cx="30163" cy="301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26" name="Line 164"/>
          <p:cNvSpPr>
            <a:spLocks noChangeShapeType="true"/>
          </p:cNvSpPr>
          <p:nvPr/>
        </p:nvSpPr>
        <p:spPr bwMode="auto">
          <a:xfrm flipH="true">
            <a:off x="2089150" y="6224588"/>
            <a:ext cx="500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27" name="Line 165"/>
          <p:cNvSpPr>
            <a:spLocks noChangeShapeType="true"/>
          </p:cNvSpPr>
          <p:nvPr/>
        </p:nvSpPr>
        <p:spPr bwMode="auto">
          <a:xfrm flipH="true">
            <a:off x="1403350" y="6291263"/>
            <a:ext cx="4905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28" name="Rectangle 166"/>
          <p:cNvSpPr>
            <a:spLocks noChangeArrowheads="true"/>
          </p:cNvSpPr>
          <p:nvPr/>
        </p:nvSpPr>
        <p:spPr bwMode="auto">
          <a:xfrm>
            <a:off x="292100" y="6096000"/>
            <a:ext cx="11715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487" tIns="44450" rIns="90487" bIns="4445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Helvetica" pitchFamily="34" charset="0"/>
              </a:rPr>
              <a:t>cache hit</a:t>
            </a:r>
            <a:endParaRPr/>
          </a:p>
        </p:txBody>
      </p:sp>
      <p:sp>
        <p:nvSpPr>
          <p:cNvPr id="1229" name="Line 167"/>
          <p:cNvSpPr>
            <a:spLocks noChangeShapeType="true"/>
          </p:cNvSpPr>
          <p:nvPr/>
        </p:nvSpPr>
        <p:spPr bwMode="auto">
          <a:xfrm>
            <a:off x="4044950" y="4232275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30" name="Line 168"/>
          <p:cNvSpPr>
            <a:spLocks noChangeShapeType="true"/>
          </p:cNvSpPr>
          <p:nvPr/>
        </p:nvSpPr>
        <p:spPr bwMode="auto">
          <a:xfrm flipH="true">
            <a:off x="2139950" y="4606925"/>
            <a:ext cx="1905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31" name="Line 169"/>
          <p:cNvSpPr>
            <a:spLocks noChangeShapeType="true"/>
          </p:cNvSpPr>
          <p:nvPr/>
        </p:nvSpPr>
        <p:spPr bwMode="auto">
          <a:xfrm>
            <a:off x="2139950" y="4613275"/>
            <a:ext cx="0" cy="135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32" name="Rectangle 170"/>
          <p:cNvSpPr>
            <a:spLocks noChangeArrowheads="true"/>
          </p:cNvSpPr>
          <p:nvPr/>
        </p:nvSpPr>
        <p:spPr bwMode="auto">
          <a:xfrm>
            <a:off x="2582863" y="4325938"/>
            <a:ext cx="44608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487" tIns="44450" rIns="90487" bIns="4445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tag</a:t>
            </a:r>
            <a:endParaRPr/>
          </a:p>
        </p:txBody>
      </p:sp>
      <p:sp>
        <p:nvSpPr>
          <p:cNvPr id="1233" name="Line 173"/>
          <p:cNvSpPr>
            <a:spLocks noChangeShapeType="true"/>
          </p:cNvSpPr>
          <p:nvPr/>
        </p:nvSpPr>
        <p:spPr bwMode="auto">
          <a:xfrm>
            <a:off x="5568950" y="4232275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34" name="Line 174"/>
          <p:cNvSpPr>
            <a:spLocks noChangeShapeType="true"/>
          </p:cNvSpPr>
          <p:nvPr/>
        </p:nvSpPr>
        <p:spPr bwMode="auto">
          <a:xfrm>
            <a:off x="5568950" y="4613275"/>
            <a:ext cx="0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35" name="Rectangle 175"/>
          <p:cNvSpPr>
            <a:spLocks noChangeArrowheads="true"/>
          </p:cNvSpPr>
          <p:nvPr/>
        </p:nvSpPr>
        <p:spPr bwMode="auto">
          <a:xfrm>
            <a:off x="4995863" y="4402138"/>
            <a:ext cx="9271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7" tIns="44450" rIns="90487" bIns="4445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400">
                <a:latin typeface="Helvetica" pitchFamily="34" charset="0"/>
              </a:rPr>
              <a:t>index</a:t>
            </a:r>
            <a:endParaRPr/>
          </a:p>
        </p:txBody>
      </p:sp>
      <p:sp>
        <p:nvSpPr>
          <p:cNvPr id="1236" name="Oval 176"/>
          <p:cNvSpPr>
            <a:spLocks noChangeArrowheads="true"/>
          </p:cNvSpPr>
          <p:nvPr/>
        </p:nvSpPr>
        <p:spPr bwMode="auto">
          <a:xfrm>
            <a:off x="1687513" y="3663950"/>
            <a:ext cx="279400" cy="1968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37" name="Rectangle 177"/>
          <p:cNvSpPr>
            <a:spLocks noChangeArrowheads="true"/>
          </p:cNvSpPr>
          <p:nvPr/>
        </p:nvSpPr>
        <p:spPr bwMode="auto">
          <a:xfrm>
            <a:off x="1847850" y="3657600"/>
            <a:ext cx="168275" cy="209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38" name="Line 178"/>
          <p:cNvSpPr>
            <a:spLocks noChangeShapeType="true"/>
          </p:cNvSpPr>
          <p:nvPr/>
        </p:nvSpPr>
        <p:spPr bwMode="auto">
          <a:xfrm flipV="true">
            <a:off x="1847850" y="3657600"/>
            <a:ext cx="0" cy="209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39" name="Line 179"/>
          <p:cNvSpPr>
            <a:spLocks noChangeShapeType="true"/>
          </p:cNvSpPr>
          <p:nvPr/>
        </p:nvSpPr>
        <p:spPr bwMode="auto">
          <a:xfrm>
            <a:off x="1273175" y="3463925"/>
            <a:ext cx="1393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40" name="Oval 180"/>
          <p:cNvSpPr>
            <a:spLocks noChangeArrowheads="true"/>
          </p:cNvSpPr>
          <p:nvPr/>
        </p:nvSpPr>
        <p:spPr bwMode="auto">
          <a:xfrm>
            <a:off x="2689225" y="3421063"/>
            <a:ext cx="155575" cy="1555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</a:ln>
        </p:spPr>
        <p:txBody>
          <a:bodyPr wrap="none" lIns="50800" tIns="26987" rIns="50800" bIns="26987" anchor="ctr"/>
          <a:lstStyle>
            <a:lvl1pPr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7622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76225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en-US" altLang="zh-CN" sz="1000">
                <a:latin typeface="Helvetica" pitchFamily="34" charset="0"/>
              </a:rPr>
              <a:t>=</a:t>
            </a:r>
            <a:endParaRPr/>
          </a:p>
        </p:txBody>
      </p:sp>
      <p:sp>
        <p:nvSpPr>
          <p:cNvPr id="1241" name="Line 181"/>
          <p:cNvSpPr>
            <a:spLocks noChangeShapeType="true"/>
          </p:cNvSpPr>
          <p:nvPr/>
        </p:nvSpPr>
        <p:spPr bwMode="auto">
          <a:xfrm>
            <a:off x="2767013" y="3589338"/>
            <a:ext cx="0" cy="223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42" name="Line 182"/>
          <p:cNvSpPr>
            <a:spLocks noChangeShapeType="true"/>
          </p:cNvSpPr>
          <p:nvPr/>
        </p:nvSpPr>
        <p:spPr bwMode="auto">
          <a:xfrm flipH="true">
            <a:off x="1868488" y="3819525"/>
            <a:ext cx="898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43" name="Line 183"/>
          <p:cNvSpPr>
            <a:spLocks noChangeShapeType="true"/>
          </p:cNvSpPr>
          <p:nvPr/>
        </p:nvSpPr>
        <p:spPr bwMode="auto">
          <a:xfrm flipH="true">
            <a:off x="1852613" y="3703638"/>
            <a:ext cx="509587" cy="4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44" name="Line 184"/>
          <p:cNvSpPr>
            <a:spLocks noChangeShapeType="true"/>
          </p:cNvSpPr>
          <p:nvPr/>
        </p:nvSpPr>
        <p:spPr bwMode="auto">
          <a:xfrm flipH="true">
            <a:off x="1174750" y="3776663"/>
            <a:ext cx="4905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45" name="Rectangle 185"/>
          <p:cNvSpPr>
            <a:spLocks noChangeArrowheads="true"/>
          </p:cNvSpPr>
          <p:nvPr/>
        </p:nvSpPr>
        <p:spPr bwMode="auto">
          <a:xfrm>
            <a:off x="304800" y="3632200"/>
            <a:ext cx="968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487" tIns="44450" rIns="90487" bIns="4445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Helvetica" pitchFamily="34" charset="0"/>
              </a:rPr>
              <a:t>TLB hit</a:t>
            </a:r>
            <a:endParaRPr/>
          </a:p>
        </p:txBody>
      </p:sp>
      <p:sp>
        <p:nvSpPr>
          <p:cNvPr id="1246" name="Line 186"/>
          <p:cNvSpPr>
            <a:spLocks noChangeShapeType="true"/>
          </p:cNvSpPr>
          <p:nvPr/>
        </p:nvSpPr>
        <p:spPr bwMode="auto">
          <a:xfrm>
            <a:off x="2781300" y="2768600"/>
            <a:ext cx="0" cy="620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47" name="Line 187"/>
          <p:cNvSpPr>
            <a:spLocks noChangeShapeType="true"/>
          </p:cNvSpPr>
          <p:nvPr/>
        </p:nvSpPr>
        <p:spPr bwMode="auto">
          <a:xfrm>
            <a:off x="2362200" y="2784475"/>
            <a:ext cx="0" cy="919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48" name="Line 188"/>
          <p:cNvSpPr>
            <a:spLocks noChangeShapeType="true"/>
          </p:cNvSpPr>
          <p:nvPr/>
        </p:nvSpPr>
        <p:spPr bwMode="auto">
          <a:xfrm flipH="true">
            <a:off x="3886200" y="2792413"/>
            <a:ext cx="0" cy="1169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/>
            <a:endParaRPr lang="zh-CN" altLang="en-US"/>
          </a:p>
        </p:txBody>
      </p:sp>
      <p:sp>
        <p:nvSpPr>
          <p:cNvPr id="1249" name="AutoShape 189"/>
          <p:cNvSpPr/>
          <p:nvPr/>
        </p:nvSpPr>
        <p:spPr bwMode="auto">
          <a:xfrm>
            <a:off x="7162800" y="1828800"/>
            <a:ext cx="304800" cy="1905000"/>
          </a:xfrm>
          <a:prstGeom prst="rightBrace">
            <a:avLst>
              <a:gd name="adj1" fmla="val 5208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50" name="AutoShape 190"/>
          <p:cNvSpPr/>
          <p:nvPr/>
        </p:nvSpPr>
        <p:spPr bwMode="auto">
          <a:xfrm>
            <a:off x="7620000" y="3962400"/>
            <a:ext cx="228600" cy="2286000"/>
          </a:xfrm>
          <a:prstGeom prst="rightBrace">
            <a:avLst>
              <a:gd name="adj1" fmla="val 833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xtLst>
            <a:ext uri="{909E8E84-426E-40DD-AFC4-6F175D3DCCD1}"/>
          </a:extLst>
        </p:spPr>
        <p:txBody>
          <a:bodyPr wrap="none"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endParaRPr lang="zh-CN" altLang="en-US"/>
          </a:p>
        </p:txBody>
      </p:sp>
      <p:sp>
        <p:nvSpPr>
          <p:cNvPr id="1251" name="Text Box 191"/>
          <p:cNvSpPr txBox="true">
            <a:spLocks noChangeArrowheads="true"/>
          </p:cNvSpPr>
          <p:nvPr/>
        </p:nvSpPr>
        <p:spPr bwMode="auto">
          <a:xfrm>
            <a:off x="7467600" y="2528888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Helvetica" pitchFamily="34" charset="0"/>
              </a:rPr>
              <a:t>TLB</a:t>
            </a:r>
            <a:endParaRPr/>
          </a:p>
        </p:txBody>
      </p:sp>
      <p:sp>
        <p:nvSpPr>
          <p:cNvPr id="1252" name="Text Box 192"/>
          <p:cNvSpPr txBox="true">
            <a:spLocks noChangeArrowheads="true"/>
          </p:cNvSpPr>
          <p:nvPr/>
        </p:nvSpPr>
        <p:spPr bwMode="auto">
          <a:xfrm>
            <a:off x="7924800" y="4876800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sz="1800">
                <a:latin typeface="Helvetica" pitchFamily="34" charset="0"/>
              </a:rPr>
              <a:t>Cache</a:t>
            </a:r>
            <a:endParaRPr/>
          </a:p>
        </p:txBody>
      </p:sp>
      <p:sp>
        <p:nvSpPr>
          <p:cNvPr id="1253" name="Text Box 193"/>
          <p:cNvSpPr txBox="true">
            <a:spLocks noChangeArrowheads="true"/>
          </p:cNvSpPr>
          <p:nvPr/>
        </p:nvSpPr>
        <p:spPr bwMode="auto">
          <a:xfrm>
            <a:off x="2230438" y="2490788"/>
            <a:ext cx="26511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7" tIns="44450" rIns="90487" bIns="4445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2400">
                <a:solidFill>
                  <a:schemeClr val="tx2"/>
                </a:solidFill>
                <a:latin typeface="Helvetica" pitchFamily="34" charset="0"/>
              </a:rPr>
              <a:t>.</a:t>
            </a:r>
            <a:endParaRPr/>
          </a:p>
        </p:txBody>
      </p:sp>
      <p:sp>
        <p:nvSpPr>
          <p:cNvPr id="1254" name="Text Box 194"/>
          <p:cNvSpPr txBox="true">
            <a:spLocks noChangeArrowheads="true"/>
          </p:cNvSpPr>
          <p:nvPr/>
        </p:nvSpPr>
        <p:spPr bwMode="auto">
          <a:xfrm>
            <a:off x="3754438" y="2497138"/>
            <a:ext cx="26511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7" tIns="44450" rIns="90487" bIns="4445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2400">
                <a:solidFill>
                  <a:schemeClr val="tx2"/>
                </a:solidFill>
                <a:latin typeface="Helvetica" pitchFamily="34" charset="0"/>
              </a:rPr>
              <a:t>.</a:t>
            </a:r>
            <a:endParaRPr/>
          </a:p>
        </p:txBody>
      </p:sp>
      <p:sp>
        <p:nvSpPr>
          <p:cNvPr id="1255" name="Text Box 195"/>
          <p:cNvSpPr txBox="true">
            <a:spLocks noChangeArrowheads="true"/>
          </p:cNvSpPr>
          <p:nvPr/>
        </p:nvSpPr>
        <p:spPr bwMode="auto">
          <a:xfrm>
            <a:off x="2649538" y="2497138"/>
            <a:ext cx="265112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7" tIns="44450" rIns="90487" bIns="44450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zh-CN" sz="2400">
                <a:solidFill>
                  <a:schemeClr val="tx2"/>
                </a:solidFill>
                <a:latin typeface="Helvetica" pitchFamily="34" charset="0"/>
              </a:rPr>
              <a:t>.</a:t>
            </a:r>
            <a:endParaRPr/>
          </a:p>
        </p:txBody>
      </p:sp>
      <p:sp>
        <p:nvSpPr>
          <p:cNvPr id="1256" name="Rectangle 2"/>
          <p:cNvSpPr>
            <a:spLocks noChangeArrowheads="true"/>
          </p:cNvSpPr>
          <p:nvPr/>
        </p:nvSpPr>
        <p:spPr bwMode="auto">
          <a:xfrm>
            <a:off x="5922963" y="3968750"/>
            <a:ext cx="16351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en-US" altLang="zh-CN" sz="1400">
                <a:solidFill>
                  <a:srgbClr val="000000"/>
                </a:solidFill>
                <a:latin typeface="Helvetica" pitchFamily="34" charset="0"/>
              </a:rPr>
              <a:t>physical address</a:t>
            </a:r>
            <a:endParaRPr/>
          </a:p>
        </p:txBody>
      </p:sp>
      <p:sp>
        <p:nvSpPr>
          <p:cNvPr id="1257" name="Rectangle 102"/>
          <p:cNvSpPr>
            <a:spLocks noChangeArrowheads="true"/>
          </p:cNvSpPr>
          <p:nvPr/>
        </p:nvSpPr>
        <p:spPr bwMode="auto">
          <a:xfrm>
            <a:off x="2613025" y="4008438"/>
            <a:ext cx="2090738" cy="228600"/>
          </a:xfrm>
          <a:prstGeom prst="rect">
            <a:avLst/>
          </a:prstGeom>
          <a:solidFill>
            <a:srgbClr val="CC99FF"/>
          </a:solidFill>
          <a:ln w="12700">
            <a:solidFill>
              <a:schemeClr val="tx1"/>
            </a:solidFill>
            <a:miter lim="800000"/>
          </a:ln>
        </p:spPr>
        <p:txBody>
          <a:bodyPr wrap="none" lIns="46037" tIns="23812" rIns="46037" bIns="23812" anchor="ctr"/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en-US" altLang="zh-CN" sz="1400">
                <a:latin typeface="Helvetica" pitchFamily="34" charset="0"/>
              </a:rPr>
              <a:t>physical page number</a:t>
            </a:r>
            <a:endParaRPr/>
          </a:p>
        </p:txBody>
      </p:sp>
      <p:sp>
        <p:nvSpPr>
          <p:cNvPr id="1258" name="Rectangle 103"/>
          <p:cNvSpPr>
            <a:spLocks noChangeArrowheads="true"/>
          </p:cNvSpPr>
          <p:nvPr/>
        </p:nvSpPr>
        <p:spPr bwMode="auto">
          <a:xfrm>
            <a:off x="4703763" y="4008438"/>
            <a:ext cx="1100137" cy="2286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</a:ln>
        </p:spPr>
        <p:txBody>
          <a:bodyPr wrap="none" lIns="46037" tIns="23812" rIns="46037" bIns="23812" anchor="ctr"/>
          <a:lstStyle>
            <a:lvl1pPr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 defTabSz="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defTabSz="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algn="ctr"/>
            <a:r>
              <a:rPr lang="en-US" altLang="zh-CN" sz="1400">
                <a:latin typeface="Helvetica" pitchFamily="34" charset="0"/>
              </a:rPr>
              <a:t>page offset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1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roup 54"/>
          <p:cNvGrpSpPr/>
          <p:nvPr/>
        </p:nvGrpSpPr>
        <p:grpSpPr>
          <a:xfrm>
            <a:off x="3911600" y="3028950"/>
            <a:ext cx="992188" cy="309563"/>
            <a:chOff x="2445" y="1645"/>
            <a:chExt cx="625" cy="195"/>
          </a:xfrm>
        </p:grpSpPr>
        <p:sp>
          <p:nvSpPr>
            <p:cNvPr id="1261" name="Line 55"/>
            <p:cNvSpPr>
              <a:spLocks noChangeShapeType="true"/>
            </p:cNvSpPr>
            <p:nvPr/>
          </p:nvSpPr>
          <p:spPr bwMode="auto">
            <a:xfrm>
              <a:off x="2445" y="1705"/>
              <a:ext cx="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/>
            <a:lstStyle/>
            <a:p>
              <a:pPr/>
              <a:endParaRPr lang="zh-CN" altLang="en-US"/>
            </a:p>
          </p:txBody>
        </p:sp>
        <p:sp>
          <p:nvSpPr>
            <p:cNvPr id="1262" name="Text Box 56"/>
            <p:cNvSpPr txBox="true">
              <a:spLocks noChangeArrowheads="true"/>
            </p:cNvSpPr>
            <p:nvPr/>
          </p:nvSpPr>
          <p:spPr bwMode="auto">
            <a:xfrm>
              <a:off x="2586" y="1645"/>
              <a:ext cx="398" cy="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600">
                  <a:solidFill>
                    <a:schemeClr val="tx2"/>
                  </a:solidFill>
                  <a:latin typeface="Helvetica" pitchFamily="34" charset="0"/>
                </a:rPr>
                <a:t>TLBI</a:t>
              </a:r>
              <a:endParaRPr/>
            </a:p>
          </p:txBody>
        </p:sp>
      </p:grpSp>
      <p:sp>
        <p:nvSpPr>
          <p:cNvPr id="1263" name="灯片编号占位符 5"/>
          <p:cNvSpPr>
            <a:spLocks noGrp="true"/>
          </p:cNvSpPr>
          <p:nvPr>
            <p:ph type="sldNum" sz="quarter" idx="12"/>
          </p:nvPr>
        </p:nvSpPr>
        <p:spPr>
          <a:xfrm rot="0" flipH="false" flipV="false">
            <a:off x="6934200" y="6172200"/>
            <a:ext cx="1295400" cy="457200"/>
          </a:xfrm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277DE12B-F1DC-1042-8618-F9162CB566DA}" type="slidenum">
              <a:rPr lang="zh-CN" altLang="en-US" sz="1400" b="false">
                <a:latin typeface="Times New Roman" panose="02020603050405020304" charset="0"/>
              </a:rPr>
              <a:t>86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264" name="Rectangle 3"/>
          <p:cNvSpPr>
            <a:spLocks noGrp="true" noChangeArrowheads="true"/>
          </p:cNvSpPr>
          <p:nvPr>
            <p:ph type="body" idx="1"/>
          </p:nvPr>
        </p:nvSpPr>
        <p:spPr>
          <a:xfrm>
            <a:off x="533400" y="1524000"/>
            <a:ext cx="4111625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false" lang="en-US" altLang="zh-CN" sz="2400">
                <a:ea typeface="宋体" charset="-122"/>
              </a:rPr>
              <a:t>TLB</a:t>
            </a:r>
            <a:endParaRPr/>
          </a:p>
          <a:p>
            <a:pPr lvl="1">
              <a:lnSpc>
                <a:spcPct val="90000"/>
              </a:lnSpc>
            </a:pPr>
            <a:r>
              <a:rPr kumimoji="false" lang="en-US" altLang="zh-CN" sz="2000">
                <a:ea typeface="宋体" charset="-122"/>
              </a:rPr>
              <a:t>16 entries</a:t>
            </a:r>
            <a:endParaRPr/>
          </a:p>
          <a:p>
            <a:pPr lvl="1">
              <a:lnSpc>
                <a:spcPct val="90000"/>
              </a:lnSpc>
            </a:pPr>
            <a:r>
              <a:rPr kumimoji="false" lang="en-US" altLang="zh-CN" sz="2000">
                <a:ea typeface="宋体" charset="-122"/>
              </a:rPr>
              <a:t>4-way associative (2-bit)</a:t>
            </a:r>
            <a:endParaRPr kumimoji="false" lang="zh-CN" altLang="en-US" sz="2000">
              <a:ea typeface="宋体" charset="-122"/>
            </a:endParaRPr>
          </a:p>
        </p:txBody>
      </p:sp>
      <p:grpSp>
        <p:nvGrpSpPr>
          <p:cNvPr id="1265" name="Group 5"/>
          <p:cNvGrpSpPr/>
          <p:nvPr/>
        </p:nvGrpSpPr>
        <p:grpSpPr>
          <a:xfrm>
            <a:off x="990600" y="3236913"/>
            <a:ext cx="6823075" cy="609600"/>
            <a:chOff x="605" y="1776"/>
            <a:chExt cx="4298" cy="384"/>
          </a:xfrm>
        </p:grpSpPr>
        <p:grpSp>
          <p:nvGrpSpPr>
            <p:cNvPr id="1266" name="Group 6"/>
            <p:cNvGrpSpPr/>
            <p:nvPr/>
          </p:nvGrpSpPr>
          <p:grpSpPr>
            <a:xfrm>
              <a:off x="605" y="1776"/>
              <a:ext cx="307" cy="384"/>
              <a:chOff x="605" y="1776"/>
              <a:chExt cx="307" cy="384"/>
            </a:xfrm>
          </p:grpSpPr>
          <p:sp>
            <p:nvSpPr>
              <p:cNvPr id="1267" name="Rectangle 7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68" name="Rectangle 8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13</a:t>
                </a:r>
                <a:endParaRPr/>
              </a:p>
            </p:txBody>
          </p:sp>
        </p:grpSp>
        <p:grpSp>
          <p:nvGrpSpPr>
            <p:cNvPr id="1269" name="Group 9"/>
            <p:cNvGrpSpPr/>
            <p:nvPr/>
          </p:nvGrpSpPr>
          <p:grpSpPr>
            <a:xfrm>
              <a:off x="912" y="1776"/>
              <a:ext cx="307" cy="384"/>
              <a:chOff x="605" y="1776"/>
              <a:chExt cx="307" cy="384"/>
            </a:xfrm>
          </p:grpSpPr>
          <p:sp>
            <p:nvSpPr>
              <p:cNvPr id="1270" name="Rectangle 10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71" name="Rectangle 11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12</a:t>
                </a:r>
                <a:endParaRPr/>
              </a:p>
            </p:txBody>
          </p:sp>
        </p:grpSp>
        <p:grpSp>
          <p:nvGrpSpPr>
            <p:cNvPr id="1272" name="Group 12"/>
            <p:cNvGrpSpPr/>
            <p:nvPr/>
          </p:nvGrpSpPr>
          <p:grpSpPr>
            <a:xfrm>
              <a:off x="1219" y="1776"/>
              <a:ext cx="307" cy="384"/>
              <a:chOff x="605" y="1776"/>
              <a:chExt cx="307" cy="384"/>
            </a:xfrm>
          </p:grpSpPr>
          <p:sp>
            <p:nvSpPr>
              <p:cNvPr id="1273" name="Rectangle 13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74" name="Rectangle 14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11</a:t>
                </a:r>
                <a:endParaRPr/>
              </a:p>
            </p:txBody>
          </p:sp>
        </p:grpSp>
        <p:grpSp>
          <p:nvGrpSpPr>
            <p:cNvPr id="1275" name="Group 15"/>
            <p:cNvGrpSpPr/>
            <p:nvPr/>
          </p:nvGrpSpPr>
          <p:grpSpPr>
            <a:xfrm>
              <a:off x="1526" y="1776"/>
              <a:ext cx="307" cy="384"/>
              <a:chOff x="605" y="1776"/>
              <a:chExt cx="307" cy="384"/>
            </a:xfrm>
          </p:grpSpPr>
          <p:sp>
            <p:nvSpPr>
              <p:cNvPr id="1276" name="Rectangle 16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77" name="Rectangle 17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10</a:t>
                </a:r>
                <a:endParaRPr/>
              </a:p>
            </p:txBody>
          </p:sp>
        </p:grpSp>
        <p:grpSp>
          <p:nvGrpSpPr>
            <p:cNvPr id="1278" name="Group 18"/>
            <p:cNvGrpSpPr/>
            <p:nvPr/>
          </p:nvGrpSpPr>
          <p:grpSpPr>
            <a:xfrm>
              <a:off x="1833" y="1776"/>
              <a:ext cx="307" cy="384"/>
              <a:chOff x="605" y="1776"/>
              <a:chExt cx="307" cy="384"/>
            </a:xfrm>
          </p:grpSpPr>
          <p:sp>
            <p:nvSpPr>
              <p:cNvPr id="1279" name="Rectangle 19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80" name="Rectangle 20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9</a:t>
                </a:r>
                <a:endParaRPr/>
              </a:p>
            </p:txBody>
          </p:sp>
        </p:grpSp>
        <p:grpSp>
          <p:nvGrpSpPr>
            <p:cNvPr id="1281" name="Group 21"/>
            <p:cNvGrpSpPr/>
            <p:nvPr/>
          </p:nvGrpSpPr>
          <p:grpSpPr>
            <a:xfrm>
              <a:off x="2140" y="1776"/>
              <a:ext cx="307" cy="384"/>
              <a:chOff x="605" y="1776"/>
              <a:chExt cx="307" cy="384"/>
            </a:xfrm>
          </p:grpSpPr>
          <p:sp>
            <p:nvSpPr>
              <p:cNvPr id="1282" name="Rectangle 22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83" name="Rectangle 23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8</a:t>
                </a:r>
                <a:endParaRPr/>
              </a:p>
            </p:txBody>
          </p:sp>
        </p:grpSp>
        <p:grpSp>
          <p:nvGrpSpPr>
            <p:cNvPr id="1284" name="Group 24"/>
            <p:cNvGrpSpPr/>
            <p:nvPr/>
          </p:nvGrpSpPr>
          <p:grpSpPr>
            <a:xfrm>
              <a:off x="2447" y="1776"/>
              <a:ext cx="307" cy="384"/>
              <a:chOff x="605" y="1776"/>
              <a:chExt cx="307" cy="384"/>
            </a:xfrm>
          </p:grpSpPr>
          <p:sp>
            <p:nvSpPr>
              <p:cNvPr id="1285" name="Rectangle 25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86" name="Rectangle 26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7</a:t>
                </a:r>
                <a:endParaRPr/>
              </a:p>
            </p:txBody>
          </p:sp>
        </p:grpSp>
        <p:grpSp>
          <p:nvGrpSpPr>
            <p:cNvPr id="1287" name="Group 27"/>
            <p:cNvGrpSpPr/>
            <p:nvPr/>
          </p:nvGrpSpPr>
          <p:grpSpPr>
            <a:xfrm>
              <a:off x="2754" y="1776"/>
              <a:ext cx="307" cy="384"/>
              <a:chOff x="605" y="1776"/>
              <a:chExt cx="307" cy="384"/>
            </a:xfrm>
          </p:grpSpPr>
          <p:sp>
            <p:nvSpPr>
              <p:cNvPr id="1288" name="Rectangle 28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89" name="Rectangle 29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6</a:t>
                </a:r>
                <a:endParaRPr/>
              </a:p>
            </p:txBody>
          </p:sp>
        </p:grpSp>
        <p:grpSp>
          <p:nvGrpSpPr>
            <p:cNvPr id="1290" name="Group 30"/>
            <p:cNvGrpSpPr/>
            <p:nvPr/>
          </p:nvGrpSpPr>
          <p:grpSpPr>
            <a:xfrm>
              <a:off x="3061" y="1776"/>
              <a:ext cx="307" cy="384"/>
              <a:chOff x="605" y="1776"/>
              <a:chExt cx="307" cy="384"/>
            </a:xfrm>
          </p:grpSpPr>
          <p:sp>
            <p:nvSpPr>
              <p:cNvPr id="1291" name="Rectangle 31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92" name="Rectangle 32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5</a:t>
                </a:r>
                <a:endParaRPr/>
              </a:p>
            </p:txBody>
          </p:sp>
        </p:grpSp>
        <p:grpSp>
          <p:nvGrpSpPr>
            <p:cNvPr id="1293" name="Group 33"/>
            <p:cNvGrpSpPr/>
            <p:nvPr/>
          </p:nvGrpSpPr>
          <p:grpSpPr>
            <a:xfrm>
              <a:off x="3368" y="1776"/>
              <a:ext cx="307" cy="384"/>
              <a:chOff x="605" y="1776"/>
              <a:chExt cx="307" cy="384"/>
            </a:xfrm>
          </p:grpSpPr>
          <p:sp>
            <p:nvSpPr>
              <p:cNvPr id="1294" name="Rectangle 34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95" name="Rectangle 35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4</a:t>
                </a:r>
                <a:endParaRPr/>
              </a:p>
            </p:txBody>
          </p:sp>
        </p:grpSp>
        <p:grpSp>
          <p:nvGrpSpPr>
            <p:cNvPr id="1296" name="Group 36"/>
            <p:cNvGrpSpPr/>
            <p:nvPr/>
          </p:nvGrpSpPr>
          <p:grpSpPr>
            <a:xfrm>
              <a:off x="3675" y="1776"/>
              <a:ext cx="307" cy="384"/>
              <a:chOff x="605" y="1776"/>
              <a:chExt cx="307" cy="384"/>
            </a:xfrm>
          </p:grpSpPr>
          <p:sp>
            <p:nvSpPr>
              <p:cNvPr id="1297" name="Rectangle 37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298" name="Rectangle 38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3</a:t>
                </a:r>
                <a:endParaRPr/>
              </a:p>
            </p:txBody>
          </p:sp>
        </p:grpSp>
        <p:grpSp>
          <p:nvGrpSpPr>
            <p:cNvPr id="1299" name="Group 39"/>
            <p:cNvGrpSpPr/>
            <p:nvPr/>
          </p:nvGrpSpPr>
          <p:grpSpPr>
            <a:xfrm>
              <a:off x="3982" y="1776"/>
              <a:ext cx="307" cy="384"/>
              <a:chOff x="605" y="1776"/>
              <a:chExt cx="307" cy="384"/>
            </a:xfrm>
          </p:grpSpPr>
          <p:sp>
            <p:nvSpPr>
              <p:cNvPr id="1300" name="Rectangle 40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301" name="Rectangle 41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2</a:t>
                </a:r>
                <a:endParaRPr/>
              </a:p>
            </p:txBody>
          </p:sp>
        </p:grpSp>
        <p:grpSp>
          <p:nvGrpSpPr>
            <p:cNvPr id="1302" name="Group 42"/>
            <p:cNvGrpSpPr/>
            <p:nvPr/>
          </p:nvGrpSpPr>
          <p:grpSpPr>
            <a:xfrm>
              <a:off x="4289" y="1776"/>
              <a:ext cx="307" cy="384"/>
              <a:chOff x="605" y="1776"/>
              <a:chExt cx="307" cy="384"/>
            </a:xfrm>
          </p:grpSpPr>
          <p:sp>
            <p:nvSpPr>
              <p:cNvPr id="1303" name="Rectangle 43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304" name="Rectangle 44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1</a:t>
                </a:r>
                <a:endParaRPr/>
              </a:p>
            </p:txBody>
          </p:sp>
        </p:grpSp>
        <p:grpSp>
          <p:nvGrpSpPr>
            <p:cNvPr id="1305" name="Group 45"/>
            <p:cNvGrpSpPr/>
            <p:nvPr/>
          </p:nvGrpSpPr>
          <p:grpSpPr>
            <a:xfrm>
              <a:off x="4596" y="1776"/>
              <a:ext cx="307" cy="384"/>
              <a:chOff x="605" y="1776"/>
              <a:chExt cx="307" cy="384"/>
            </a:xfrm>
          </p:grpSpPr>
          <p:sp>
            <p:nvSpPr>
              <p:cNvPr id="1306" name="Rectangle 46"/>
              <p:cNvSpPr>
                <a:spLocks noChangeArrowheads="true"/>
              </p:cNvSpPr>
              <p:nvPr/>
            </p:nvSpPr>
            <p:spPr bwMode="auto">
              <a:xfrm>
                <a:off x="605" y="1968"/>
                <a:ext cx="307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/>
                <a:endParaRPr lang="zh-CN" altLang="en-US"/>
              </a:p>
            </p:txBody>
          </p:sp>
          <p:sp>
            <p:nvSpPr>
              <p:cNvPr id="1307" name="Rectangle 47"/>
              <p:cNvSpPr>
                <a:spLocks noChangeArrowheads="true"/>
              </p:cNvSpPr>
              <p:nvPr/>
            </p:nvSpPr>
            <p:spPr bwMode="auto">
              <a:xfrm>
                <a:off x="605" y="1776"/>
                <a:ext cx="30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 lIns="90487" tIns="44450" rIns="90487" bIns="44450" anchor="ctr"/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0</a:t>
                </a:r>
                <a:endParaRPr/>
              </a:p>
            </p:txBody>
          </p:sp>
        </p:grpSp>
      </p:grpSp>
      <p:grpSp>
        <p:nvGrpSpPr>
          <p:cNvPr id="1308" name="Group 48"/>
          <p:cNvGrpSpPr/>
          <p:nvPr/>
        </p:nvGrpSpPr>
        <p:grpSpPr>
          <a:xfrm>
            <a:off x="4889500" y="4006850"/>
            <a:ext cx="2924175" cy="336550"/>
            <a:chOff x="3061" y="2261"/>
            <a:chExt cx="1842" cy="212"/>
          </a:xfrm>
        </p:grpSpPr>
        <p:sp>
          <p:nvSpPr>
            <p:cNvPr id="1309" name="Line 49"/>
            <p:cNvSpPr>
              <a:spLocks noChangeShapeType="true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/>
            <a:lstStyle/>
            <a:p>
              <a:pPr/>
              <a:endParaRPr lang="zh-CN" altLang="en-US"/>
            </a:p>
          </p:txBody>
        </p:sp>
        <p:sp>
          <p:nvSpPr>
            <p:cNvPr id="1310" name="Text Box 50"/>
            <p:cNvSpPr txBox="true">
              <a:spLocks noChangeArrowheads="true"/>
            </p:cNvSpPr>
            <p:nvPr/>
          </p:nvSpPr>
          <p:spPr bwMode="auto">
            <a:xfrm>
              <a:off x="3770" y="2261"/>
              <a:ext cx="41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VPO</a:t>
              </a:r>
              <a:endParaRPr/>
            </a:p>
          </p:txBody>
        </p:sp>
      </p:grpSp>
      <p:grpSp>
        <p:nvGrpSpPr>
          <p:cNvPr id="1311" name="Group 51"/>
          <p:cNvGrpSpPr/>
          <p:nvPr/>
        </p:nvGrpSpPr>
        <p:grpSpPr>
          <a:xfrm>
            <a:off x="990600" y="3998913"/>
            <a:ext cx="3916363" cy="336550"/>
            <a:chOff x="3061" y="2261"/>
            <a:chExt cx="1842" cy="212"/>
          </a:xfrm>
        </p:grpSpPr>
        <p:sp>
          <p:nvSpPr>
            <p:cNvPr id="1312" name="Line 52"/>
            <p:cNvSpPr>
              <a:spLocks noChangeShapeType="true"/>
            </p:cNvSpPr>
            <p:nvPr/>
          </p:nvSpPr>
          <p:spPr bwMode="auto">
            <a:xfrm>
              <a:off x="3061" y="235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/>
            <a:lstStyle/>
            <a:p>
              <a:pPr/>
              <a:endParaRPr lang="zh-CN" altLang="en-US"/>
            </a:p>
          </p:txBody>
        </p:sp>
        <p:sp>
          <p:nvSpPr>
            <p:cNvPr id="1313" name="Text Box 53"/>
            <p:cNvSpPr txBox="true">
              <a:spLocks noChangeArrowheads="true"/>
            </p:cNvSpPr>
            <p:nvPr/>
          </p:nvSpPr>
          <p:spPr bwMode="auto">
            <a:xfrm>
              <a:off x="3770" y="2261"/>
              <a:ext cx="306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800">
                  <a:solidFill>
                    <a:schemeClr val="tx2"/>
                  </a:solidFill>
                  <a:latin typeface="Helvetica" pitchFamily="34" charset="0"/>
                </a:rPr>
                <a:t>VPN</a:t>
              </a:r>
              <a:endParaRPr/>
            </a:p>
          </p:txBody>
        </p:sp>
      </p:grpSp>
      <p:grpSp>
        <p:nvGrpSpPr>
          <p:cNvPr id="1314" name="Group 57"/>
          <p:cNvGrpSpPr/>
          <p:nvPr/>
        </p:nvGrpSpPr>
        <p:grpSpPr>
          <a:xfrm>
            <a:off x="990600" y="3008313"/>
            <a:ext cx="2927350" cy="309562"/>
            <a:chOff x="2445" y="1645"/>
            <a:chExt cx="625" cy="195"/>
          </a:xfrm>
        </p:grpSpPr>
        <p:sp>
          <p:nvSpPr>
            <p:cNvPr id="1315" name="Line 58"/>
            <p:cNvSpPr>
              <a:spLocks noChangeShapeType="true"/>
            </p:cNvSpPr>
            <p:nvPr/>
          </p:nvSpPr>
          <p:spPr bwMode="auto">
            <a:xfrm>
              <a:off x="2445" y="1718"/>
              <a:ext cx="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/>
            </a:extLst>
          </p:spPr>
          <p:txBody>
            <a:bodyPr wrap="none" lIns="90487" tIns="44450" rIns="90487" bIns="44450"/>
            <a:lstStyle/>
            <a:p>
              <a:pPr/>
              <a:endParaRPr lang="zh-CN" altLang="en-US"/>
            </a:p>
          </p:txBody>
        </p:sp>
        <p:sp>
          <p:nvSpPr>
            <p:cNvPr id="1316" name="Text Box 59"/>
            <p:cNvSpPr txBox="true">
              <a:spLocks noChangeArrowheads="true"/>
            </p:cNvSpPr>
            <p:nvPr/>
          </p:nvSpPr>
          <p:spPr bwMode="auto">
            <a:xfrm>
              <a:off x="2710" y="1645"/>
              <a:ext cx="150" cy="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zh-CN" sz="1600">
                  <a:solidFill>
                    <a:schemeClr val="tx2"/>
                  </a:solidFill>
                  <a:latin typeface="Helvetica" pitchFamily="34" charset="0"/>
                </a:rPr>
                <a:t>TLBT</a:t>
              </a:r>
              <a:endParaRPr/>
            </a:p>
          </p:txBody>
        </p:sp>
      </p:grpSp>
      <p:graphicFrame>
        <p:nvGraphicFramePr>
          <p:cNvPr id="1317" name="Group 60"/>
          <p:cNvGraphicFramePr/>
          <p:nvPr/>
        </p:nvGraphicFramePr>
        <p:xfrm rot="0" flipH="false" flipV="false">
          <a:off x="304800" y="4813300"/>
          <a:ext cx="8458200" cy="168275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val="1"/>
                    </a:ext>
                  </a:extLst>
                </a:gridCol>
                <a:gridCol w="609600">
                  <a:extLst>
                    <a:ext uri="{9D8B030D-6E8A-4147-A177-3AD203B41FA5}">
                      <a16:colId val="2"/>
                    </a:ext>
                  </a:extLst>
                </a:gridCol>
                <a:gridCol w="609600">
                  <a:extLst>
                    <a:ext uri="{9D8B030D-6E8A-4147-A177-3AD203B41FA5}">
                      <a16:colId val="3"/>
                    </a:ext>
                  </a:extLst>
                </a:gridCol>
                <a:gridCol w="762000">
                  <a:extLst>
                    <a:ext uri="{9D8B030D-6E8A-4147-A177-3AD203B41FA5}">
                      <a16:colId val="4"/>
                    </a:ext>
                  </a:extLst>
                </a:gridCol>
                <a:gridCol w="609600">
                  <a:extLst>
                    <a:ext uri="{9D8B030D-6E8A-4147-A177-3AD203B41FA5}">
                      <a16:colId val="5"/>
                    </a:ext>
                  </a:extLst>
                </a:gridCol>
                <a:gridCol w="609600">
                  <a:extLst>
                    <a:ext uri="{9D8B030D-6E8A-4147-A177-3AD203B41FA5}">
                      <a16:colId val="6"/>
                    </a:ext>
                  </a:extLst>
                </a:gridCol>
                <a:gridCol w="762000">
                  <a:extLst>
                    <a:ext uri="{9D8B030D-6E8A-4147-A177-3AD203B41FA5}">
                      <a16:colId val="7"/>
                    </a:ext>
                  </a:extLst>
                </a:gridCol>
                <a:gridCol w="609600">
                  <a:extLst>
                    <a:ext uri="{9D8B030D-6E8A-4147-A177-3AD203B41FA5}">
                      <a16:colId val="8"/>
                    </a:ext>
                  </a:extLst>
                </a:gridCol>
                <a:gridCol w="609600">
                  <a:extLst>
                    <a:ext uri="{9D8B030D-6E8A-4147-A177-3AD203B41FA5}">
                      <a16:colId val="9"/>
                    </a:ext>
                  </a:extLst>
                </a:gridCol>
                <a:gridCol w="762000">
                  <a:extLst>
                    <a:ext uri="{9D8B030D-6E8A-4147-A177-3AD203B41FA5}">
                      <a16:colId val="10"/>
                    </a:ext>
                  </a:extLst>
                </a:gridCol>
                <a:gridCol w="609600">
                  <a:extLst>
                    <a:ext uri="{9D8B030D-6E8A-4147-A177-3AD203B41FA5}">
                      <a16:colId val="11"/>
                    </a:ext>
                  </a:extLst>
                </a:gridCol>
                <a:gridCol w="609600">
                  <a:extLst>
                    <a:ext uri="{9D8B030D-6E8A-4147-A177-3AD203B41FA5}">
                      <a16:colId val="12"/>
                    </a:ext>
                  </a:extLst>
                </a:gridCol>
                <a:gridCol w="762000">
                  <a:extLst>
                    <a:ext uri="{9D8B030D-6E8A-4147-A177-3AD203B41FA5}">
                      <a16:colId val="13"/>
                    </a:ext>
                  </a:extLst>
                </a:gridCol>
              </a:tblGrid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kumimoji="false" lang="en-US" altLang="zh-CN" sz="1600" b="false" i="false" u="none" strike="noStrike" cap="none" normalizeH="false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charset="0"/>
                        <a:ea typeface="宋体" charset="-122"/>
                      </a:endParaRP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09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00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07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04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0A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08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06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07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0A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  <p:sp>
        <p:nvSpPr>
          <p:cNvPr id="1318" name="Rectangle 146"/>
          <p:cNvSpPr>
            <a:spLocks noChangeArrowheads="true"/>
          </p:cNvSpPr>
          <p:nvPr/>
        </p:nvSpPr>
        <p:spPr bwMode="auto"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sz="2800">
                <a:latin typeface="Comic Sans MS"/>
                <a:ea typeface="宋体"/>
                <a:cs typeface="宋体"/>
              </a:rPr>
              <a:t>Simple Memory System: </a:t>
            </a:r>
            <a:r>
              <a:rPr lang="en-US" sz="2800">
                <a:solidFill>
                  <a:schemeClr val="tx2">
                    <a:alpha val="100000"/>
                  </a:schemeClr>
                </a:solidFill>
              </a:rPr>
              <a:t>TLB</a:t>
            </a:r>
            <a:endParaRPr/>
          </a:p>
        </p:txBody>
      </p:sp>
      <p:cxnSp>
        <p:nvCxnSpPr>
          <p:cNvPr id="1319" name="Straight Connector 3"/>
          <p:cNvCxnSpPr>
            <a:cxnSpLocks noChangeShapeType="true"/>
          </p:cNvCxnSpPr>
          <p:nvPr/>
        </p:nvCxnSpPr>
        <p:spPr bwMode="auto">
          <a:xfrm>
            <a:off x="4889500" y="2819400"/>
            <a:ext cx="0" cy="16764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/>
          </a:extLst>
        </p:spPr>
      </p:cxnSp>
      <p:sp>
        <p:nvSpPr>
          <p:cNvPr id="1320" name="Rectangle 3"/>
          <p:cNvSpPr txBox="true">
            <a:spLocks noChangeArrowheads="true"/>
          </p:cNvSpPr>
          <p:nvPr/>
        </p:nvSpPr>
        <p:spPr bwMode="auto">
          <a:xfrm>
            <a:off x="4867275" y="1524000"/>
            <a:ext cx="42767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zh-CN" sz="2400" b="false"/>
              <a:t>Addressing</a:t>
            </a:r>
            <a:endParaRPr/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b="false"/>
              <a:t>14-bit virtual addresses</a:t>
            </a:r>
            <a:endParaRPr/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b="false"/>
              <a:t>12-bit physical address</a:t>
            </a:r>
            <a:endParaRPr/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b="false"/>
              <a:t>Page size = 64 B</a:t>
            </a:r>
            <a:r>
              <a:rPr lang="zh-CN" altLang="en-US" b="false">
                <a:solidFill>
                  <a:srgbClr val="FF0000"/>
                </a:solidFill>
              </a:rPr>
              <a:t> </a:t>
            </a:r>
            <a:r>
              <a:rPr lang="en-US" altLang="zh-CN" b="false"/>
              <a:t>(6-bit)</a:t>
            </a:r>
            <a:endParaRPr lang="zh-CN" altLang="en-US" b="false"/>
          </a:p>
        </p:txBody>
      </p:sp>
      <p:sp>
        <p:nvSpPr>
          <p:cNvPr id="1321" name=""/>
          <p:cNvSpPr txBox="true"/>
          <p:nvPr/>
        </p:nvSpPr>
        <p:spPr>
          <a:xfrm rot="0" flipH="false" flipV="false">
            <a:off x="225425" y="4709160"/>
            <a:ext cx="6159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Set</a:t>
            </a:r>
            <a:endParaRPr/>
          </a:p>
        </p:txBody>
      </p:sp>
      <p:sp>
        <p:nvSpPr>
          <p:cNvPr id="1322" name=""/>
          <p:cNvSpPr txBox="true"/>
          <p:nvPr/>
        </p:nvSpPr>
        <p:spPr>
          <a:xfrm rot="0" flipH="false" flipV="false">
            <a:off x="225425" y="4335463"/>
            <a:ext cx="19367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TLB snapshot:</a:t>
            </a:r>
            <a:endParaRPr/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13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45B1673E-5E7C-5D4D-966D-F837B473038E}" type="slidenum">
              <a:rPr lang="zh-CN" altLang="en-US" sz="1400" b="false">
                <a:latin typeface="Times New Roman" panose="02020603050405020304" charset="0"/>
              </a:rPr>
              <a:t>87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325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课堂练习</a:t>
            </a:r>
            <a:r>
              <a:rPr lang="en-US">
                <a:latin typeface="Comic Sans MS"/>
                <a:ea typeface="宋体"/>
                <a:cs typeface="宋体"/>
              </a:rPr>
              <a:t>2-4</a:t>
            </a:r>
            <a:endParaRPr/>
          </a:p>
        </p:txBody>
      </p:sp>
      <p:sp>
        <p:nvSpPr>
          <p:cNvPr id="1326" name="Rectangle 3"/>
          <p:cNvSpPr>
            <a:spLocks noChangeArrowheads="true"/>
          </p:cNvSpPr>
          <p:nvPr/>
        </p:nvSpPr>
        <p:spPr bwMode="auto">
          <a:xfrm>
            <a:off x="533400" y="1614488"/>
            <a:ext cx="3094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b="false"/>
              <a:t>Virtual Address 0x03D4</a:t>
            </a:r>
            <a:endParaRPr lang="zh-CN" altLang="en-US" b="false"/>
          </a:p>
        </p:txBody>
      </p:sp>
      <p:grpSp>
        <p:nvGrpSpPr>
          <p:cNvPr id="1327" name="Group 4"/>
          <p:cNvGrpSpPr/>
          <p:nvPr/>
        </p:nvGrpSpPr>
        <p:grpSpPr>
          <a:xfrm>
            <a:off x="685800" y="2032000"/>
            <a:ext cx="6823075" cy="1106488"/>
            <a:chOff x="432" y="1415"/>
            <a:chExt cx="4298" cy="697"/>
          </a:xfrm>
        </p:grpSpPr>
        <p:grpSp>
          <p:nvGrpSpPr>
            <p:cNvPr id="1328" name="Group 5"/>
            <p:cNvGrpSpPr/>
            <p:nvPr/>
          </p:nvGrpSpPr>
          <p:grpSpPr>
            <a:xfrm>
              <a:off x="432" y="1415"/>
              <a:ext cx="4298" cy="384"/>
              <a:chOff x="629" y="1176"/>
              <a:chExt cx="4298" cy="384"/>
            </a:xfrm>
          </p:grpSpPr>
          <p:grpSp>
            <p:nvGrpSpPr>
              <p:cNvPr id="1329" name="Group 6"/>
              <p:cNvGrpSpPr/>
              <p:nvPr/>
            </p:nvGrpSpPr>
            <p:grpSpPr>
              <a:xfrm>
                <a:off x="629" y="1176"/>
                <a:ext cx="307" cy="384"/>
                <a:chOff x="629" y="1176"/>
                <a:chExt cx="307" cy="384"/>
              </a:xfrm>
            </p:grpSpPr>
            <p:sp>
              <p:nvSpPr>
                <p:cNvPr id="1330" name="Rectangle 7"/>
                <p:cNvSpPr>
                  <a:spLocks noChangeArrowheads="true"/>
                </p:cNvSpPr>
                <p:nvPr/>
              </p:nvSpPr>
              <p:spPr bwMode="auto">
                <a:xfrm>
                  <a:off x="629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endParaRPr lang="zh-CN" altLang="en-US" sz="1800">
                    <a:solidFill>
                      <a:schemeClr val="tx2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331" name="Rectangle 8"/>
                <p:cNvSpPr>
                  <a:spLocks noChangeArrowheads="true"/>
                </p:cNvSpPr>
                <p:nvPr/>
              </p:nvSpPr>
              <p:spPr bwMode="auto">
                <a:xfrm>
                  <a:off x="629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13</a:t>
                  </a:r>
                  <a:endParaRPr/>
                </a:p>
              </p:txBody>
            </p:sp>
          </p:grpSp>
          <p:grpSp>
            <p:nvGrpSpPr>
              <p:cNvPr id="1332" name="Group 9"/>
              <p:cNvGrpSpPr/>
              <p:nvPr/>
            </p:nvGrpSpPr>
            <p:grpSpPr>
              <a:xfrm>
                <a:off x="936" y="1176"/>
                <a:ext cx="307" cy="384"/>
                <a:chOff x="936" y="1176"/>
                <a:chExt cx="307" cy="384"/>
              </a:xfrm>
            </p:grpSpPr>
            <p:sp>
              <p:nvSpPr>
                <p:cNvPr id="1333" name="Rectangle 10"/>
                <p:cNvSpPr>
                  <a:spLocks noChangeArrowheads="true"/>
                </p:cNvSpPr>
                <p:nvPr/>
              </p:nvSpPr>
              <p:spPr bwMode="auto">
                <a:xfrm>
                  <a:off x="936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endParaRPr lang="zh-CN" altLang="en-US" sz="1800">
                    <a:solidFill>
                      <a:schemeClr val="tx2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334" name="Rectangle 11"/>
                <p:cNvSpPr>
                  <a:spLocks noChangeArrowheads="true"/>
                </p:cNvSpPr>
                <p:nvPr/>
              </p:nvSpPr>
              <p:spPr bwMode="auto">
                <a:xfrm>
                  <a:off x="936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12</a:t>
                  </a:r>
                  <a:endParaRPr/>
                </a:p>
              </p:txBody>
            </p:sp>
          </p:grpSp>
          <p:grpSp>
            <p:nvGrpSpPr>
              <p:cNvPr id="1335" name="Group 12"/>
              <p:cNvGrpSpPr/>
              <p:nvPr/>
            </p:nvGrpSpPr>
            <p:grpSpPr>
              <a:xfrm>
                <a:off x="1243" y="1176"/>
                <a:ext cx="307" cy="384"/>
                <a:chOff x="1243" y="1176"/>
                <a:chExt cx="307" cy="384"/>
              </a:xfrm>
            </p:grpSpPr>
            <p:sp>
              <p:nvSpPr>
                <p:cNvPr id="1336" name="Rectangle 13"/>
                <p:cNvSpPr>
                  <a:spLocks noChangeArrowheads="true"/>
                </p:cNvSpPr>
                <p:nvPr/>
              </p:nvSpPr>
              <p:spPr bwMode="auto">
                <a:xfrm>
                  <a:off x="1243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endParaRPr lang="zh-CN" altLang="en-US" sz="1800">
                    <a:solidFill>
                      <a:schemeClr val="tx2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337" name="Rectangle 14"/>
                <p:cNvSpPr>
                  <a:spLocks noChangeArrowheads="true"/>
                </p:cNvSpPr>
                <p:nvPr/>
              </p:nvSpPr>
              <p:spPr bwMode="auto">
                <a:xfrm>
                  <a:off x="1243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11</a:t>
                  </a:r>
                  <a:endParaRPr/>
                </a:p>
              </p:txBody>
            </p:sp>
          </p:grpSp>
          <p:grpSp>
            <p:nvGrpSpPr>
              <p:cNvPr id="1338" name="Group 15"/>
              <p:cNvGrpSpPr/>
              <p:nvPr/>
            </p:nvGrpSpPr>
            <p:grpSpPr>
              <a:xfrm>
                <a:off x="1550" y="1176"/>
                <a:ext cx="307" cy="384"/>
                <a:chOff x="1550" y="1176"/>
                <a:chExt cx="307" cy="384"/>
              </a:xfrm>
            </p:grpSpPr>
            <p:sp>
              <p:nvSpPr>
                <p:cNvPr id="1339" name="Rectangle 16"/>
                <p:cNvSpPr>
                  <a:spLocks noChangeArrowheads="true"/>
                </p:cNvSpPr>
                <p:nvPr/>
              </p:nvSpPr>
              <p:spPr bwMode="auto">
                <a:xfrm>
                  <a:off x="1550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40" name="Rectangle 17"/>
                <p:cNvSpPr>
                  <a:spLocks noChangeArrowheads="true"/>
                </p:cNvSpPr>
                <p:nvPr/>
              </p:nvSpPr>
              <p:spPr bwMode="auto">
                <a:xfrm>
                  <a:off x="1550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10</a:t>
                  </a:r>
                  <a:endParaRPr/>
                </a:p>
              </p:txBody>
            </p:sp>
          </p:grpSp>
          <p:grpSp>
            <p:nvGrpSpPr>
              <p:cNvPr id="1341" name="Group 18"/>
              <p:cNvGrpSpPr/>
              <p:nvPr/>
            </p:nvGrpSpPr>
            <p:grpSpPr>
              <a:xfrm>
                <a:off x="1857" y="1176"/>
                <a:ext cx="307" cy="384"/>
                <a:chOff x="1857" y="1176"/>
                <a:chExt cx="307" cy="384"/>
              </a:xfrm>
            </p:grpSpPr>
            <p:sp>
              <p:nvSpPr>
                <p:cNvPr id="1342" name="Rectangle 19"/>
                <p:cNvSpPr>
                  <a:spLocks noChangeArrowheads="true"/>
                </p:cNvSpPr>
                <p:nvPr/>
              </p:nvSpPr>
              <p:spPr bwMode="auto">
                <a:xfrm>
                  <a:off x="1857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43" name="Rectangle 20"/>
                <p:cNvSpPr>
                  <a:spLocks noChangeArrowheads="true"/>
                </p:cNvSpPr>
                <p:nvPr/>
              </p:nvSpPr>
              <p:spPr bwMode="auto">
                <a:xfrm>
                  <a:off x="1857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9</a:t>
                  </a:r>
                  <a:endParaRPr/>
                </a:p>
              </p:txBody>
            </p:sp>
          </p:grpSp>
          <p:grpSp>
            <p:nvGrpSpPr>
              <p:cNvPr id="1344" name="Group 21"/>
              <p:cNvGrpSpPr/>
              <p:nvPr/>
            </p:nvGrpSpPr>
            <p:grpSpPr>
              <a:xfrm>
                <a:off x="2164" y="1176"/>
                <a:ext cx="307" cy="384"/>
                <a:chOff x="2164" y="1176"/>
                <a:chExt cx="307" cy="384"/>
              </a:xfrm>
            </p:grpSpPr>
            <p:sp>
              <p:nvSpPr>
                <p:cNvPr id="1345" name="Rectangle 22"/>
                <p:cNvSpPr>
                  <a:spLocks noChangeArrowheads="true"/>
                </p:cNvSpPr>
                <p:nvPr/>
              </p:nvSpPr>
              <p:spPr bwMode="auto">
                <a:xfrm>
                  <a:off x="2164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46" name="Rectangle 23"/>
                <p:cNvSpPr>
                  <a:spLocks noChangeArrowheads="true"/>
                </p:cNvSpPr>
                <p:nvPr/>
              </p:nvSpPr>
              <p:spPr bwMode="auto">
                <a:xfrm>
                  <a:off x="2164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8</a:t>
                  </a:r>
                  <a:endParaRPr/>
                </a:p>
              </p:txBody>
            </p:sp>
          </p:grpSp>
          <p:grpSp>
            <p:nvGrpSpPr>
              <p:cNvPr id="1347" name="Group 24"/>
              <p:cNvGrpSpPr/>
              <p:nvPr/>
            </p:nvGrpSpPr>
            <p:grpSpPr>
              <a:xfrm>
                <a:off x="2471" y="1176"/>
                <a:ext cx="307" cy="384"/>
                <a:chOff x="2471" y="1176"/>
                <a:chExt cx="307" cy="384"/>
              </a:xfrm>
            </p:grpSpPr>
            <p:sp>
              <p:nvSpPr>
                <p:cNvPr id="1348" name="Rectangle 25"/>
                <p:cNvSpPr>
                  <a:spLocks noChangeArrowheads="true"/>
                </p:cNvSpPr>
                <p:nvPr/>
              </p:nvSpPr>
              <p:spPr bwMode="auto">
                <a:xfrm>
                  <a:off x="2471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49" name="Rectangle 26"/>
                <p:cNvSpPr>
                  <a:spLocks noChangeArrowheads="true"/>
                </p:cNvSpPr>
                <p:nvPr/>
              </p:nvSpPr>
              <p:spPr bwMode="auto">
                <a:xfrm>
                  <a:off x="2471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7</a:t>
                  </a:r>
                  <a:endParaRPr/>
                </a:p>
              </p:txBody>
            </p:sp>
          </p:grpSp>
          <p:grpSp>
            <p:nvGrpSpPr>
              <p:cNvPr id="1350" name="Group 27"/>
              <p:cNvGrpSpPr/>
              <p:nvPr/>
            </p:nvGrpSpPr>
            <p:grpSpPr>
              <a:xfrm>
                <a:off x="2778" y="1176"/>
                <a:ext cx="307" cy="384"/>
                <a:chOff x="2778" y="1176"/>
                <a:chExt cx="307" cy="384"/>
              </a:xfrm>
            </p:grpSpPr>
            <p:sp>
              <p:nvSpPr>
                <p:cNvPr id="1351" name="Rectangle 28"/>
                <p:cNvSpPr>
                  <a:spLocks noChangeArrowheads="true"/>
                </p:cNvSpPr>
                <p:nvPr/>
              </p:nvSpPr>
              <p:spPr bwMode="auto">
                <a:xfrm>
                  <a:off x="2778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52" name="Rectangle 29"/>
                <p:cNvSpPr>
                  <a:spLocks noChangeArrowheads="true"/>
                </p:cNvSpPr>
                <p:nvPr/>
              </p:nvSpPr>
              <p:spPr bwMode="auto">
                <a:xfrm>
                  <a:off x="2778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1353" name="Group 30"/>
              <p:cNvGrpSpPr/>
              <p:nvPr/>
            </p:nvGrpSpPr>
            <p:grpSpPr>
              <a:xfrm>
                <a:off x="3085" y="1176"/>
                <a:ext cx="307" cy="384"/>
                <a:chOff x="3085" y="1176"/>
                <a:chExt cx="307" cy="384"/>
              </a:xfrm>
            </p:grpSpPr>
            <p:sp>
              <p:nvSpPr>
                <p:cNvPr id="1354" name="Rectangle 31"/>
                <p:cNvSpPr>
                  <a:spLocks noChangeArrowheads="true"/>
                </p:cNvSpPr>
                <p:nvPr/>
              </p:nvSpPr>
              <p:spPr bwMode="auto">
                <a:xfrm>
                  <a:off x="3085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55" name="Rectangle 32"/>
                <p:cNvSpPr>
                  <a:spLocks noChangeArrowheads="true"/>
                </p:cNvSpPr>
                <p:nvPr/>
              </p:nvSpPr>
              <p:spPr bwMode="auto">
                <a:xfrm>
                  <a:off x="3085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1356" name="Group 33"/>
              <p:cNvGrpSpPr/>
              <p:nvPr/>
            </p:nvGrpSpPr>
            <p:grpSpPr>
              <a:xfrm>
                <a:off x="3392" y="1176"/>
                <a:ext cx="307" cy="384"/>
                <a:chOff x="3392" y="1176"/>
                <a:chExt cx="307" cy="384"/>
              </a:xfrm>
            </p:grpSpPr>
            <p:sp>
              <p:nvSpPr>
                <p:cNvPr id="1357" name="Rectangle 34"/>
                <p:cNvSpPr>
                  <a:spLocks noChangeArrowheads="true"/>
                </p:cNvSpPr>
                <p:nvPr/>
              </p:nvSpPr>
              <p:spPr bwMode="auto">
                <a:xfrm>
                  <a:off x="3392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58" name="Rectangle 35"/>
                <p:cNvSpPr>
                  <a:spLocks noChangeArrowheads="true"/>
                </p:cNvSpPr>
                <p:nvPr/>
              </p:nvSpPr>
              <p:spPr bwMode="auto">
                <a:xfrm>
                  <a:off x="3392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1359" name="Group 36"/>
              <p:cNvGrpSpPr/>
              <p:nvPr/>
            </p:nvGrpSpPr>
            <p:grpSpPr>
              <a:xfrm>
                <a:off x="3699" y="1176"/>
                <a:ext cx="307" cy="384"/>
                <a:chOff x="3699" y="1176"/>
                <a:chExt cx="307" cy="384"/>
              </a:xfrm>
            </p:grpSpPr>
            <p:sp>
              <p:nvSpPr>
                <p:cNvPr id="1360" name="Rectangle 37"/>
                <p:cNvSpPr>
                  <a:spLocks noChangeArrowheads="true"/>
                </p:cNvSpPr>
                <p:nvPr/>
              </p:nvSpPr>
              <p:spPr bwMode="auto">
                <a:xfrm>
                  <a:off x="3699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61" name="Rectangle 38"/>
                <p:cNvSpPr>
                  <a:spLocks noChangeArrowheads="true"/>
                </p:cNvSpPr>
                <p:nvPr/>
              </p:nvSpPr>
              <p:spPr bwMode="auto">
                <a:xfrm>
                  <a:off x="3699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1362" name="Group 39"/>
              <p:cNvGrpSpPr/>
              <p:nvPr/>
            </p:nvGrpSpPr>
            <p:grpSpPr>
              <a:xfrm>
                <a:off x="4006" y="1176"/>
                <a:ext cx="307" cy="384"/>
                <a:chOff x="4006" y="1176"/>
                <a:chExt cx="307" cy="384"/>
              </a:xfrm>
            </p:grpSpPr>
            <p:sp>
              <p:nvSpPr>
                <p:cNvPr id="1363" name="Rectangle 40"/>
                <p:cNvSpPr>
                  <a:spLocks noChangeArrowheads="true"/>
                </p:cNvSpPr>
                <p:nvPr/>
              </p:nvSpPr>
              <p:spPr bwMode="auto">
                <a:xfrm>
                  <a:off x="4006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64" name="Rectangle 41"/>
                <p:cNvSpPr>
                  <a:spLocks noChangeArrowheads="true"/>
                </p:cNvSpPr>
                <p:nvPr/>
              </p:nvSpPr>
              <p:spPr bwMode="auto">
                <a:xfrm>
                  <a:off x="4006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1365" name="Group 42"/>
              <p:cNvGrpSpPr/>
              <p:nvPr/>
            </p:nvGrpSpPr>
            <p:grpSpPr>
              <a:xfrm>
                <a:off x="4313" y="1176"/>
                <a:ext cx="307" cy="384"/>
                <a:chOff x="4313" y="1176"/>
                <a:chExt cx="307" cy="384"/>
              </a:xfrm>
            </p:grpSpPr>
            <p:sp>
              <p:nvSpPr>
                <p:cNvPr id="1366" name="Rectangle 43"/>
                <p:cNvSpPr>
                  <a:spLocks noChangeArrowheads="true"/>
                </p:cNvSpPr>
                <p:nvPr/>
              </p:nvSpPr>
              <p:spPr bwMode="auto">
                <a:xfrm>
                  <a:off x="4313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67" name="Rectangle 44"/>
                <p:cNvSpPr>
                  <a:spLocks noChangeArrowheads="true"/>
                </p:cNvSpPr>
                <p:nvPr/>
              </p:nvSpPr>
              <p:spPr bwMode="auto">
                <a:xfrm>
                  <a:off x="4313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1368" name="Group 45"/>
              <p:cNvGrpSpPr/>
              <p:nvPr/>
            </p:nvGrpSpPr>
            <p:grpSpPr>
              <a:xfrm>
                <a:off x="4620" y="1176"/>
                <a:ext cx="307" cy="384"/>
                <a:chOff x="4620" y="1176"/>
                <a:chExt cx="307" cy="384"/>
              </a:xfrm>
            </p:grpSpPr>
            <p:sp>
              <p:nvSpPr>
                <p:cNvPr id="1369" name="Rectangle 46"/>
                <p:cNvSpPr>
                  <a:spLocks noChangeArrowheads="true"/>
                </p:cNvSpPr>
                <p:nvPr/>
              </p:nvSpPr>
              <p:spPr bwMode="auto">
                <a:xfrm>
                  <a:off x="4620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370" name="Rectangle 47"/>
                <p:cNvSpPr>
                  <a:spLocks noChangeArrowheads="true"/>
                </p:cNvSpPr>
                <p:nvPr/>
              </p:nvSpPr>
              <p:spPr bwMode="auto">
                <a:xfrm>
                  <a:off x="4620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0</a:t>
                  </a:r>
                  <a:endParaRPr/>
                </a:p>
              </p:txBody>
            </p:sp>
          </p:grpSp>
        </p:grpSp>
        <p:grpSp>
          <p:nvGrpSpPr>
            <p:cNvPr id="1371" name="Group 48"/>
            <p:cNvGrpSpPr/>
            <p:nvPr/>
          </p:nvGrpSpPr>
          <p:grpSpPr>
            <a:xfrm>
              <a:off x="2888" y="1900"/>
              <a:ext cx="1842" cy="212"/>
              <a:chOff x="3085" y="1661"/>
              <a:chExt cx="1842" cy="212"/>
            </a:xfrm>
          </p:grpSpPr>
          <p:sp>
            <p:nvSpPr>
              <p:cNvPr id="1372" name="Line 49"/>
              <p:cNvSpPr>
                <a:spLocks noChangeShapeType="true"/>
              </p:cNvSpPr>
              <p:nvPr/>
            </p:nvSpPr>
            <p:spPr bwMode="auto">
              <a:xfrm>
                <a:off x="3085" y="17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373" name="Text Box 50"/>
              <p:cNvSpPr txBox="true">
                <a:spLocks noChangeArrowheads="true"/>
              </p:cNvSpPr>
              <p:nvPr/>
            </p:nvSpPr>
            <p:spPr bwMode="auto">
              <a:xfrm>
                <a:off x="3794" y="1661"/>
                <a:ext cx="418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VPO</a:t>
                </a:r>
                <a:endParaRPr/>
              </a:p>
            </p:txBody>
          </p:sp>
        </p:grpSp>
        <p:grpSp>
          <p:nvGrpSpPr>
            <p:cNvPr id="1374" name="Group 51"/>
            <p:cNvGrpSpPr/>
            <p:nvPr/>
          </p:nvGrpSpPr>
          <p:grpSpPr>
            <a:xfrm>
              <a:off x="432" y="1895"/>
              <a:ext cx="2467" cy="212"/>
              <a:chOff x="629" y="1656"/>
              <a:chExt cx="2467" cy="212"/>
            </a:xfrm>
          </p:grpSpPr>
          <p:sp>
            <p:nvSpPr>
              <p:cNvPr id="1375" name="Line 52"/>
              <p:cNvSpPr>
                <a:spLocks noChangeShapeType="true"/>
              </p:cNvSpPr>
              <p:nvPr/>
            </p:nvSpPr>
            <p:spPr bwMode="auto">
              <a:xfrm>
                <a:off x="629" y="1747"/>
                <a:ext cx="246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376" name="Text Box 53"/>
              <p:cNvSpPr txBox="true">
                <a:spLocks noChangeArrowheads="true"/>
              </p:cNvSpPr>
              <p:nvPr/>
            </p:nvSpPr>
            <p:spPr bwMode="auto">
              <a:xfrm>
                <a:off x="1579" y="1656"/>
                <a:ext cx="409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VPN</a:t>
                </a:r>
                <a:endParaRPr/>
              </a:p>
            </p:txBody>
          </p:sp>
        </p:grpSp>
        <p:sp>
          <p:nvSpPr>
            <p:cNvPr id="1377" name="Text Box 54"/>
            <p:cNvSpPr txBox="true">
              <a:spLocks noChangeArrowheads="true"/>
            </p:cNvSpPr>
            <p:nvPr/>
          </p:nvSpPr>
          <p:spPr bwMode="auto">
            <a:xfrm>
              <a:off x="4459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378" name="Text Box 55"/>
            <p:cNvSpPr txBox="true">
              <a:spLocks noChangeArrowheads="true"/>
            </p:cNvSpPr>
            <p:nvPr/>
          </p:nvSpPr>
          <p:spPr bwMode="auto">
            <a:xfrm>
              <a:off x="4123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379" name="Text Box 56"/>
            <p:cNvSpPr txBox="true">
              <a:spLocks noChangeArrowheads="true"/>
            </p:cNvSpPr>
            <p:nvPr/>
          </p:nvSpPr>
          <p:spPr bwMode="auto">
            <a:xfrm>
              <a:off x="3835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380" name="Text Box 57"/>
            <p:cNvSpPr txBox="true">
              <a:spLocks noChangeArrowheads="true"/>
            </p:cNvSpPr>
            <p:nvPr/>
          </p:nvSpPr>
          <p:spPr bwMode="auto">
            <a:xfrm>
              <a:off x="3547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381" name="Text Box 58"/>
            <p:cNvSpPr txBox="true">
              <a:spLocks noChangeArrowheads="true"/>
            </p:cNvSpPr>
            <p:nvPr/>
          </p:nvSpPr>
          <p:spPr bwMode="auto">
            <a:xfrm>
              <a:off x="3211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382" name="Text Box 59"/>
            <p:cNvSpPr txBox="true">
              <a:spLocks noChangeArrowheads="true"/>
            </p:cNvSpPr>
            <p:nvPr/>
          </p:nvSpPr>
          <p:spPr bwMode="auto">
            <a:xfrm>
              <a:off x="2923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383" name="Text Box 60"/>
            <p:cNvSpPr txBox="true">
              <a:spLocks noChangeArrowheads="true"/>
            </p:cNvSpPr>
            <p:nvPr/>
          </p:nvSpPr>
          <p:spPr bwMode="auto">
            <a:xfrm>
              <a:off x="2587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384" name="Text Box 61"/>
            <p:cNvSpPr txBox="true">
              <a:spLocks noChangeArrowheads="true"/>
            </p:cNvSpPr>
            <p:nvPr/>
          </p:nvSpPr>
          <p:spPr bwMode="auto">
            <a:xfrm>
              <a:off x="2299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385" name="Text Box 62"/>
            <p:cNvSpPr txBox="true">
              <a:spLocks noChangeArrowheads="true"/>
            </p:cNvSpPr>
            <p:nvPr/>
          </p:nvSpPr>
          <p:spPr bwMode="auto">
            <a:xfrm>
              <a:off x="2011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386" name="Text Box 63"/>
            <p:cNvSpPr txBox="true">
              <a:spLocks noChangeArrowheads="true"/>
            </p:cNvSpPr>
            <p:nvPr/>
          </p:nvSpPr>
          <p:spPr bwMode="auto">
            <a:xfrm>
              <a:off x="1675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387" name="Text Box 64"/>
            <p:cNvSpPr txBox="true">
              <a:spLocks noChangeArrowheads="true"/>
            </p:cNvSpPr>
            <p:nvPr/>
          </p:nvSpPr>
          <p:spPr bwMode="auto">
            <a:xfrm>
              <a:off x="1387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388" name="Text Box 65"/>
            <p:cNvSpPr txBox="true">
              <a:spLocks noChangeArrowheads="true"/>
            </p:cNvSpPr>
            <p:nvPr/>
          </p:nvSpPr>
          <p:spPr bwMode="auto">
            <a:xfrm>
              <a:off x="1051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389" name="Text Box 66"/>
            <p:cNvSpPr txBox="true">
              <a:spLocks noChangeArrowheads="true"/>
            </p:cNvSpPr>
            <p:nvPr/>
          </p:nvSpPr>
          <p:spPr bwMode="auto">
            <a:xfrm>
              <a:off x="763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390" name="Text Box 67"/>
            <p:cNvSpPr txBox="true">
              <a:spLocks noChangeArrowheads="true"/>
            </p:cNvSpPr>
            <p:nvPr/>
          </p:nvSpPr>
          <p:spPr bwMode="auto">
            <a:xfrm>
              <a:off x="475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</p:grpSp>
      <p:sp>
        <p:nvSpPr>
          <p:cNvPr id="1391" name="Rectangle 68"/>
          <p:cNvSpPr>
            <a:spLocks noChangeArrowheads="true"/>
          </p:cNvSpPr>
          <p:nvPr/>
        </p:nvSpPr>
        <p:spPr bwMode="auto">
          <a:xfrm>
            <a:off x="685800" y="3305175"/>
            <a:ext cx="8458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b="false"/>
              <a:t>VPN: </a:t>
            </a:r>
            <a:r>
              <a:rPr lang="zh-CN" u="sng"/>
              <a:t> </a:t>
            </a:r>
            <a:r>
              <a:rPr lang="zh-CN" u="sng"/>
              <a:t>   </a:t>
            </a:r>
            <a:r>
              <a:rPr lang="en-US" b="false"/>
              <a:t> TLBI: </a:t>
            </a:r>
            <a:r>
              <a:rPr lang="zh-CN" u="sng"/>
              <a:t> </a:t>
            </a:r>
            <a:r>
              <a:rPr lang="zh-CN" u="sng"/>
              <a:t>    </a:t>
            </a:r>
            <a:r>
              <a:rPr lang="en-US" b="false"/>
              <a:t>TLBT: </a:t>
            </a:r>
            <a:r>
              <a:rPr lang="en-US" u="sng"/>
              <a:t>    </a:t>
            </a:r>
            <a:r>
              <a:rPr lang="en-US"/>
              <a:t> </a:t>
            </a:r>
            <a:r>
              <a:rPr lang="en-US" b="false"/>
              <a:t>TLB Hit? </a:t>
            </a:r>
            <a:r>
              <a:rPr lang="en-US" u="sng"/>
              <a:t>    </a:t>
            </a:r>
            <a:r>
              <a:rPr lang="en-US"/>
              <a:t> </a:t>
            </a:r>
            <a:r>
              <a:rPr lang="en-US" b="false"/>
              <a:t>Page Fault? </a:t>
            </a:r>
            <a:r>
              <a:rPr lang="en-US" u="sng"/>
              <a:t>   </a:t>
            </a:r>
            <a:r>
              <a:rPr lang="en-US" u="sng"/>
              <a:t> </a:t>
            </a:r>
            <a:endParaRPr/>
          </a:p>
        </p:txBody>
      </p:sp>
      <p:cxnSp>
        <p:nvCxnSpPr>
          <p:cNvPr id="1392" name="Straight Connector 2"/>
          <p:cNvCxnSpPr>
            <a:cxnSpLocks noChangeShapeType="true"/>
          </p:cNvCxnSpPr>
          <p:nvPr/>
        </p:nvCxnSpPr>
        <p:spPr bwMode="auto">
          <a:xfrm rot="0" flipH="false" flipV="false">
            <a:off x="4584700" y="1828800"/>
            <a:ext cx="0" cy="2068656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/>
          </a:extLst>
        </p:spPr>
      </p:cxnSp>
      <p:cxnSp>
        <p:nvCxnSpPr>
          <p:cNvPr id="1393" name="Straight Connector 131"/>
          <p:cNvCxnSpPr>
            <a:cxnSpLocks noChangeShapeType="true"/>
          </p:cNvCxnSpPr>
          <p:nvPr/>
        </p:nvCxnSpPr>
        <p:spPr bwMode="auto">
          <a:xfrm flipH="true">
            <a:off x="3609975" y="1981200"/>
            <a:ext cx="0" cy="95726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/>
          </a:extLst>
        </p:spPr>
      </p:cxnSp>
      <p:graphicFrame>
        <p:nvGraphicFramePr>
          <p:cNvPr id="1394" name="Group 60"/>
          <p:cNvGraphicFramePr/>
          <p:nvPr/>
        </p:nvGraphicFramePr>
        <p:xfrm rot="0" flipH="false" flipV="false">
          <a:off x="306388" y="4458796"/>
          <a:ext cx="8458200" cy="168275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val="1"/>
                    </a:ext>
                  </a:extLst>
                </a:gridCol>
                <a:gridCol w="609600">
                  <a:extLst>
                    <a:ext uri="{9D8B030D-6E8A-4147-A177-3AD203B41FA5}">
                      <a16:colId val="2"/>
                    </a:ext>
                  </a:extLst>
                </a:gridCol>
                <a:gridCol w="609600">
                  <a:extLst>
                    <a:ext uri="{9D8B030D-6E8A-4147-A177-3AD203B41FA5}">
                      <a16:colId val="3"/>
                    </a:ext>
                  </a:extLst>
                </a:gridCol>
                <a:gridCol w="762000">
                  <a:extLst>
                    <a:ext uri="{9D8B030D-6E8A-4147-A177-3AD203B41FA5}">
                      <a16:colId val="4"/>
                    </a:ext>
                  </a:extLst>
                </a:gridCol>
                <a:gridCol w="609600">
                  <a:extLst>
                    <a:ext uri="{9D8B030D-6E8A-4147-A177-3AD203B41FA5}">
                      <a16:colId val="5"/>
                    </a:ext>
                  </a:extLst>
                </a:gridCol>
                <a:gridCol w="609600">
                  <a:extLst>
                    <a:ext uri="{9D8B030D-6E8A-4147-A177-3AD203B41FA5}">
                      <a16:colId val="6"/>
                    </a:ext>
                  </a:extLst>
                </a:gridCol>
                <a:gridCol w="762000">
                  <a:extLst>
                    <a:ext uri="{9D8B030D-6E8A-4147-A177-3AD203B41FA5}">
                      <a16:colId val="7"/>
                    </a:ext>
                  </a:extLst>
                </a:gridCol>
                <a:gridCol w="609600">
                  <a:extLst>
                    <a:ext uri="{9D8B030D-6E8A-4147-A177-3AD203B41FA5}">
                      <a16:colId val="8"/>
                    </a:ext>
                  </a:extLst>
                </a:gridCol>
                <a:gridCol w="609600">
                  <a:extLst>
                    <a:ext uri="{9D8B030D-6E8A-4147-A177-3AD203B41FA5}">
                      <a16:colId val="9"/>
                    </a:ext>
                  </a:extLst>
                </a:gridCol>
                <a:gridCol w="762000">
                  <a:extLst>
                    <a:ext uri="{9D8B030D-6E8A-4147-A177-3AD203B41FA5}">
                      <a16:colId val="10"/>
                    </a:ext>
                  </a:extLst>
                </a:gridCol>
                <a:gridCol w="609600">
                  <a:extLst>
                    <a:ext uri="{9D8B030D-6E8A-4147-A177-3AD203B41FA5}">
                      <a16:colId val="11"/>
                    </a:ext>
                  </a:extLst>
                </a:gridCol>
                <a:gridCol w="609600">
                  <a:extLst>
                    <a:ext uri="{9D8B030D-6E8A-4147-A177-3AD203B41FA5}">
                      <a16:colId val="12"/>
                    </a:ext>
                  </a:extLst>
                </a:gridCol>
                <a:gridCol w="762000">
                  <a:extLst>
                    <a:ext uri="{9D8B030D-6E8A-4147-A177-3AD203B41FA5}">
                      <a16:colId val="13"/>
                    </a:ext>
                  </a:extLst>
                </a:gridCol>
              </a:tblGrid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kumimoji="false" lang="en-US" altLang="zh-CN" sz="1600" b="false" i="false" u="none" strike="noStrike" cap="none" normalizeH="false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charset="0"/>
                        <a:ea typeface="宋体" charset="-122"/>
                      </a:endParaRP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09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00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07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04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0A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08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06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07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0A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  <p:sp>
        <p:nvSpPr>
          <p:cNvPr id="1395" name=""/>
          <p:cNvSpPr txBox="true"/>
          <p:nvPr/>
        </p:nvSpPr>
        <p:spPr>
          <a:xfrm rot="0" flipH="false" flipV="false">
            <a:off x="227013" y="4354656"/>
            <a:ext cx="6159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Set</a:t>
            </a:r>
            <a:endParaRPr/>
          </a:p>
        </p:txBody>
      </p:sp>
      <p:sp>
        <p:nvSpPr>
          <p:cNvPr id="1396" name=""/>
          <p:cNvSpPr txBox="true"/>
          <p:nvPr/>
        </p:nvSpPr>
        <p:spPr>
          <a:xfrm rot="0" flipH="false" flipV="false">
            <a:off x="227013" y="3960956"/>
            <a:ext cx="19367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TLB snapshot: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13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A7175905-0DA5-3646-9689-11C6F93B1EE5}" type="slidenum">
              <a:rPr lang="zh-CN" altLang="en-US" sz="1400" b="false">
                <a:latin typeface="Times New Roman" panose="02020603050405020304" charset="0"/>
              </a:rPr>
              <a:t>88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399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课堂练习</a:t>
            </a:r>
            <a:r>
              <a:rPr lang="zh-CN">
                <a:latin typeface="Comic Sans MS"/>
                <a:ea typeface="宋体"/>
                <a:cs typeface="宋体"/>
              </a:rPr>
              <a:t>答案</a:t>
            </a:r>
            <a:endParaRPr lang="en-US">
              <a:latin typeface="Comic Sans MS"/>
              <a:ea typeface="宋体"/>
              <a:cs typeface="宋体"/>
            </a:endParaRPr>
          </a:p>
        </p:txBody>
      </p:sp>
      <p:sp>
        <p:nvSpPr>
          <p:cNvPr id="1400" name="Rectangle 3"/>
          <p:cNvSpPr>
            <a:spLocks noChangeArrowheads="true"/>
          </p:cNvSpPr>
          <p:nvPr/>
        </p:nvSpPr>
        <p:spPr bwMode="auto">
          <a:xfrm>
            <a:off x="533400" y="1614488"/>
            <a:ext cx="3094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b="false"/>
              <a:t>Virtual Address 0x03D4</a:t>
            </a:r>
            <a:endParaRPr lang="zh-CN" altLang="en-US" b="false"/>
          </a:p>
        </p:txBody>
      </p:sp>
      <p:grpSp>
        <p:nvGrpSpPr>
          <p:cNvPr id="1401" name="Group 4"/>
          <p:cNvGrpSpPr/>
          <p:nvPr/>
        </p:nvGrpSpPr>
        <p:grpSpPr>
          <a:xfrm>
            <a:off x="685800" y="2032000"/>
            <a:ext cx="6823075" cy="1106488"/>
            <a:chOff x="432" y="1415"/>
            <a:chExt cx="4298" cy="697"/>
          </a:xfrm>
        </p:grpSpPr>
        <p:grpSp>
          <p:nvGrpSpPr>
            <p:cNvPr id="1402" name="Group 5"/>
            <p:cNvGrpSpPr/>
            <p:nvPr/>
          </p:nvGrpSpPr>
          <p:grpSpPr>
            <a:xfrm>
              <a:off x="432" y="1415"/>
              <a:ext cx="4298" cy="384"/>
              <a:chOff x="629" y="1176"/>
              <a:chExt cx="4298" cy="384"/>
            </a:xfrm>
          </p:grpSpPr>
          <p:grpSp>
            <p:nvGrpSpPr>
              <p:cNvPr id="1403" name="Group 6"/>
              <p:cNvGrpSpPr/>
              <p:nvPr/>
            </p:nvGrpSpPr>
            <p:grpSpPr>
              <a:xfrm>
                <a:off x="629" y="1176"/>
                <a:ext cx="307" cy="384"/>
                <a:chOff x="629" y="1176"/>
                <a:chExt cx="307" cy="384"/>
              </a:xfrm>
            </p:grpSpPr>
            <p:sp>
              <p:nvSpPr>
                <p:cNvPr id="1404" name="Rectangle 7"/>
                <p:cNvSpPr>
                  <a:spLocks noChangeArrowheads="true"/>
                </p:cNvSpPr>
                <p:nvPr/>
              </p:nvSpPr>
              <p:spPr bwMode="auto">
                <a:xfrm>
                  <a:off x="629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endParaRPr lang="zh-CN" altLang="en-US" sz="1800">
                    <a:solidFill>
                      <a:schemeClr val="tx2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405" name="Rectangle 8"/>
                <p:cNvSpPr>
                  <a:spLocks noChangeArrowheads="true"/>
                </p:cNvSpPr>
                <p:nvPr/>
              </p:nvSpPr>
              <p:spPr bwMode="auto">
                <a:xfrm>
                  <a:off x="629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13</a:t>
                  </a:r>
                  <a:endParaRPr/>
                </a:p>
              </p:txBody>
            </p:sp>
          </p:grpSp>
          <p:grpSp>
            <p:nvGrpSpPr>
              <p:cNvPr id="1406" name="Group 9"/>
              <p:cNvGrpSpPr/>
              <p:nvPr/>
            </p:nvGrpSpPr>
            <p:grpSpPr>
              <a:xfrm>
                <a:off x="936" y="1176"/>
                <a:ext cx="307" cy="384"/>
                <a:chOff x="936" y="1176"/>
                <a:chExt cx="307" cy="384"/>
              </a:xfrm>
            </p:grpSpPr>
            <p:sp>
              <p:nvSpPr>
                <p:cNvPr id="1407" name="Rectangle 10"/>
                <p:cNvSpPr>
                  <a:spLocks noChangeArrowheads="true"/>
                </p:cNvSpPr>
                <p:nvPr/>
              </p:nvSpPr>
              <p:spPr bwMode="auto">
                <a:xfrm>
                  <a:off x="936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endParaRPr lang="zh-CN" altLang="en-US" sz="1800">
                    <a:solidFill>
                      <a:schemeClr val="tx2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408" name="Rectangle 11"/>
                <p:cNvSpPr>
                  <a:spLocks noChangeArrowheads="true"/>
                </p:cNvSpPr>
                <p:nvPr/>
              </p:nvSpPr>
              <p:spPr bwMode="auto">
                <a:xfrm>
                  <a:off x="936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12</a:t>
                  </a:r>
                  <a:endParaRPr/>
                </a:p>
              </p:txBody>
            </p:sp>
          </p:grpSp>
          <p:grpSp>
            <p:nvGrpSpPr>
              <p:cNvPr id="1409" name="Group 12"/>
              <p:cNvGrpSpPr/>
              <p:nvPr/>
            </p:nvGrpSpPr>
            <p:grpSpPr>
              <a:xfrm>
                <a:off x="1243" y="1176"/>
                <a:ext cx="307" cy="384"/>
                <a:chOff x="1243" y="1176"/>
                <a:chExt cx="307" cy="384"/>
              </a:xfrm>
            </p:grpSpPr>
            <p:sp>
              <p:nvSpPr>
                <p:cNvPr id="1410" name="Rectangle 13"/>
                <p:cNvSpPr>
                  <a:spLocks noChangeArrowheads="true"/>
                </p:cNvSpPr>
                <p:nvPr/>
              </p:nvSpPr>
              <p:spPr bwMode="auto">
                <a:xfrm>
                  <a:off x="1243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endParaRPr lang="zh-CN" altLang="en-US" sz="1800">
                    <a:solidFill>
                      <a:schemeClr val="tx2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411" name="Rectangle 14"/>
                <p:cNvSpPr>
                  <a:spLocks noChangeArrowheads="true"/>
                </p:cNvSpPr>
                <p:nvPr/>
              </p:nvSpPr>
              <p:spPr bwMode="auto">
                <a:xfrm>
                  <a:off x="1243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11</a:t>
                  </a:r>
                  <a:endParaRPr/>
                </a:p>
              </p:txBody>
            </p:sp>
          </p:grpSp>
          <p:grpSp>
            <p:nvGrpSpPr>
              <p:cNvPr id="1412" name="Group 15"/>
              <p:cNvGrpSpPr/>
              <p:nvPr/>
            </p:nvGrpSpPr>
            <p:grpSpPr>
              <a:xfrm>
                <a:off x="1550" y="1176"/>
                <a:ext cx="307" cy="384"/>
                <a:chOff x="1550" y="1176"/>
                <a:chExt cx="307" cy="384"/>
              </a:xfrm>
            </p:grpSpPr>
            <p:sp>
              <p:nvSpPr>
                <p:cNvPr id="1413" name="Rectangle 16"/>
                <p:cNvSpPr>
                  <a:spLocks noChangeArrowheads="true"/>
                </p:cNvSpPr>
                <p:nvPr/>
              </p:nvSpPr>
              <p:spPr bwMode="auto">
                <a:xfrm>
                  <a:off x="1550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14" name="Rectangle 17"/>
                <p:cNvSpPr>
                  <a:spLocks noChangeArrowheads="true"/>
                </p:cNvSpPr>
                <p:nvPr/>
              </p:nvSpPr>
              <p:spPr bwMode="auto">
                <a:xfrm>
                  <a:off x="1550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10</a:t>
                  </a:r>
                  <a:endParaRPr/>
                </a:p>
              </p:txBody>
            </p:sp>
          </p:grpSp>
          <p:grpSp>
            <p:nvGrpSpPr>
              <p:cNvPr id="1415" name="Group 18"/>
              <p:cNvGrpSpPr/>
              <p:nvPr/>
            </p:nvGrpSpPr>
            <p:grpSpPr>
              <a:xfrm>
                <a:off x="1857" y="1176"/>
                <a:ext cx="307" cy="384"/>
                <a:chOff x="1857" y="1176"/>
                <a:chExt cx="307" cy="384"/>
              </a:xfrm>
            </p:grpSpPr>
            <p:sp>
              <p:nvSpPr>
                <p:cNvPr id="1416" name="Rectangle 19"/>
                <p:cNvSpPr>
                  <a:spLocks noChangeArrowheads="true"/>
                </p:cNvSpPr>
                <p:nvPr/>
              </p:nvSpPr>
              <p:spPr bwMode="auto">
                <a:xfrm>
                  <a:off x="1857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17" name="Rectangle 20"/>
                <p:cNvSpPr>
                  <a:spLocks noChangeArrowheads="true"/>
                </p:cNvSpPr>
                <p:nvPr/>
              </p:nvSpPr>
              <p:spPr bwMode="auto">
                <a:xfrm>
                  <a:off x="1857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9</a:t>
                  </a:r>
                  <a:endParaRPr/>
                </a:p>
              </p:txBody>
            </p:sp>
          </p:grpSp>
          <p:grpSp>
            <p:nvGrpSpPr>
              <p:cNvPr id="1418" name="Group 21"/>
              <p:cNvGrpSpPr/>
              <p:nvPr/>
            </p:nvGrpSpPr>
            <p:grpSpPr>
              <a:xfrm>
                <a:off x="2164" y="1176"/>
                <a:ext cx="307" cy="384"/>
                <a:chOff x="2164" y="1176"/>
                <a:chExt cx="307" cy="384"/>
              </a:xfrm>
            </p:grpSpPr>
            <p:sp>
              <p:nvSpPr>
                <p:cNvPr id="1419" name="Rectangle 22"/>
                <p:cNvSpPr>
                  <a:spLocks noChangeArrowheads="true"/>
                </p:cNvSpPr>
                <p:nvPr/>
              </p:nvSpPr>
              <p:spPr bwMode="auto">
                <a:xfrm>
                  <a:off x="2164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20" name="Rectangle 23"/>
                <p:cNvSpPr>
                  <a:spLocks noChangeArrowheads="true"/>
                </p:cNvSpPr>
                <p:nvPr/>
              </p:nvSpPr>
              <p:spPr bwMode="auto">
                <a:xfrm>
                  <a:off x="2164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8</a:t>
                  </a:r>
                  <a:endParaRPr/>
                </a:p>
              </p:txBody>
            </p:sp>
          </p:grpSp>
          <p:grpSp>
            <p:nvGrpSpPr>
              <p:cNvPr id="1421" name="Group 24"/>
              <p:cNvGrpSpPr/>
              <p:nvPr/>
            </p:nvGrpSpPr>
            <p:grpSpPr>
              <a:xfrm>
                <a:off x="2471" y="1176"/>
                <a:ext cx="307" cy="384"/>
                <a:chOff x="2471" y="1176"/>
                <a:chExt cx="307" cy="384"/>
              </a:xfrm>
            </p:grpSpPr>
            <p:sp>
              <p:nvSpPr>
                <p:cNvPr id="1422" name="Rectangle 25"/>
                <p:cNvSpPr>
                  <a:spLocks noChangeArrowheads="true"/>
                </p:cNvSpPr>
                <p:nvPr/>
              </p:nvSpPr>
              <p:spPr bwMode="auto">
                <a:xfrm>
                  <a:off x="2471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23" name="Rectangle 26"/>
                <p:cNvSpPr>
                  <a:spLocks noChangeArrowheads="true"/>
                </p:cNvSpPr>
                <p:nvPr/>
              </p:nvSpPr>
              <p:spPr bwMode="auto">
                <a:xfrm>
                  <a:off x="2471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7</a:t>
                  </a:r>
                  <a:endParaRPr/>
                </a:p>
              </p:txBody>
            </p:sp>
          </p:grpSp>
          <p:grpSp>
            <p:nvGrpSpPr>
              <p:cNvPr id="1424" name="Group 27"/>
              <p:cNvGrpSpPr/>
              <p:nvPr/>
            </p:nvGrpSpPr>
            <p:grpSpPr>
              <a:xfrm>
                <a:off x="2778" y="1176"/>
                <a:ext cx="307" cy="384"/>
                <a:chOff x="2778" y="1176"/>
                <a:chExt cx="307" cy="384"/>
              </a:xfrm>
            </p:grpSpPr>
            <p:sp>
              <p:nvSpPr>
                <p:cNvPr id="1425" name="Rectangle 28"/>
                <p:cNvSpPr>
                  <a:spLocks noChangeArrowheads="true"/>
                </p:cNvSpPr>
                <p:nvPr/>
              </p:nvSpPr>
              <p:spPr bwMode="auto">
                <a:xfrm>
                  <a:off x="2778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26" name="Rectangle 29"/>
                <p:cNvSpPr>
                  <a:spLocks noChangeArrowheads="true"/>
                </p:cNvSpPr>
                <p:nvPr/>
              </p:nvSpPr>
              <p:spPr bwMode="auto">
                <a:xfrm>
                  <a:off x="2778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1427" name="Group 30"/>
              <p:cNvGrpSpPr/>
              <p:nvPr/>
            </p:nvGrpSpPr>
            <p:grpSpPr>
              <a:xfrm>
                <a:off x="3085" y="1176"/>
                <a:ext cx="307" cy="384"/>
                <a:chOff x="3085" y="1176"/>
                <a:chExt cx="307" cy="384"/>
              </a:xfrm>
            </p:grpSpPr>
            <p:sp>
              <p:nvSpPr>
                <p:cNvPr id="1428" name="Rectangle 31"/>
                <p:cNvSpPr>
                  <a:spLocks noChangeArrowheads="true"/>
                </p:cNvSpPr>
                <p:nvPr/>
              </p:nvSpPr>
              <p:spPr bwMode="auto">
                <a:xfrm>
                  <a:off x="3085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29" name="Rectangle 32"/>
                <p:cNvSpPr>
                  <a:spLocks noChangeArrowheads="true"/>
                </p:cNvSpPr>
                <p:nvPr/>
              </p:nvSpPr>
              <p:spPr bwMode="auto">
                <a:xfrm>
                  <a:off x="3085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1430" name="Group 33"/>
              <p:cNvGrpSpPr/>
              <p:nvPr/>
            </p:nvGrpSpPr>
            <p:grpSpPr>
              <a:xfrm>
                <a:off x="3392" y="1176"/>
                <a:ext cx="307" cy="384"/>
                <a:chOff x="3392" y="1176"/>
                <a:chExt cx="307" cy="384"/>
              </a:xfrm>
            </p:grpSpPr>
            <p:sp>
              <p:nvSpPr>
                <p:cNvPr id="1431" name="Rectangle 34"/>
                <p:cNvSpPr>
                  <a:spLocks noChangeArrowheads="true"/>
                </p:cNvSpPr>
                <p:nvPr/>
              </p:nvSpPr>
              <p:spPr bwMode="auto">
                <a:xfrm>
                  <a:off x="3392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32" name="Rectangle 35"/>
                <p:cNvSpPr>
                  <a:spLocks noChangeArrowheads="true"/>
                </p:cNvSpPr>
                <p:nvPr/>
              </p:nvSpPr>
              <p:spPr bwMode="auto">
                <a:xfrm>
                  <a:off x="3392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1433" name="Group 36"/>
              <p:cNvGrpSpPr/>
              <p:nvPr/>
            </p:nvGrpSpPr>
            <p:grpSpPr>
              <a:xfrm>
                <a:off x="3699" y="1176"/>
                <a:ext cx="307" cy="384"/>
                <a:chOff x="3699" y="1176"/>
                <a:chExt cx="307" cy="384"/>
              </a:xfrm>
            </p:grpSpPr>
            <p:sp>
              <p:nvSpPr>
                <p:cNvPr id="1434" name="Rectangle 37"/>
                <p:cNvSpPr>
                  <a:spLocks noChangeArrowheads="true"/>
                </p:cNvSpPr>
                <p:nvPr/>
              </p:nvSpPr>
              <p:spPr bwMode="auto">
                <a:xfrm>
                  <a:off x="3699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35" name="Rectangle 38"/>
                <p:cNvSpPr>
                  <a:spLocks noChangeArrowheads="true"/>
                </p:cNvSpPr>
                <p:nvPr/>
              </p:nvSpPr>
              <p:spPr bwMode="auto">
                <a:xfrm>
                  <a:off x="3699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1436" name="Group 39"/>
              <p:cNvGrpSpPr/>
              <p:nvPr/>
            </p:nvGrpSpPr>
            <p:grpSpPr>
              <a:xfrm>
                <a:off x="4006" y="1176"/>
                <a:ext cx="307" cy="384"/>
                <a:chOff x="4006" y="1176"/>
                <a:chExt cx="307" cy="384"/>
              </a:xfrm>
            </p:grpSpPr>
            <p:sp>
              <p:nvSpPr>
                <p:cNvPr id="1437" name="Rectangle 40"/>
                <p:cNvSpPr>
                  <a:spLocks noChangeArrowheads="true"/>
                </p:cNvSpPr>
                <p:nvPr/>
              </p:nvSpPr>
              <p:spPr bwMode="auto">
                <a:xfrm>
                  <a:off x="4006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38" name="Rectangle 41"/>
                <p:cNvSpPr>
                  <a:spLocks noChangeArrowheads="true"/>
                </p:cNvSpPr>
                <p:nvPr/>
              </p:nvSpPr>
              <p:spPr bwMode="auto">
                <a:xfrm>
                  <a:off x="4006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1439" name="Group 42"/>
              <p:cNvGrpSpPr/>
              <p:nvPr/>
            </p:nvGrpSpPr>
            <p:grpSpPr>
              <a:xfrm>
                <a:off x="4313" y="1176"/>
                <a:ext cx="307" cy="384"/>
                <a:chOff x="4313" y="1176"/>
                <a:chExt cx="307" cy="384"/>
              </a:xfrm>
            </p:grpSpPr>
            <p:sp>
              <p:nvSpPr>
                <p:cNvPr id="1440" name="Rectangle 43"/>
                <p:cNvSpPr>
                  <a:spLocks noChangeArrowheads="true"/>
                </p:cNvSpPr>
                <p:nvPr/>
              </p:nvSpPr>
              <p:spPr bwMode="auto">
                <a:xfrm>
                  <a:off x="4313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41" name="Rectangle 44"/>
                <p:cNvSpPr>
                  <a:spLocks noChangeArrowheads="true"/>
                </p:cNvSpPr>
                <p:nvPr/>
              </p:nvSpPr>
              <p:spPr bwMode="auto">
                <a:xfrm>
                  <a:off x="4313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1442" name="Group 45"/>
              <p:cNvGrpSpPr/>
              <p:nvPr/>
            </p:nvGrpSpPr>
            <p:grpSpPr>
              <a:xfrm>
                <a:off x="4620" y="1176"/>
                <a:ext cx="307" cy="384"/>
                <a:chOff x="4620" y="1176"/>
                <a:chExt cx="307" cy="384"/>
              </a:xfrm>
            </p:grpSpPr>
            <p:sp>
              <p:nvSpPr>
                <p:cNvPr id="1443" name="Rectangle 46"/>
                <p:cNvSpPr>
                  <a:spLocks noChangeArrowheads="true"/>
                </p:cNvSpPr>
                <p:nvPr/>
              </p:nvSpPr>
              <p:spPr bwMode="auto">
                <a:xfrm>
                  <a:off x="4620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44" name="Rectangle 47"/>
                <p:cNvSpPr>
                  <a:spLocks noChangeArrowheads="true"/>
                </p:cNvSpPr>
                <p:nvPr/>
              </p:nvSpPr>
              <p:spPr bwMode="auto">
                <a:xfrm>
                  <a:off x="4620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0</a:t>
                  </a:r>
                  <a:endParaRPr/>
                </a:p>
              </p:txBody>
            </p:sp>
          </p:grpSp>
        </p:grpSp>
        <p:grpSp>
          <p:nvGrpSpPr>
            <p:cNvPr id="1445" name="Group 48"/>
            <p:cNvGrpSpPr/>
            <p:nvPr/>
          </p:nvGrpSpPr>
          <p:grpSpPr>
            <a:xfrm>
              <a:off x="2888" y="1900"/>
              <a:ext cx="1842" cy="212"/>
              <a:chOff x="3085" y="1661"/>
              <a:chExt cx="1842" cy="212"/>
            </a:xfrm>
          </p:grpSpPr>
          <p:sp>
            <p:nvSpPr>
              <p:cNvPr id="1446" name="Line 49"/>
              <p:cNvSpPr>
                <a:spLocks noChangeShapeType="true"/>
              </p:cNvSpPr>
              <p:nvPr/>
            </p:nvSpPr>
            <p:spPr bwMode="auto">
              <a:xfrm>
                <a:off x="3085" y="17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447" name="Text Box 50"/>
              <p:cNvSpPr txBox="true">
                <a:spLocks noChangeArrowheads="true"/>
              </p:cNvSpPr>
              <p:nvPr/>
            </p:nvSpPr>
            <p:spPr bwMode="auto">
              <a:xfrm>
                <a:off x="3794" y="1661"/>
                <a:ext cx="418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VPO</a:t>
                </a:r>
                <a:endParaRPr/>
              </a:p>
            </p:txBody>
          </p:sp>
        </p:grpSp>
        <p:grpSp>
          <p:nvGrpSpPr>
            <p:cNvPr id="1448" name="Group 51"/>
            <p:cNvGrpSpPr/>
            <p:nvPr/>
          </p:nvGrpSpPr>
          <p:grpSpPr>
            <a:xfrm>
              <a:off x="432" y="1895"/>
              <a:ext cx="2467" cy="212"/>
              <a:chOff x="629" y="1656"/>
              <a:chExt cx="2467" cy="212"/>
            </a:xfrm>
          </p:grpSpPr>
          <p:sp>
            <p:nvSpPr>
              <p:cNvPr id="1449" name="Line 52"/>
              <p:cNvSpPr>
                <a:spLocks noChangeShapeType="true"/>
              </p:cNvSpPr>
              <p:nvPr/>
            </p:nvSpPr>
            <p:spPr bwMode="auto">
              <a:xfrm>
                <a:off x="629" y="1747"/>
                <a:ext cx="246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450" name="Text Box 53"/>
              <p:cNvSpPr txBox="true">
                <a:spLocks noChangeArrowheads="true"/>
              </p:cNvSpPr>
              <p:nvPr/>
            </p:nvSpPr>
            <p:spPr bwMode="auto">
              <a:xfrm>
                <a:off x="1579" y="1656"/>
                <a:ext cx="409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VPN</a:t>
                </a:r>
                <a:endParaRPr/>
              </a:p>
            </p:txBody>
          </p:sp>
        </p:grpSp>
        <p:sp>
          <p:nvSpPr>
            <p:cNvPr id="1451" name="Text Box 54"/>
            <p:cNvSpPr txBox="true">
              <a:spLocks noChangeArrowheads="true"/>
            </p:cNvSpPr>
            <p:nvPr/>
          </p:nvSpPr>
          <p:spPr bwMode="auto">
            <a:xfrm>
              <a:off x="4459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452" name="Text Box 55"/>
            <p:cNvSpPr txBox="true">
              <a:spLocks noChangeArrowheads="true"/>
            </p:cNvSpPr>
            <p:nvPr/>
          </p:nvSpPr>
          <p:spPr bwMode="auto">
            <a:xfrm>
              <a:off x="4123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453" name="Text Box 56"/>
            <p:cNvSpPr txBox="true">
              <a:spLocks noChangeArrowheads="true"/>
            </p:cNvSpPr>
            <p:nvPr/>
          </p:nvSpPr>
          <p:spPr bwMode="auto">
            <a:xfrm>
              <a:off x="3835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454" name="Text Box 57"/>
            <p:cNvSpPr txBox="true">
              <a:spLocks noChangeArrowheads="true"/>
            </p:cNvSpPr>
            <p:nvPr/>
          </p:nvSpPr>
          <p:spPr bwMode="auto">
            <a:xfrm>
              <a:off x="3547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455" name="Text Box 58"/>
            <p:cNvSpPr txBox="true">
              <a:spLocks noChangeArrowheads="true"/>
            </p:cNvSpPr>
            <p:nvPr/>
          </p:nvSpPr>
          <p:spPr bwMode="auto">
            <a:xfrm>
              <a:off x="3211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456" name="Text Box 59"/>
            <p:cNvSpPr txBox="true">
              <a:spLocks noChangeArrowheads="true"/>
            </p:cNvSpPr>
            <p:nvPr/>
          </p:nvSpPr>
          <p:spPr bwMode="auto">
            <a:xfrm>
              <a:off x="2923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457" name="Text Box 60"/>
            <p:cNvSpPr txBox="true">
              <a:spLocks noChangeArrowheads="true"/>
            </p:cNvSpPr>
            <p:nvPr/>
          </p:nvSpPr>
          <p:spPr bwMode="auto">
            <a:xfrm>
              <a:off x="2587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458" name="Text Box 61"/>
            <p:cNvSpPr txBox="true">
              <a:spLocks noChangeArrowheads="true"/>
            </p:cNvSpPr>
            <p:nvPr/>
          </p:nvSpPr>
          <p:spPr bwMode="auto">
            <a:xfrm>
              <a:off x="2299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459" name="Text Box 62"/>
            <p:cNvSpPr txBox="true">
              <a:spLocks noChangeArrowheads="true"/>
            </p:cNvSpPr>
            <p:nvPr/>
          </p:nvSpPr>
          <p:spPr bwMode="auto">
            <a:xfrm>
              <a:off x="2011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460" name="Text Box 63"/>
            <p:cNvSpPr txBox="true">
              <a:spLocks noChangeArrowheads="true"/>
            </p:cNvSpPr>
            <p:nvPr/>
          </p:nvSpPr>
          <p:spPr bwMode="auto">
            <a:xfrm>
              <a:off x="1675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461" name="Text Box 64"/>
            <p:cNvSpPr txBox="true">
              <a:spLocks noChangeArrowheads="true"/>
            </p:cNvSpPr>
            <p:nvPr/>
          </p:nvSpPr>
          <p:spPr bwMode="auto">
            <a:xfrm>
              <a:off x="1387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462" name="Text Box 65"/>
            <p:cNvSpPr txBox="true">
              <a:spLocks noChangeArrowheads="true"/>
            </p:cNvSpPr>
            <p:nvPr/>
          </p:nvSpPr>
          <p:spPr bwMode="auto">
            <a:xfrm>
              <a:off x="1051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463" name="Text Box 66"/>
            <p:cNvSpPr txBox="true">
              <a:spLocks noChangeArrowheads="true"/>
            </p:cNvSpPr>
            <p:nvPr/>
          </p:nvSpPr>
          <p:spPr bwMode="auto">
            <a:xfrm>
              <a:off x="763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464" name="Text Box 67"/>
            <p:cNvSpPr txBox="true">
              <a:spLocks noChangeArrowheads="true"/>
            </p:cNvSpPr>
            <p:nvPr/>
          </p:nvSpPr>
          <p:spPr bwMode="auto">
            <a:xfrm>
              <a:off x="475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</p:grpSp>
      <p:sp>
        <p:nvSpPr>
          <p:cNvPr id="1465" name="Rectangle 68"/>
          <p:cNvSpPr>
            <a:spLocks noChangeArrowheads="true"/>
          </p:cNvSpPr>
          <p:nvPr/>
        </p:nvSpPr>
        <p:spPr bwMode="auto">
          <a:xfrm rot="0" flipH="false" flipV="false">
            <a:off x="266700" y="3261519"/>
            <a:ext cx="8458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b="false"/>
              <a:t>VPN: </a:t>
            </a:r>
            <a:r>
              <a:rPr lang="en-US" u="sng"/>
              <a:t>0x</a:t>
            </a:r>
            <a:r>
              <a:rPr lang="en-US" u="sng">
                <a:solidFill>
                  <a:schemeClr val="tx1">
                    <a:alpha val="100000"/>
                  </a:schemeClr>
                </a:solidFill>
              </a:rPr>
              <a:t>0f</a:t>
            </a:r>
            <a:r>
              <a:rPr lang="en-US" b="false"/>
              <a:t> TLBI: </a:t>
            </a:r>
            <a:r>
              <a:rPr lang="en-US" u="sng"/>
              <a:t>0x3</a:t>
            </a:r>
            <a:r>
              <a:rPr lang="en-US" b="false"/>
              <a:t> TLBT: </a:t>
            </a:r>
            <a:r>
              <a:rPr lang="en-US" u="sng"/>
              <a:t>0x03</a:t>
            </a:r>
            <a:r>
              <a:rPr lang="en-US"/>
              <a:t> </a:t>
            </a:r>
            <a:r>
              <a:rPr lang="en-US" b="false"/>
              <a:t>TLB Hit? </a:t>
            </a:r>
            <a:r>
              <a:rPr lang="en-US" u="sng"/>
              <a:t>Yes</a:t>
            </a:r>
            <a:r>
              <a:rPr lang="en-US"/>
              <a:t> </a:t>
            </a:r>
            <a:r>
              <a:rPr lang="en-US" b="false"/>
              <a:t>Page Fault?</a:t>
            </a:r>
            <a:r>
              <a:rPr lang="en-US" b="false"/>
              <a:t> </a:t>
            </a:r>
            <a:r>
              <a:rPr lang="en-US" u="sng"/>
              <a:t>No</a:t>
            </a:r>
            <a:endParaRPr/>
          </a:p>
        </p:txBody>
      </p:sp>
      <p:cxnSp>
        <p:nvCxnSpPr>
          <p:cNvPr id="1466" name="Straight Connector 2"/>
          <p:cNvCxnSpPr>
            <a:cxnSpLocks noChangeShapeType="true"/>
          </p:cNvCxnSpPr>
          <p:nvPr/>
        </p:nvCxnSpPr>
        <p:spPr bwMode="auto">
          <a:xfrm rot="0" flipH="false" flipV="false">
            <a:off x="4584700" y="1828800"/>
            <a:ext cx="0" cy="1885507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/>
          </a:extLst>
        </p:spPr>
      </p:cxnSp>
      <p:cxnSp>
        <p:nvCxnSpPr>
          <p:cNvPr id="1467" name="Straight Connector 131"/>
          <p:cNvCxnSpPr>
            <a:cxnSpLocks noChangeShapeType="true"/>
          </p:cNvCxnSpPr>
          <p:nvPr/>
        </p:nvCxnSpPr>
        <p:spPr bwMode="auto">
          <a:xfrm flipH="true">
            <a:off x="3609975" y="1981200"/>
            <a:ext cx="0" cy="95726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/>
          </a:extLst>
        </p:spPr>
      </p:cxnSp>
      <p:graphicFrame>
        <p:nvGraphicFramePr>
          <p:cNvPr id="1468" name="Group 60"/>
          <p:cNvGraphicFramePr/>
          <p:nvPr/>
        </p:nvGraphicFramePr>
        <p:xfrm rot="0" flipH="false" flipV="false">
          <a:off x="306388" y="4458796"/>
          <a:ext cx="8458200" cy="168275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val="1"/>
                    </a:ext>
                  </a:extLst>
                </a:gridCol>
                <a:gridCol w="609600">
                  <a:extLst>
                    <a:ext uri="{9D8B030D-6E8A-4147-A177-3AD203B41FA5}">
                      <a16:colId val="2"/>
                    </a:ext>
                  </a:extLst>
                </a:gridCol>
                <a:gridCol w="609600">
                  <a:extLst>
                    <a:ext uri="{9D8B030D-6E8A-4147-A177-3AD203B41FA5}">
                      <a16:colId val="3"/>
                    </a:ext>
                  </a:extLst>
                </a:gridCol>
                <a:gridCol w="762000">
                  <a:extLst>
                    <a:ext uri="{9D8B030D-6E8A-4147-A177-3AD203B41FA5}">
                      <a16:colId val="4"/>
                    </a:ext>
                  </a:extLst>
                </a:gridCol>
                <a:gridCol w="609600">
                  <a:extLst>
                    <a:ext uri="{9D8B030D-6E8A-4147-A177-3AD203B41FA5}">
                      <a16:colId val="5"/>
                    </a:ext>
                  </a:extLst>
                </a:gridCol>
                <a:gridCol w="609600">
                  <a:extLst>
                    <a:ext uri="{9D8B030D-6E8A-4147-A177-3AD203B41FA5}">
                      <a16:colId val="6"/>
                    </a:ext>
                  </a:extLst>
                </a:gridCol>
                <a:gridCol w="762000">
                  <a:extLst>
                    <a:ext uri="{9D8B030D-6E8A-4147-A177-3AD203B41FA5}">
                      <a16:colId val="7"/>
                    </a:ext>
                  </a:extLst>
                </a:gridCol>
                <a:gridCol w="609600">
                  <a:extLst>
                    <a:ext uri="{9D8B030D-6E8A-4147-A177-3AD203B41FA5}">
                      <a16:colId val="8"/>
                    </a:ext>
                  </a:extLst>
                </a:gridCol>
                <a:gridCol w="609600">
                  <a:extLst>
                    <a:ext uri="{9D8B030D-6E8A-4147-A177-3AD203B41FA5}">
                      <a16:colId val="9"/>
                    </a:ext>
                  </a:extLst>
                </a:gridCol>
                <a:gridCol w="762000">
                  <a:extLst>
                    <a:ext uri="{9D8B030D-6E8A-4147-A177-3AD203B41FA5}">
                      <a16:colId val="10"/>
                    </a:ext>
                  </a:extLst>
                </a:gridCol>
                <a:gridCol w="609600">
                  <a:extLst>
                    <a:ext uri="{9D8B030D-6E8A-4147-A177-3AD203B41FA5}">
                      <a16:colId val="11"/>
                    </a:ext>
                  </a:extLst>
                </a:gridCol>
                <a:gridCol w="609600">
                  <a:extLst>
                    <a:ext uri="{9D8B030D-6E8A-4147-A177-3AD203B41FA5}">
                      <a16:colId val="12"/>
                    </a:ext>
                  </a:extLst>
                </a:gridCol>
                <a:gridCol w="762000">
                  <a:extLst>
                    <a:ext uri="{9D8B030D-6E8A-4147-A177-3AD203B41FA5}">
                      <a16:colId val="13"/>
                    </a:ext>
                  </a:extLst>
                </a:gridCol>
              </a:tblGrid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kumimoji="false" lang="en-US" altLang="zh-CN" sz="1600" b="false" i="false" u="none" strike="noStrike" cap="none" normalizeH="false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charset="0"/>
                        <a:ea typeface="宋体" charset="-122"/>
                      </a:endParaRP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PPN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09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00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07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04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0A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08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06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333375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lvl="0" indent="0" algn="ctr" defTabSz="89535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true">
                          <a:solidFill>
                            <a:srgbClr val="FF0000">
                              <a:alpha val="100000"/>
                            </a:srgbClr>
                          </a:solidFill>
                          <a:effectLst/>
                          <a:latin typeface="Comic Sans MS"/>
                          <a:ea typeface="宋体"/>
                          <a:cs typeface="+mn-cs"/>
                        </a:rPr>
                        <a:t>3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07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lIns="90487" tIns="44450" rIns="90487" bIns="44450"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lvl="0" indent="0" algn="ctr" defTabSz="89535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true">
                          <a:solidFill>
                            <a:srgbClr val="FF0000">
                              <a:alpha val="100000"/>
                            </a:srgbClr>
                          </a:solidFill>
                          <a:effectLst/>
                          <a:latin typeface="Comic Sans MS"/>
                          <a:ea typeface="宋体"/>
                          <a:cs typeface="+mn-cs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lIns="90487" tIns="44450" rIns="90487" bIns="44450"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lvl="0" indent="0" algn="ctr" defTabSz="89535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true">
                          <a:solidFill>
                            <a:srgbClr val="FF0000">
                              <a:alpha val="100000"/>
                            </a:srgbClr>
                          </a:solidFill>
                          <a:effectLst/>
                          <a:latin typeface="Comic Sans MS"/>
                          <a:ea typeface="宋体"/>
                          <a:cs typeface="+mn-cs"/>
                        </a:rPr>
                        <a:t>0D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lIns="90487" tIns="44450" rIns="90487" bIns="44450"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lvl="0" indent="0" algn="ctr" defTabSz="89535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b="true">
                          <a:solidFill>
                            <a:srgbClr val="FF0000">
                              <a:alpha val="100000"/>
                            </a:srgbClr>
                          </a:solidFill>
                          <a:effectLst/>
                          <a:latin typeface="Comic Sans MS"/>
                          <a:ea typeface="宋体"/>
                          <a:cs typeface="+mn-cs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0A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600" b="fals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  <p:sp>
        <p:nvSpPr>
          <p:cNvPr id="1469" name=""/>
          <p:cNvSpPr txBox="true"/>
          <p:nvPr/>
        </p:nvSpPr>
        <p:spPr>
          <a:xfrm rot="0" flipH="false" flipV="false">
            <a:off x="227013" y="4354656"/>
            <a:ext cx="6159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Set</a:t>
            </a:r>
            <a:endParaRPr/>
          </a:p>
        </p:txBody>
      </p:sp>
      <p:sp>
        <p:nvSpPr>
          <p:cNvPr id="1470" name=""/>
          <p:cNvSpPr txBox="true"/>
          <p:nvPr/>
        </p:nvSpPr>
        <p:spPr>
          <a:xfrm rot="0" flipH="false" flipV="false">
            <a:off x="227013" y="3960956"/>
            <a:ext cx="19367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TLB snapshot: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>
  <p:cSld>
    <p:spTree>
      <p:nvGrpSpPr>
        <p:cNvPr id="14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07D36DFC-1D06-874E-8508-35F37347ACBE}" type="slidenum">
              <a:rPr lang="zh-CN" altLang="en-US" sz="1400" b="false">
                <a:latin typeface="Times New Roman" panose="02020603050405020304" charset="0"/>
              </a:rPr>
              <a:t>90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473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课堂练习</a:t>
            </a:r>
            <a:r>
              <a:rPr lang="zh-CN">
                <a:latin typeface="Comic Sans MS"/>
                <a:ea typeface="宋体"/>
                <a:cs typeface="宋体"/>
              </a:rPr>
              <a:t>答案</a:t>
            </a:r>
            <a:endParaRPr lang="en-US">
              <a:latin typeface="Comic Sans MS"/>
              <a:ea typeface="宋体"/>
              <a:cs typeface="宋体"/>
            </a:endParaRPr>
          </a:p>
        </p:txBody>
      </p:sp>
      <p:sp>
        <p:nvSpPr>
          <p:cNvPr id="1474" name="Rectangle 3"/>
          <p:cNvSpPr>
            <a:spLocks noChangeArrowheads="true"/>
          </p:cNvSpPr>
          <p:nvPr/>
        </p:nvSpPr>
        <p:spPr bwMode="auto">
          <a:xfrm>
            <a:off x="533400" y="1614488"/>
            <a:ext cx="3094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r>
              <a:rPr lang="en-US" altLang="zh-CN" b="false"/>
              <a:t>Virtual Address 0x03D4</a:t>
            </a:r>
            <a:endParaRPr lang="zh-CN" altLang="en-US" b="false"/>
          </a:p>
        </p:txBody>
      </p:sp>
      <p:grpSp>
        <p:nvGrpSpPr>
          <p:cNvPr id="1475" name="Group 4"/>
          <p:cNvGrpSpPr/>
          <p:nvPr/>
        </p:nvGrpSpPr>
        <p:grpSpPr>
          <a:xfrm>
            <a:off x="685800" y="2032000"/>
            <a:ext cx="6823075" cy="1106488"/>
            <a:chOff x="432" y="1415"/>
            <a:chExt cx="4298" cy="697"/>
          </a:xfrm>
        </p:grpSpPr>
        <p:grpSp>
          <p:nvGrpSpPr>
            <p:cNvPr id="1476" name="Group 5"/>
            <p:cNvGrpSpPr/>
            <p:nvPr/>
          </p:nvGrpSpPr>
          <p:grpSpPr>
            <a:xfrm>
              <a:off x="432" y="1415"/>
              <a:ext cx="4298" cy="384"/>
              <a:chOff x="629" y="1176"/>
              <a:chExt cx="4298" cy="384"/>
            </a:xfrm>
          </p:grpSpPr>
          <p:grpSp>
            <p:nvGrpSpPr>
              <p:cNvPr id="1477" name="Group 6"/>
              <p:cNvGrpSpPr/>
              <p:nvPr/>
            </p:nvGrpSpPr>
            <p:grpSpPr>
              <a:xfrm>
                <a:off x="629" y="1176"/>
                <a:ext cx="307" cy="384"/>
                <a:chOff x="629" y="1176"/>
                <a:chExt cx="307" cy="384"/>
              </a:xfrm>
            </p:grpSpPr>
            <p:sp>
              <p:nvSpPr>
                <p:cNvPr id="1478" name="Rectangle 7"/>
                <p:cNvSpPr>
                  <a:spLocks noChangeArrowheads="true"/>
                </p:cNvSpPr>
                <p:nvPr/>
              </p:nvSpPr>
              <p:spPr bwMode="auto">
                <a:xfrm>
                  <a:off x="629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endParaRPr lang="zh-CN" altLang="en-US" sz="1800">
                    <a:solidFill>
                      <a:schemeClr val="tx2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479" name="Rectangle 8"/>
                <p:cNvSpPr>
                  <a:spLocks noChangeArrowheads="true"/>
                </p:cNvSpPr>
                <p:nvPr/>
              </p:nvSpPr>
              <p:spPr bwMode="auto">
                <a:xfrm>
                  <a:off x="629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13</a:t>
                  </a:r>
                  <a:endParaRPr/>
                </a:p>
              </p:txBody>
            </p:sp>
          </p:grpSp>
          <p:grpSp>
            <p:nvGrpSpPr>
              <p:cNvPr id="1480" name="Group 9"/>
              <p:cNvGrpSpPr/>
              <p:nvPr/>
            </p:nvGrpSpPr>
            <p:grpSpPr>
              <a:xfrm>
                <a:off x="936" y="1176"/>
                <a:ext cx="307" cy="384"/>
                <a:chOff x="936" y="1176"/>
                <a:chExt cx="307" cy="384"/>
              </a:xfrm>
            </p:grpSpPr>
            <p:sp>
              <p:nvSpPr>
                <p:cNvPr id="1481" name="Rectangle 10"/>
                <p:cNvSpPr>
                  <a:spLocks noChangeArrowheads="true"/>
                </p:cNvSpPr>
                <p:nvPr/>
              </p:nvSpPr>
              <p:spPr bwMode="auto">
                <a:xfrm>
                  <a:off x="936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endParaRPr lang="zh-CN" altLang="en-US" sz="1800">
                    <a:solidFill>
                      <a:schemeClr val="tx2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482" name="Rectangle 11"/>
                <p:cNvSpPr>
                  <a:spLocks noChangeArrowheads="true"/>
                </p:cNvSpPr>
                <p:nvPr/>
              </p:nvSpPr>
              <p:spPr bwMode="auto">
                <a:xfrm>
                  <a:off x="936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12</a:t>
                  </a:r>
                  <a:endParaRPr/>
                </a:p>
              </p:txBody>
            </p:sp>
          </p:grpSp>
          <p:grpSp>
            <p:nvGrpSpPr>
              <p:cNvPr id="1483" name="Group 12"/>
              <p:cNvGrpSpPr/>
              <p:nvPr/>
            </p:nvGrpSpPr>
            <p:grpSpPr>
              <a:xfrm>
                <a:off x="1243" y="1176"/>
                <a:ext cx="307" cy="384"/>
                <a:chOff x="1243" y="1176"/>
                <a:chExt cx="307" cy="384"/>
              </a:xfrm>
            </p:grpSpPr>
            <p:sp>
              <p:nvSpPr>
                <p:cNvPr id="1484" name="Rectangle 13"/>
                <p:cNvSpPr>
                  <a:spLocks noChangeArrowheads="true"/>
                </p:cNvSpPr>
                <p:nvPr/>
              </p:nvSpPr>
              <p:spPr bwMode="auto">
                <a:xfrm>
                  <a:off x="1243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endParaRPr lang="zh-CN" altLang="en-US" sz="1800">
                    <a:solidFill>
                      <a:schemeClr val="tx2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485" name="Rectangle 14"/>
                <p:cNvSpPr>
                  <a:spLocks noChangeArrowheads="true"/>
                </p:cNvSpPr>
                <p:nvPr/>
              </p:nvSpPr>
              <p:spPr bwMode="auto">
                <a:xfrm>
                  <a:off x="1243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11</a:t>
                  </a:r>
                  <a:endParaRPr/>
                </a:p>
              </p:txBody>
            </p:sp>
          </p:grpSp>
          <p:grpSp>
            <p:nvGrpSpPr>
              <p:cNvPr id="1486" name="Group 15"/>
              <p:cNvGrpSpPr/>
              <p:nvPr/>
            </p:nvGrpSpPr>
            <p:grpSpPr>
              <a:xfrm>
                <a:off x="1550" y="1176"/>
                <a:ext cx="307" cy="384"/>
                <a:chOff x="1550" y="1176"/>
                <a:chExt cx="307" cy="384"/>
              </a:xfrm>
            </p:grpSpPr>
            <p:sp>
              <p:nvSpPr>
                <p:cNvPr id="1487" name="Rectangle 16"/>
                <p:cNvSpPr>
                  <a:spLocks noChangeArrowheads="true"/>
                </p:cNvSpPr>
                <p:nvPr/>
              </p:nvSpPr>
              <p:spPr bwMode="auto">
                <a:xfrm>
                  <a:off x="1550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88" name="Rectangle 17"/>
                <p:cNvSpPr>
                  <a:spLocks noChangeArrowheads="true"/>
                </p:cNvSpPr>
                <p:nvPr/>
              </p:nvSpPr>
              <p:spPr bwMode="auto">
                <a:xfrm>
                  <a:off x="1550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10</a:t>
                  </a:r>
                  <a:endParaRPr/>
                </a:p>
              </p:txBody>
            </p:sp>
          </p:grpSp>
          <p:grpSp>
            <p:nvGrpSpPr>
              <p:cNvPr id="1489" name="Group 18"/>
              <p:cNvGrpSpPr/>
              <p:nvPr/>
            </p:nvGrpSpPr>
            <p:grpSpPr>
              <a:xfrm>
                <a:off x="1857" y="1176"/>
                <a:ext cx="307" cy="384"/>
                <a:chOff x="1857" y="1176"/>
                <a:chExt cx="307" cy="384"/>
              </a:xfrm>
            </p:grpSpPr>
            <p:sp>
              <p:nvSpPr>
                <p:cNvPr id="1490" name="Rectangle 19"/>
                <p:cNvSpPr>
                  <a:spLocks noChangeArrowheads="true"/>
                </p:cNvSpPr>
                <p:nvPr/>
              </p:nvSpPr>
              <p:spPr bwMode="auto">
                <a:xfrm>
                  <a:off x="1857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91" name="Rectangle 20"/>
                <p:cNvSpPr>
                  <a:spLocks noChangeArrowheads="true"/>
                </p:cNvSpPr>
                <p:nvPr/>
              </p:nvSpPr>
              <p:spPr bwMode="auto">
                <a:xfrm>
                  <a:off x="1857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9</a:t>
                  </a:r>
                  <a:endParaRPr/>
                </a:p>
              </p:txBody>
            </p:sp>
          </p:grpSp>
          <p:grpSp>
            <p:nvGrpSpPr>
              <p:cNvPr id="1492" name="Group 21"/>
              <p:cNvGrpSpPr/>
              <p:nvPr/>
            </p:nvGrpSpPr>
            <p:grpSpPr>
              <a:xfrm>
                <a:off x="2164" y="1176"/>
                <a:ext cx="307" cy="384"/>
                <a:chOff x="2164" y="1176"/>
                <a:chExt cx="307" cy="384"/>
              </a:xfrm>
            </p:grpSpPr>
            <p:sp>
              <p:nvSpPr>
                <p:cNvPr id="1493" name="Rectangle 22"/>
                <p:cNvSpPr>
                  <a:spLocks noChangeArrowheads="true"/>
                </p:cNvSpPr>
                <p:nvPr/>
              </p:nvSpPr>
              <p:spPr bwMode="auto">
                <a:xfrm>
                  <a:off x="2164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94" name="Rectangle 23"/>
                <p:cNvSpPr>
                  <a:spLocks noChangeArrowheads="true"/>
                </p:cNvSpPr>
                <p:nvPr/>
              </p:nvSpPr>
              <p:spPr bwMode="auto">
                <a:xfrm>
                  <a:off x="2164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8</a:t>
                  </a:r>
                  <a:endParaRPr/>
                </a:p>
              </p:txBody>
            </p:sp>
          </p:grpSp>
          <p:grpSp>
            <p:nvGrpSpPr>
              <p:cNvPr id="1495" name="Group 24"/>
              <p:cNvGrpSpPr/>
              <p:nvPr/>
            </p:nvGrpSpPr>
            <p:grpSpPr>
              <a:xfrm>
                <a:off x="2471" y="1176"/>
                <a:ext cx="307" cy="384"/>
                <a:chOff x="2471" y="1176"/>
                <a:chExt cx="307" cy="384"/>
              </a:xfrm>
            </p:grpSpPr>
            <p:sp>
              <p:nvSpPr>
                <p:cNvPr id="1496" name="Rectangle 25"/>
                <p:cNvSpPr>
                  <a:spLocks noChangeArrowheads="true"/>
                </p:cNvSpPr>
                <p:nvPr/>
              </p:nvSpPr>
              <p:spPr bwMode="auto">
                <a:xfrm>
                  <a:off x="2471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497" name="Rectangle 26"/>
                <p:cNvSpPr>
                  <a:spLocks noChangeArrowheads="true"/>
                </p:cNvSpPr>
                <p:nvPr/>
              </p:nvSpPr>
              <p:spPr bwMode="auto">
                <a:xfrm>
                  <a:off x="2471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7</a:t>
                  </a:r>
                  <a:endParaRPr/>
                </a:p>
              </p:txBody>
            </p:sp>
          </p:grpSp>
          <p:grpSp>
            <p:nvGrpSpPr>
              <p:cNvPr id="1498" name="Group 27"/>
              <p:cNvGrpSpPr/>
              <p:nvPr/>
            </p:nvGrpSpPr>
            <p:grpSpPr>
              <a:xfrm>
                <a:off x="2778" y="1176"/>
                <a:ext cx="307" cy="384"/>
                <a:chOff x="2778" y="1176"/>
                <a:chExt cx="307" cy="384"/>
              </a:xfrm>
            </p:grpSpPr>
            <p:sp>
              <p:nvSpPr>
                <p:cNvPr id="1499" name="Rectangle 28"/>
                <p:cNvSpPr>
                  <a:spLocks noChangeArrowheads="true"/>
                </p:cNvSpPr>
                <p:nvPr/>
              </p:nvSpPr>
              <p:spPr bwMode="auto">
                <a:xfrm>
                  <a:off x="2778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00" name="Rectangle 29"/>
                <p:cNvSpPr>
                  <a:spLocks noChangeArrowheads="true"/>
                </p:cNvSpPr>
                <p:nvPr/>
              </p:nvSpPr>
              <p:spPr bwMode="auto">
                <a:xfrm>
                  <a:off x="2778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1501" name="Group 30"/>
              <p:cNvGrpSpPr/>
              <p:nvPr/>
            </p:nvGrpSpPr>
            <p:grpSpPr>
              <a:xfrm>
                <a:off x="3085" y="1176"/>
                <a:ext cx="307" cy="384"/>
                <a:chOff x="3085" y="1176"/>
                <a:chExt cx="307" cy="384"/>
              </a:xfrm>
            </p:grpSpPr>
            <p:sp>
              <p:nvSpPr>
                <p:cNvPr id="1502" name="Rectangle 31"/>
                <p:cNvSpPr>
                  <a:spLocks noChangeArrowheads="true"/>
                </p:cNvSpPr>
                <p:nvPr/>
              </p:nvSpPr>
              <p:spPr bwMode="auto">
                <a:xfrm>
                  <a:off x="3085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03" name="Rectangle 32"/>
                <p:cNvSpPr>
                  <a:spLocks noChangeArrowheads="true"/>
                </p:cNvSpPr>
                <p:nvPr/>
              </p:nvSpPr>
              <p:spPr bwMode="auto">
                <a:xfrm>
                  <a:off x="3085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1504" name="Group 33"/>
              <p:cNvGrpSpPr/>
              <p:nvPr/>
            </p:nvGrpSpPr>
            <p:grpSpPr>
              <a:xfrm>
                <a:off x="3392" y="1176"/>
                <a:ext cx="307" cy="384"/>
                <a:chOff x="3392" y="1176"/>
                <a:chExt cx="307" cy="384"/>
              </a:xfrm>
            </p:grpSpPr>
            <p:sp>
              <p:nvSpPr>
                <p:cNvPr id="1505" name="Rectangle 34"/>
                <p:cNvSpPr>
                  <a:spLocks noChangeArrowheads="true"/>
                </p:cNvSpPr>
                <p:nvPr/>
              </p:nvSpPr>
              <p:spPr bwMode="auto">
                <a:xfrm>
                  <a:off x="3392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06" name="Rectangle 35"/>
                <p:cNvSpPr>
                  <a:spLocks noChangeArrowheads="true"/>
                </p:cNvSpPr>
                <p:nvPr/>
              </p:nvSpPr>
              <p:spPr bwMode="auto">
                <a:xfrm>
                  <a:off x="3392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1507" name="Group 36"/>
              <p:cNvGrpSpPr/>
              <p:nvPr/>
            </p:nvGrpSpPr>
            <p:grpSpPr>
              <a:xfrm>
                <a:off x="3699" y="1176"/>
                <a:ext cx="307" cy="384"/>
                <a:chOff x="3699" y="1176"/>
                <a:chExt cx="307" cy="384"/>
              </a:xfrm>
            </p:grpSpPr>
            <p:sp>
              <p:nvSpPr>
                <p:cNvPr id="1508" name="Rectangle 37"/>
                <p:cNvSpPr>
                  <a:spLocks noChangeArrowheads="true"/>
                </p:cNvSpPr>
                <p:nvPr/>
              </p:nvSpPr>
              <p:spPr bwMode="auto">
                <a:xfrm>
                  <a:off x="3699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09" name="Rectangle 38"/>
                <p:cNvSpPr>
                  <a:spLocks noChangeArrowheads="true"/>
                </p:cNvSpPr>
                <p:nvPr/>
              </p:nvSpPr>
              <p:spPr bwMode="auto">
                <a:xfrm>
                  <a:off x="3699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1510" name="Group 39"/>
              <p:cNvGrpSpPr/>
              <p:nvPr/>
            </p:nvGrpSpPr>
            <p:grpSpPr>
              <a:xfrm>
                <a:off x="4006" y="1176"/>
                <a:ext cx="307" cy="384"/>
                <a:chOff x="4006" y="1176"/>
                <a:chExt cx="307" cy="384"/>
              </a:xfrm>
            </p:grpSpPr>
            <p:sp>
              <p:nvSpPr>
                <p:cNvPr id="1511" name="Rectangle 40"/>
                <p:cNvSpPr>
                  <a:spLocks noChangeArrowheads="true"/>
                </p:cNvSpPr>
                <p:nvPr/>
              </p:nvSpPr>
              <p:spPr bwMode="auto">
                <a:xfrm>
                  <a:off x="4006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12" name="Rectangle 41"/>
                <p:cNvSpPr>
                  <a:spLocks noChangeArrowheads="true"/>
                </p:cNvSpPr>
                <p:nvPr/>
              </p:nvSpPr>
              <p:spPr bwMode="auto">
                <a:xfrm>
                  <a:off x="4006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1513" name="Group 42"/>
              <p:cNvGrpSpPr/>
              <p:nvPr/>
            </p:nvGrpSpPr>
            <p:grpSpPr>
              <a:xfrm>
                <a:off x="4313" y="1176"/>
                <a:ext cx="307" cy="384"/>
                <a:chOff x="4313" y="1176"/>
                <a:chExt cx="307" cy="384"/>
              </a:xfrm>
            </p:grpSpPr>
            <p:sp>
              <p:nvSpPr>
                <p:cNvPr id="1514" name="Rectangle 43"/>
                <p:cNvSpPr>
                  <a:spLocks noChangeArrowheads="true"/>
                </p:cNvSpPr>
                <p:nvPr/>
              </p:nvSpPr>
              <p:spPr bwMode="auto">
                <a:xfrm>
                  <a:off x="4313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15" name="Rectangle 44"/>
                <p:cNvSpPr>
                  <a:spLocks noChangeArrowheads="true"/>
                </p:cNvSpPr>
                <p:nvPr/>
              </p:nvSpPr>
              <p:spPr bwMode="auto">
                <a:xfrm>
                  <a:off x="4313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1516" name="Group 45"/>
              <p:cNvGrpSpPr/>
              <p:nvPr/>
            </p:nvGrpSpPr>
            <p:grpSpPr>
              <a:xfrm>
                <a:off x="4620" y="1176"/>
                <a:ext cx="307" cy="384"/>
                <a:chOff x="4620" y="1176"/>
                <a:chExt cx="307" cy="384"/>
              </a:xfrm>
            </p:grpSpPr>
            <p:sp>
              <p:nvSpPr>
                <p:cNvPr id="1517" name="Rectangle 46"/>
                <p:cNvSpPr>
                  <a:spLocks noChangeArrowheads="true"/>
                </p:cNvSpPr>
                <p:nvPr/>
              </p:nvSpPr>
              <p:spPr bwMode="auto">
                <a:xfrm>
                  <a:off x="4620" y="13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18" name="Rectangle 47"/>
                <p:cNvSpPr>
                  <a:spLocks noChangeArrowheads="true"/>
                </p:cNvSpPr>
                <p:nvPr/>
              </p:nvSpPr>
              <p:spPr bwMode="auto">
                <a:xfrm>
                  <a:off x="4620" y="11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0</a:t>
                  </a:r>
                  <a:endParaRPr/>
                </a:p>
              </p:txBody>
            </p:sp>
          </p:grpSp>
        </p:grpSp>
        <p:grpSp>
          <p:nvGrpSpPr>
            <p:cNvPr id="1519" name="Group 48"/>
            <p:cNvGrpSpPr/>
            <p:nvPr/>
          </p:nvGrpSpPr>
          <p:grpSpPr>
            <a:xfrm>
              <a:off x="2888" y="1900"/>
              <a:ext cx="1842" cy="212"/>
              <a:chOff x="3085" y="1661"/>
              <a:chExt cx="1842" cy="212"/>
            </a:xfrm>
          </p:grpSpPr>
          <p:sp>
            <p:nvSpPr>
              <p:cNvPr id="1520" name="Line 49"/>
              <p:cNvSpPr>
                <a:spLocks noChangeShapeType="true"/>
              </p:cNvSpPr>
              <p:nvPr/>
            </p:nvSpPr>
            <p:spPr bwMode="auto">
              <a:xfrm>
                <a:off x="3085" y="17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521" name="Text Box 50"/>
              <p:cNvSpPr txBox="true">
                <a:spLocks noChangeArrowheads="true"/>
              </p:cNvSpPr>
              <p:nvPr/>
            </p:nvSpPr>
            <p:spPr bwMode="auto">
              <a:xfrm>
                <a:off x="3794" y="1661"/>
                <a:ext cx="418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VPO</a:t>
                </a:r>
                <a:endParaRPr/>
              </a:p>
            </p:txBody>
          </p:sp>
        </p:grpSp>
        <p:grpSp>
          <p:nvGrpSpPr>
            <p:cNvPr id="1522" name="Group 51"/>
            <p:cNvGrpSpPr/>
            <p:nvPr/>
          </p:nvGrpSpPr>
          <p:grpSpPr>
            <a:xfrm>
              <a:off x="432" y="1895"/>
              <a:ext cx="2467" cy="212"/>
              <a:chOff x="629" y="1656"/>
              <a:chExt cx="2467" cy="212"/>
            </a:xfrm>
          </p:grpSpPr>
          <p:sp>
            <p:nvSpPr>
              <p:cNvPr id="1523" name="Line 52"/>
              <p:cNvSpPr>
                <a:spLocks noChangeShapeType="true"/>
              </p:cNvSpPr>
              <p:nvPr/>
            </p:nvSpPr>
            <p:spPr bwMode="auto">
              <a:xfrm>
                <a:off x="629" y="1747"/>
                <a:ext cx="246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524" name="Text Box 53"/>
              <p:cNvSpPr txBox="true">
                <a:spLocks noChangeArrowheads="true"/>
              </p:cNvSpPr>
              <p:nvPr/>
            </p:nvSpPr>
            <p:spPr bwMode="auto">
              <a:xfrm>
                <a:off x="1579" y="1656"/>
                <a:ext cx="409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VPN</a:t>
                </a:r>
                <a:endParaRPr/>
              </a:p>
            </p:txBody>
          </p:sp>
        </p:grpSp>
        <p:sp>
          <p:nvSpPr>
            <p:cNvPr id="1525" name="Text Box 54"/>
            <p:cNvSpPr txBox="true">
              <a:spLocks noChangeArrowheads="true"/>
            </p:cNvSpPr>
            <p:nvPr/>
          </p:nvSpPr>
          <p:spPr bwMode="auto">
            <a:xfrm>
              <a:off x="4459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26" name="Text Box 55"/>
            <p:cNvSpPr txBox="true">
              <a:spLocks noChangeArrowheads="true"/>
            </p:cNvSpPr>
            <p:nvPr/>
          </p:nvSpPr>
          <p:spPr bwMode="auto">
            <a:xfrm>
              <a:off x="4123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27" name="Text Box 56"/>
            <p:cNvSpPr txBox="true">
              <a:spLocks noChangeArrowheads="true"/>
            </p:cNvSpPr>
            <p:nvPr/>
          </p:nvSpPr>
          <p:spPr bwMode="auto">
            <a:xfrm>
              <a:off x="3835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28" name="Text Box 57"/>
            <p:cNvSpPr txBox="true">
              <a:spLocks noChangeArrowheads="true"/>
            </p:cNvSpPr>
            <p:nvPr/>
          </p:nvSpPr>
          <p:spPr bwMode="auto">
            <a:xfrm>
              <a:off x="3547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29" name="Text Box 58"/>
            <p:cNvSpPr txBox="true">
              <a:spLocks noChangeArrowheads="true"/>
            </p:cNvSpPr>
            <p:nvPr/>
          </p:nvSpPr>
          <p:spPr bwMode="auto">
            <a:xfrm>
              <a:off x="3211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30" name="Text Box 59"/>
            <p:cNvSpPr txBox="true">
              <a:spLocks noChangeArrowheads="true"/>
            </p:cNvSpPr>
            <p:nvPr/>
          </p:nvSpPr>
          <p:spPr bwMode="auto">
            <a:xfrm>
              <a:off x="2923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31" name="Text Box 60"/>
            <p:cNvSpPr txBox="true">
              <a:spLocks noChangeArrowheads="true"/>
            </p:cNvSpPr>
            <p:nvPr/>
          </p:nvSpPr>
          <p:spPr bwMode="auto">
            <a:xfrm>
              <a:off x="2587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32" name="Text Box 61"/>
            <p:cNvSpPr txBox="true">
              <a:spLocks noChangeArrowheads="true"/>
            </p:cNvSpPr>
            <p:nvPr/>
          </p:nvSpPr>
          <p:spPr bwMode="auto">
            <a:xfrm>
              <a:off x="2299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33" name="Text Box 62"/>
            <p:cNvSpPr txBox="true">
              <a:spLocks noChangeArrowheads="true"/>
            </p:cNvSpPr>
            <p:nvPr/>
          </p:nvSpPr>
          <p:spPr bwMode="auto">
            <a:xfrm>
              <a:off x="2011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34" name="Text Box 63"/>
            <p:cNvSpPr txBox="true">
              <a:spLocks noChangeArrowheads="true"/>
            </p:cNvSpPr>
            <p:nvPr/>
          </p:nvSpPr>
          <p:spPr bwMode="auto">
            <a:xfrm>
              <a:off x="1675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35" name="Text Box 64"/>
            <p:cNvSpPr txBox="true">
              <a:spLocks noChangeArrowheads="true"/>
            </p:cNvSpPr>
            <p:nvPr/>
          </p:nvSpPr>
          <p:spPr bwMode="auto">
            <a:xfrm>
              <a:off x="1387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36" name="Text Box 65"/>
            <p:cNvSpPr txBox="true">
              <a:spLocks noChangeArrowheads="true"/>
            </p:cNvSpPr>
            <p:nvPr/>
          </p:nvSpPr>
          <p:spPr bwMode="auto">
            <a:xfrm>
              <a:off x="1051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37" name="Text Box 66"/>
            <p:cNvSpPr txBox="true">
              <a:spLocks noChangeArrowheads="true"/>
            </p:cNvSpPr>
            <p:nvPr/>
          </p:nvSpPr>
          <p:spPr bwMode="auto">
            <a:xfrm>
              <a:off x="763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38" name="Text Box 67"/>
            <p:cNvSpPr txBox="true">
              <a:spLocks noChangeArrowheads="true"/>
            </p:cNvSpPr>
            <p:nvPr/>
          </p:nvSpPr>
          <p:spPr bwMode="auto">
            <a:xfrm>
              <a:off x="475" y="1611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</p:grpSp>
      <p:sp>
        <p:nvSpPr>
          <p:cNvPr id="1539" name="Rectangle 68"/>
          <p:cNvSpPr>
            <a:spLocks noChangeArrowheads="true"/>
          </p:cNvSpPr>
          <p:nvPr/>
        </p:nvSpPr>
        <p:spPr bwMode="auto">
          <a:xfrm rot="0" flipH="false" flipV="false">
            <a:off x="419100" y="3240088"/>
            <a:ext cx="8305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b="false"/>
              <a:t>VPN: </a:t>
            </a:r>
            <a:r>
              <a:rPr lang="en-US" u="sng"/>
              <a:t>0x0f</a:t>
            </a:r>
            <a:r>
              <a:rPr lang="en-US" b="false"/>
              <a:t> TLBI: </a:t>
            </a:r>
            <a:r>
              <a:rPr lang="en-US" u="sng"/>
              <a:t>0x03</a:t>
            </a:r>
            <a:r>
              <a:rPr lang="en-US" b="false"/>
              <a:t> TLBT: </a:t>
            </a:r>
            <a:r>
              <a:rPr lang="en-US" u="sng"/>
              <a:t>0x3</a:t>
            </a:r>
            <a:r>
              <a:rPr lang="en-US"/>
              <a:t> </a:t>
            </a:r>
            <a:r>
              <a:rPr lang="en-US" b="false"/>
              <a:t>TLB Hit? </a:t>
            </a:r>
            <a:r>
              <a:rPr lang="en-US" u="sng"/>
              <a:t>Yes</a:t>
            </a:r>
            <a:r>
              <a:rPr lang="en-US"/>
              <a:t> </a:t>
            </a:r>
            <a:r>
              <a:rPr lang="en-US" b="false"/>
              <a:t>Page Fault? </a:t>
            </a:r>
            <a:r>
              <a:rPr lang="en-US" u="sng"/>
              <a:t>No</a:t>
            </a:r>
            <a:endParaRPr/>
          </a:p>
        </p:txBody>
      </p:sp>
      <p:sp>
        <p:nvSpPr>
          <p:cNvPr id="1540" name="Rectangle 69"/>
          <p:cNvSpPr>
            <a:spLocks noChangeArrowheads="true"/>
          </p:cNvSpPr>
          <p:nvPr/>
        </p:nvSpPr>
        <p:spPr bwMode="auto">
          <a:xfrm>
            <a:off x="784225" y="5348288"/>
            <a:ext cx="697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b="false"/>
              <a:t>PPN: </a:t>
            </a:r>
            <a:r>
              <a:rPr lang="en-US" altLang="zh-CN" u="sng"/>
              <a:t>0x</a:t>
            </a:r>
            <a:r>
              <a:rPr lang="en-US" altLang="zh-CN" u="sng">
                <a:solidFill>
                  <a:srgbClr val="9900CC"/>
                </a:solidFill>
              </a:rPr>
              <a:t>0D</a:t>
            </a:r>
            <a:r>
              <a:rPr lang="en-US" altLang="zh-CN" b="false"/>
              <a:t>    PPO: </a:t>
            </a:r>
            <a:r>
              <a:rPr lang="en-US" altLang="zh-CN" u="sng"/>
              <a:t>0x14</a:t>
            </a:r>
            <a:r>
              <a:rPr lang="en-US" altLang="zh-CN" b="false"/>
              <a:t>          			PA: </a:t>
            </a:r>
            <a:r>
              <a:rPr lang="en-US" altLang="zh-CN" u="sng"/>
              <a:t>0x354</a:t>
            </a:r>
            <a:endParaRPr/>
          </a:p>
        </p:txBody>
      </p:sp>
      <p:grpSp>
        <p:nvGrpSpPr>
          <p:cNvPr id="1541" name="Group 70"/>
          <p:cNvGrpSpPr/>
          <p:nvPr/>
        </p:nvGrpSpPr>
        <p:grpSpPr>
          <a:xfrm>
            <a:off x="1677988" y="4097338"/>
            <a:ext cx="5865812" cy="1022350"/>
            <a:chOff x="672" y="2780"/>
            <a:chExt cx="3695" cy="644"/>
          </a:xfrm>
        </p:grpSpPr>
        <p:grpSp>
          <p:nvGrpSpPr>
            <p:cNvPr id="1542" name="Group 71"/>
            <p:cNvGrpSpPr/>
            <p:nvPr/>
          </p:nvGrpSpPr>
          <p:grpSpPr>
            <a:xfrm>
              <a:off x="672" y="2780"/>
              <a:ext cx="3684" cy="384"/>
              <a:chOff x="1219" y="2880"/>
              <a:chExt cx="3684" cy="384"/>
            </a:xfrm>
          </p:grpSpPr>
          <p:grpSp>
            <p:nvGrpSpPr>
              <p:cNvPr id="1543" name="Group 72"/>
              <p:cNvGrpSpPr/>
              <p:nvPr/>
            </p:nvGrpSpPr>
            <p:grpSpPr>
              <a:xfrm>
                <a:off x="1219" y="2880"/>
                <a:ext cx="307" cy="384"/>
                <a:chOff x="605" y="1776"/>
                <a:chExt cx="307" cy="384"/>
              </a:xfrm>
            </p:grpSpPr>
            <p:sp>
              <p:nvSpPr>
                <p:cNvPr id="1544" name="Rectangle 73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45" name="Rectangle 74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11</a:t>
                  </a:r>
                  <a:endParaRPr/>
                </a:p>
              </p:txBody>
            </p:sp>
          </p:grpSp>
          <p:grpSp>
            <p:nvGrpSpPr>
              <p:cNvPr id="1546" name="Group 75"/>
              <p:cNvGrpSpPr/>
              <p:nvPr/>
            </p:nvGrpSpPr>
            <p:grpSpPr>
              <a:xfrm>
                <a:off x="1526" y="2880"/>
                <a:ext cx="307" cy="384"/>
                <a:chOff x="605" y="1776"/>
                <a:chExt cx="307" cy="384"/>
              </a:xfrm>
            </p:grpSpPr>
            <p:sp>
              <p:nvSpPr>
                <p:cNvPr id="1547" name="Rectangle 76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48" name="Rectangle 77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10</a:t>
                  </a:r>
                  <a:endParaRPr/>
                </a:p>
              </p:txBody>
            </p:sp>
          </p:grpSp>
          <p:grpSp>
            <p:nvGrpSpPr>
              <p:cNvPr id="1549" name="Group 78"/>
              <p:cNvGrpSpPr/>
              <p:nvPr/>
            </p:nvGrpSpPr>
            <p:grpSpPr>
              <a:xfrm>
                <a:off x="1833" y="2880"/>
                <a:ext cx="307" cy="384"/>
                <a:chOff x="605" y="1776"/>
                <a:chExt cx="307" cy="384"/>
              </a:xfrm>
            </p:grpSpPr>
            <p:sp>
              <p:nvSpPr>
                <p:cNvPr id="1550" name="Rectangle 79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51" name="Rectangle 80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9</a:t>
                  </a:r>
                  <a:endParaRPr/>
                </a:p>
              </p:txBody>
            </p:sp>
          </p:grpSp>
          <p:grpSp>
            <p:nvGrpSpPr>
              <p:cNvPr id="1552" name="Group 81"/>
              <p:cNvGrpSpPr/>
              <p:nvPr/>
            </p:nvGrpSpPr>
            <p:grpSpPr>
              <a:xfrm>
                <a:off x="2140" y="2880"/>
                <a:ext cx="307" cy="384"/>
                <a:chOff x="605" y="1776"/>
                <a:chExt cx="307" cy="384"/>
              </a:xfrm>
            </p:grpSpPr>
            <p:sp>
              <p:nvSpPr>
                <p:cNvPr id="1553" name="Rectangle 82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54" name="Rectangle 83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8</a:t>
                  </a:r>
                  <a:endParaRPr/>
                </a:p>
              </p:txBody>
            </p:sp>
          </p:grpSp>
          <p:grpSp>
            <p:nvGrpSpPr>
              <p:cNvPr id="1555" name="Group 84"/>
              <p:cNvGrpSpPr/>
              <p:nvPr/>
            </p:nvGrpSpPr>
            <p:grpSpPr>
              <a:xfrm>
                <a:off x="2447" y="2880"/>
                <a:ext cx="307" cy="384"/>
                <a:chOff x="605" y="1776"/>
                <a:chExt cx="307" cy="384"/>
              </a:xfrm>
            </p:grpSpPr>
            <p:sp>
              <p:nvSpPr>
                <p:cNvPr id="1556" name="Rectangle 85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57" name="Rectangle 86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7</a:t>
                  </a:r>
                  <a:endParaRPr/>
                </a:p>
              </p:txBody>
            </p:sp>
          </p:grpSp>
          <p:grpSp>
            <p:nvGrpSpPr>
              <p:cNvPr id="1558" name="Group 87"/>
              <p:cNvGrpSpPr/>
              <p:nvPr/>
            </p:nvGrpSpPr>
            <p:grpSpPr>
              <a:xfrm>
                <a:off x="2754" y="2880"/>
                <a:ext cx="307" cy="384"/>
                <a:chOff x="605" y="1776"/>
                <a:chExt cx="307" cy="384"/>
              </a:xfrm>
            </p:grpSpPr>
            <p:sp>
              <p:nvSpPr>
                <p:cNvPr id="1559" name="Rectangle 88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60" name="Rectangle 89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1561" name="Group 90"/>
              <p:cNvGrpSpPr/>
              <p:nvPr/>
            </p:nvGrpSpPr>
            <p:grpSpPr>
              <a:xfrm>
                <a:off x="3061" y="2880"/>
                <a:ext cx="307" cy="384"/>
                <a:chOff x="605" y="1776"/>
                <a:chExt cx="307" cy="384"/>
              </a:xfrm>
            </p:grpSpPr>
            <p:sp>
              <p:nvSpPr>
                <p:cNvPr id="1562" name="Rectangle 91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63" name="Rectangle 92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1564" name="Group 93"/>
              <p:cNvGrpSpPr/>
              <p:nvPr/>
            </p:nvGrpSpPr>
            <p:grpSpPr>
              <a:xfrm>
                <a:off x="3368" y="2880"/>
                <a:ext cx="307" cy="384"/>
                <a:chOff x="605" y="1776"/>
                <a:chExt cx="307" cy="384"/>
              </a:xfrm>
            </p:grpSpPr>
            <p:sp>
              <p:nvSpPr>
                <p:cNvPr id="1565" name="Rectangle 94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66" name="Rectangle 95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1567" name="Group 96"/>
              <p:cNvGrpSpPr/>
              <p:nvPr/>
            </p:nvGrpSpPr>
            <p:grpSpPr>
              <a:xfrm>
                <a:off x="3675" y="2880"/>
                <a:ext cx="307" cy="384"/>
                <a:chOff x="605" y="1776"/>
                <a:chExt cx="307" cy="384"/>
              </a:xfrm>
            </p:grpSpPr>
            <p:sp>
              <p:nvSpPr>
                <p:cNvPr id="1568" name="Rectangle 97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69" name="Rectangle 98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1570" name="Group 99"/>
              <p:cNvGrpSpPr/>
              <p:nvPr/>
            </p:nvGrpSpPr>
            <p:grpSpPr>
              <a:xfrm>
                <a:off x="3982" y="2880"/>
                <a:ext cx="307" cy="384"/>
                <a:chOff x="605" y="1776"/>
                <a:chExt cx="307" cy="384"/>
              </a:xfrm>
            </p:grpSpPr>
            <p:sp>
              <p:nvSpPr>
                <p:cNvPr id="1571" name="Rectangle 100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72" name="Rectangle 101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1573" name="Group 102"/>
              <p:cNvGrpSpPr/>
              <p:nvPr/>
            </p:nvGrpSpPr>
            <p:grpSpPr>
              <a:xfrm>
                <a:off x="4289" y="2880"/>
                <a:ext cx="307" cy="384"/>
                <a:chOff x="605" y="1776"/>
                <a:chExt cx="307" cy="384"/>
              </a:xfrm>
            </p:grpSpPr>
            <p:sp>
              <p:nvSpPr>
                <p:cNvPr id="1574" name="Rectangle 103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75" name="Rectangle 104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1576" name="Group 105"/>
              <p:cNvGrpSpPr/>
              <p:nvPr/>
            </p:nvGrpSpPr>
            <p:grpSpPr>
              <a:xfrm>
                <a:off x="4596" y="2880"/>
                <a:ext cx="307" cy="384"/>
                <a:chOff x="605" y="1776"/>
                <a:chExt cx="307" cy="384"/>
              </a:xfrm>
            </p:grpSpPr>
            <p:sp>
              <p:nvSpPr>
                <p:cNvPr id="1577" name="Rectangle 106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578" name="Rectangle 107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0</a:t>
                  </a:r>
                  <a:endParaRPr/>
                </a:p>
              </p:txBody>
            </p:sp>
          </p:grpSp>
        </p:grpSp>
        <p:grpSp>
          <p:nvGrpSpPr>
            <p:cNvPr id="1579" name="Group 108"/>
            <p:cNvGrpSpPr/>
            <p:nvPr/>
          </p:nvGrpSpPr>
          <p:grpSpPr>
            <a:xfrm>
              <a:off x="2525" y="3212"/>
              <a:ext cx="1842" cy="212"/>
              <a:chOff x="3061" y="2261"/>
              <a:chExt cx="1842" cy="212"/>
            </a:xfrm>
          </p:grpSpPr>
          <p:sp>
            <p:nvSpPr>
              <p:cNvPr id="1580" name="Line 109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581" name="Text Box 110"/>
              <p:cNvSpPr txBox="true">
                <a:spLocks noChangeArrowheads="true"/>
              </p:cNvSpPr>
              <p:nvPr/>
            </p:nvSpPr>
            <p:spPr bwMode="auto">
              <a:xfrm>
                <a:off x="3770" y="2261"/>
                <a:ext cx="418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PPO</a:t>
                </a:r>
                <a:endParaRPr/>
              </a:p>
            </p:txBody>
          </p:sp>
        </p:grpSp>
        <p:grpSp>
          <p:nvGrpSpPr>
            <p:cNvPr id="1582" name="Group 111"/>
            <p:cNvGrpSpPr/>
            <p:nvPr/>
          </p:nvGrpSpPr>
          <p:grpSpPr>
            <a:xfrm>
              <a:off x="701" y="3212"/>
              <a:ext cx="1842" cy="212"/>
              <a:chOff x="3061" y="2261"/>
              <a:chExt cx="1842" cy="212"/>
            </a:xfrm>
          </p:grpSpPr>
          <p:sp>
            <p:nvSpPr>
              <p:cNvPr id="1583" name="Line 112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584" name="Text Box 113"/>
              <p:cNvSpPr txBox="true">
                <a:spLocks noChangeArrowheads="true"/>
              </p:cNvSpPr>
              <p:nvPr/>
            </p:nvSpPr>
            <p:spPr bwMode="auto">
              <a:xfrm>
                <a:off x="3770" y="2261"/>
                <a:ext cx="410" cy="2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800">
                    <a:solidFill>
                      <a:schemeClr val="tx2"/>
                    </a:solidFill>
                    <a:latin typeface="Helvetica" pitchFamily="34" charset="0"/>
                  </a:rPr>
                  <a:t>PPN</a:t>
                </a:r>
                <a:endParaRPr/>
              </a:p>
            </p:txBody>
          </p:sp>
        </p:grpSp>
        <p:sp>
          <p:nvSpPr>
            <p:cNvPr id="1585" name="Text Box 114"/>
            <p:cNvSpPr txBox="true">
              <a:spLocks noChangeArrowheads="true"/>
            </p:cNvSpPr>
            <p:nvPr/>
          </p:nvSpPr>
          <p:spPr bwMode="auto">
            <a:xfrm>
              <a:off x="4128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86" name="Text Box 115"/>
            <p:cNvSpPr txBox="true">
              <a:spLocks noChangeArrowheads="true"/>
            </p:cNvSpPr>
            <p:nvPr/>
          </p:nvSpPr>
          <p:spPr bwMode="auto">
            <a:xfrm>
              <a:off x="3792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87" name="Text Box 116"/>
            <p:cNvSpPr txBox="true">
              <a:spLocks noChangeArrowheads="true"/>
            </p:cNvSpPr>
            <p:nvPr/>
          </p:nvSpPr>
          <p:spPr bwMode="auto">
            <a:xfrm>
              <a:off x="3504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88" name="Text Box 117"/>
            <p:cNvSpPr txBox="true">
              <a:spLocks noChangeArrowheads="true"/>
            </p:cNvSpPr>
            <p:nvPr/>
          </p:nvSpPr>
          <p:spPr bwMode="auto">
            <a:xfrm>
              <a:off x="3173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89" name="Text Box 118"/>
            <p:cNvSpPr txBox="true">
              <a:spLocks noChangeArrowheads="true"/>
            </p:cNvSpPr>
            <p:nvPr/>
          </p:nvSpPr>
          <p:spPr bwMode="auto">
            <a:xfrm>
              <a:off x="2880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90" name="Text Box 119"/>
            <p:cNvSpPr txBox="true">
              <a:spLocks noChangeArrowheads="true"/>
            </p:cNvSpPr>
            <p:nvPr/>
          </p:nvSpPr>
          <p:spPr bwMode="auto">
            <a:xfrm>
              <a:off x="2592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91" name="Text Box 120"/>
            <p:cNvSpPr txBox="true">
              <a:spLocks noChangeArrowheads="true"/>
            </p:cNvSpPr>
            <p:nvPr/>
          </p:nvSpPr>
          <p:spPr bwMode="auto">
            <a:xfrm>
              <a:off x="2256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92" name="Text Box 121"/>
            <p:cNvSpPr txBox="true">
              <a:spLocks noChangeArrowheads="true"/>
            </p:cNvSpPr>
            <p:nvPr/>
          </p:nvSpPr>
          <p:spPr bwMode="auto">
            <a:xfrm>
              <a:off x="1968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93" name="Text Box 122"/>
            <p:cNvSpPr txBox="true">
              <a:spLocks noChangeArrowheads="true"/>
            </p:cNvSpPr>
            <p:nvPr/>
          </p:nvSpPr>
          <p:spPr bwMode="auto">
            <a:xfrm>
              <a:off x="1637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94" name="Text Box 123"/>
            <p:cNvSpPr txBox="true">
              <a:spLocks noChangeArrowheads="true"/>
            </p:cNvSpPr>
            <p:nvPr/>
          </p:nvSpPr>
          <p:spPr bwMode="auto">
            <a:xfrm>
              <a:off x="1344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595" name="Text Box 124"/>
            <p:cNvSpPr txBox="true">
              <a:spLocks noChangeArrowheads="true"/>
            </p:cNvSpPr>
            <p:nvPr/>
          </p:nvSpPr>
          <p:spPr bwMode="auto">
            <a:xfrm>
              <a:off x="1056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596" name="Text Box 125"/>
            <p:cNvSpPr txBox="true">
              <a:spLocks noChangeArrowheads="true"/>
            </p:cNvSpPr>
            <p:nvPr/>
          </p:nvSpPr>
          <p:spPr bwMode="auto">
            <a:xfrm>
              <a:off x="720" y="297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</p:grpSp>
      <p:cxnSp>
        <p:nvCxnSpPr>
          <p:cNvPr id="1597" name="Straight Connector 126"/>
          <p:cNvCxnSpPr>
            <a:cxnSpLocks noChangeShapeType="true"/>
          </p:cNvCxnSpPr>
          <p:nvPr/>
        </p:nvCxnSpPr>
        <p:spPr bwMode="auto">
          <a:xfrm flipH="true">
            <a:off x="4584700" y="1828800"/>
            <a:ext cx="0" cy="35052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/>
          </a:extLst>
        </p:spPr>
      </p:cxnSp>
    </p:spTree>
  </p:cSld>
  <p:clrMapOvr>
    <a:masterClrMapping/>
  </p:clrMapOvr>
</p:sld>
</file>

<file path=ppt/slides/slide85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15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B7FDC7E6-8592-E14B-88B9-E05B6AA79264}" type="slidenum">
              <a:rPr lang="zh-CN" altLang="en-US" sz="1400" b="false">
                <a:latin typeface="Times New Roman" panose="02020603050405020304" charset="0"/>
              </a:rPr>
              <a:t>91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600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Simple Memory System: Cache</a:t>
            </a:r>
            <a:endParaRPr/>
          </a:p>
        </p:txBody>
      </p:sp>
      <p:grpSp>
        <p:nvGrpSpPr>
          <p:cNvPr id="1601" name="Group 5"/>
          <p:cNvGrpSpPr/>
          <p:nvPr/>
        </p:nvGrpSpPr>
        <p:grpSpPr>
          <a:xfrm>
            <a:off x="2973388" y="1760538"/>
            <a:ext cx="5865812" cy="1363662"/>
            <a:chOff x="1078" y="1791"/>
            <a:chExt cx="3695" cy="859"/>
          </a:xfrm>
        </p:grpSpPr>
        <p:grpSp>
          <p:nvGrpSpPr>
            <p:cNvPr id="1602" name="Group 6"/>
            <p:cNvGrpSpPr/>
            <p:nvPr/>
          </p:nvGrpSpPr>
          <p:grpSpPr>
            <a:xfrm>
              <a:off x="1078" y="2012"/>
              <a:ext cx="3684" cy="384"/>
              <a:chOff x="1219" y="2880"/>
              <a:chExt cx="3684" cy="384"/>
            </a:xfrm>
          </p:grpSpPr>
          <p:grpSp>
            <p:nvGrpSpPr>
              <p:cNvPr id="1603" name="Group 7"/>
              <p:cNvGrpSpPr/>
              <p:nvPr/>
            </p:nvGrpSpPr>
            <p:grpSpPr>
              <a:xfrm>
                <a:off x="1219" y="2880"/>
                <a:ext cx="307" cy="384"/>
                <a:chOff x="605" y="1776"/>
                <a:chExt cx="307" cy="384"/>
              </a:xfrm>
            </p:grpSpPr>
            <p:sp>
              <p:nvSpPr>
                <p:cNvPr id="1604" name="Rectangle 8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05" name="Rectangle 9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11</a:t>
                  </a:r>
                  <a:endParaRPr/>
                </a:p>
              </p:txBody>
            </p:sp>
          </p:grpSp>
          <p:grpSp>
            <p:nvGrpSpPr>
              <p:cNvPr id="1606" name="Group 10"/>
              <p:cNvGrpSpPr/>
              <p:nvPr/>
            </p:nvGrpSpPr>
            <p:grpSpPr>
              <a:xfrm>
                <a:off x="1526" y="2880"/>
                <a:ext cx="307" cy="384"/>
                <a:chOff x="605" y="1776"/>
                <a:chExt cx="307" cy="384"/>
              </a:xfrm>
            </p:grpSpPr>
            <p:sp>
              <p:nvSpPr>
                <p:cNvPr id="1607" name="Rectangle 11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08" name="Rectangle 12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10</a:t>
                  </a:r>
                  <a:endParaRPr/>
                </a:p>
              </p:txBody>
            </p:sp>
          </p:grpSp>
          <p:grpSp>
            <p:nvGrpSpPr>
              <p:cNvPr id="1609" name="Group 13"/>
              <p:cNvGrpSpPr/>
              <p:nvPr/>
            </p:nvGrpSpPr>
            <p:grpSpPr>
              <a:xfrm>
                <a:off x="1833" y="2880"/>
                <a:ext cx="307" cy="384"/>
                <a:chOff x="605" y="1776"/>
                <a:chExt cx="307" cy="384"/>
              </a:xfrm>
            </p:grpSpPr>
            <p:sp>
              <p:nvSpPr>
                <p:cNvPr id="1610" name="Rectangle 14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11" name="Rectangle 15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9</a:t>
                  </a:r>
                  <a:endParaRPr/>
                </a:p>
              </p:txBody>
            </p:sp>
          </p:grpSp>
          <p:grpSp>
            <p:nvGrpSpPr>
              <p:cNvPr id="1612" name="Group 16"/>
              <p:cNvGrpSpPr/>
              <p:nvPr/>
            </p:nvGrpSpPr>
            <p:grpSpPr>
              <a:xfrm>
                <a:off x="2140" y="2880"/>
                <a:ext cx="307" cy="384"/>
                <a:chOff x="605" y="1776"/>
                <a:chExt cx="307" cy="384"/>
              </a:xfrm>
            </p:grpSpPr>
            <p:sp>
              <p:nvSpPr>
                <p:cNvPr id="1613" name="Rectangle 17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14" name="Rectangle 18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8</a:t>
                  </a:r>
                  <a:endParaRPr/>
                </a:p>
              </p:txBody>
            </p:sp>
          </p:grpSp>
          <p:grpSp>
            <p:nvGrpSpPr>
              <p:cNvPr id="1615" name="Group 19"/>
              <p:cNvGrpSpPr/>
              <p:nvPr/>
            </p:nvGrpSpPr>
            <p:grpSpPr>
              <a:xfrm>
                <a:off x="2447" y="2880"/>
                <a:ext cx="307" cy="384"/>
                <a:chOff x="605" y="1776"/>
                <a:chExt cx="307" cy="384"/>
              </a:xfrm>
            </p:grpSpPr>
            <p:sp>
              <p:nvSpPr>
                <p:cNvPr id="1616" name="Rectangle 20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17" name="Rectangle 21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7</a:t>
                  </a:r>
                  <a:endParaRPr/>
                </a:p>
              </p:txBody>
            </p:sp>
          </p:grpSp>
          <p:grpSp>
            <p:nvGrpSpPr>
              <p:cNvPr id="1618" name="Group 22"/>
              <p:cNvGrpSpPr/>
              <p:nvPr/>
            </p:nvGrpSpPr>
            <p:grpSpPr>
              <a:xfrm>
                <a:off x="2754" y="2880"/>
                <a:ext cx="307" cy="384"/>
                <a:chOff x="605" y="1776"/>
                <a:chExt cx="307" cy="384"/>
              </a:xfrm>
            </p:grpSpPr>
            <p:sp>
              <p:nvSpPr>
                <p:cNvPr id="1619" name="Rectangle 23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20" name="Rectangle 24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1621" name="Group 25"/>
              <p:cNvGrpSpPr/>
              <p:nvPr/>
            </p:nvGrpSpPr>
            <p:grpSpPr>
              <a:xfrm>
                <a:off x="3061" y="2880"/>
                <a:ext cx="307" cy="384"/>
                <a:chOff x="605" y="1776"/>
                <a:chExt cx="307" cy="384"/>
              </a:xfrm>
            </p:grpSpPr>
            <p:sp>
              <p:nvSpPr>
                <p:cNvPr id="1622" name="Rectangle 26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23" name="Rectangle 27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1624" name="Group 28"/>
              <p:cNvGrpSpPr/>
              <p:nvPr/>
            </p:nvGrpSpPr>
            <p:grpSpPr>
              <a:xfrm>
                <a:off x="3368" y="2880"/>
                <a:ext cx="307" cy="384"/>
                <a:chOff x="605" y="1776"/>
                <a:chExt cx="307" cy="384"/>
              </a:xfrm>
            </p:grpSpPr>
            <p:sp>
              <p:nvSpPr>
                <p:cNvPr id="1625" name="Rectangle 29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26" name="Rectangle 30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1627" name="Group 31"/>
              <p:cNvGrpSpPr/>
              <p:nvPr/>
            </p:nvGrpSpPr>
            <p:grpSpPr>
              <a:xfrm>
                <a:off x="3675" y="2880"/>
                <a:ext cx="307" cy="384"/>
                <a:chOff x="605" y="1776"/>
                <a:chExt cx="307" cy="384"/>
              </a:xfrm>
            </p:grpSpPr>
            <p:sp>
              <p:nvSpPr>
                <p:cNvPr id="1628" name="Rectangle 32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29" name="Rectangle 33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1630" name="Group 34"/>
              <p:cNvGrpSpPr/>
              <p:nvPr/>
            </p:nvGrpSpPr>
            <p:grpSpPr>
              <a:xfrm>
                <a:off x="3982" y="2880"/>
                <a:ext cx="307" cy="384"/>
                <a:chOff x="605" y="1776"/>
                <a:chExt cx="307" cy="384"/>
              </a:xfrm>
            </p:grpSpPr>
            <p:sp>
              <p:nvSpPr>
                <p:cNvPr id="1631" name="Rectangle 35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32" name="Rectangle 36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1633" name="Group 37"/>
              <p:cNvGrpSpPr/>
              <p:nvPr/>
            </p:nvGrpSpPr>
            <p:grpSpPr>
              <a:xfrm>
                <a:off x="4289" y="2880"/>
                <a:ext cx="307" cy="384"/>
                <a:chOff x="605" y="1776"/>
                <a:chExt cx="307" cy="384"/>
              </a:xfrm>
            </p:grpSpPr>
            <p:sp>
              <p:nvSpPr>
                <p:cNvPr id="1634" name="Rectangle 38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35" name="Rectangle 39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1636" name="Group 40"/>
              <p:cNvGrpSpPr/>
              <p:nvPr/>
            </p:nvGrpSpPr>
            <p:grpSpPr>
              <a:xfrm>
                <a:off x="4596" y="2880"/>
                <a:ext cx="307" cy="384"/>
                <a:chOff x="605" y="1776"/>
                <a:chExt cx="307" cy="384"/>
              </a:xfrm>
            </p:grpSpPr>
            <p:sp>
              <p:nvSpPr>
                <p:cNvPr id="1637" name="Rectangle 41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638" name="Rectangle 42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0</a:t>
                  </a:r>
                  <a:endParaRPr/>
                </a:p>
              </p:txBody>
            </p:sp>
          </p:grpSp>
        </p:grpSp>
        <p:grpSp>
          <p:nvGrpSpPr>
            <p:cNvPr id="1639" name="Group 43"/>
            <p:cNvGrpSpPr/>
            <p:nvPr/>
          </p:nvGrpSpPr>
          <p:grpSpPr>
            <a:xfrm>
              <a:off x="2931" y="2473"/>
              <a:ext cx="1842" cy="177"/>
              <a:chOff x="3061" y="2290"/>
              <a:chExt cx="1842" cy="177"/>
            </a:xfrm>
          </p:grpSpPr>
          <p:sp>
            <p:nvSpPr>
              <p:cNvPr id="1640" name="Line 44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641" name="Text Box 45"/>
              <p:cNvSpPr txBox="true">
                <a:spLocks noChangeArrowheads="true"/>
              </p:cNvSpPr>
              <p:nvPr/>
            </p:nvSpPr>
            <p:spPr bwMode="auto">
              <a:xfrm>
                <a:off x="3770" y="2290"/>
                <a:ext cx="351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PPO</a:t>
                </a:r>
                <a:endParaRPr/>
              </a:p>
            </p:txBody>
          </p:sp>
        </p:grpSp>
        <p:grpSp>
          <p:nvGrpSpPr>
            <p:cNvPr id="1642" name="Group 46"/>
            <p:cNvGrpSpPr/>
            <p:nvPr/>
          </p:nvGrpSpPr>
          <p:grpSpPr>
            <a:xfrm>
              <a:off x="1107" y="2473"/>
              <a:ext cx="1842" cy="177"/>
              <a:chOff x="3061" y="2290"/>
              <a:chExt cx="1842" cy="177"/>
            </a:xfrm>
          </p:grpSpPr>
          <p:sp>
            <p:nvSpPr>
              <p:cNvPr id="1643" name="Line 47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644" name="Text Box 48"/>
              <p:cNvSpPr txBox="true">
                <a:spLocks noChangeArrowheads="true"/>
              </p:cNvSpPr>
              <p:nvPr/>
            </p:nvSpPr>
            <p:spPr bwMode="auto">
              <a:xfrm>
                <a:off x="3770" y="2290"/>
                <a:ext cx="345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PPN</a:t>
                </a:r>
                <a:endParaRPr/>
              </a:p>
            </p:txBody>
          </p:sp>
        </p:grpSp>
        <p:grpSp>
          <p:nvGrpSpPr>
            <p:cNvPr id="1645" name="Group 49"/>
            <p:cNvGrpSpPr/>
            <p:nvPr/>
          </p:nvGrpSpPr>
          <p:grpSpPr>
            <a:xfrm>
              <a:off x="4130" y="1804"/>
              <a:ext cx="625" cy="177"/>
              <a:chOff x="2445" y="1660"/>
              <a:chExt cx="625" cy="177"/>
            </a:xfrm>
          </p:grpSpPr>
          <p:sp>
            <p:nvSpPr>
              <p:cNvPr id="1646" name="Line 50"/>
              <p:cNvSpPr>
                <a:spLocks noChangeShapeType="true"/>
              </p:cNvSpPr>
              <p:nvPr/>
            </p:nvSpPr>
            <p:spPr bwMode="auto">
              <a:xfrm>
                <a:off x="2445" y="1723"/>
                <a:ext cx="6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647" name="Text Box 51"/>
              <p:cNvSpPr txBox="true">
                <a:spLocks noChangeArrowheads="true"/>
              </p:cNvSpPr>
              <p:nvPr/>
            </p:nvSpPr>
            <p:spPr bwMode="auto">
              <a:xfrm>
                <a:off x="2644" y="1660"/>
                <a:ext cx="282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CO</a:t>
                </a:r>
                <a:endParaRPr/>
              </a:p>
            </p:txBody>
          </p:sp>
        </p:grpSp>
        <p:grpSp>
          <p:nvGrpSpPr>
            <p:cNvPr id="1648" name="Group 52"/>
            <p:cNvGrpSpPr/>
            <p:nvPr/>
          </p:nvGrpSpPr>
          <p:grpSpPr>
            <a:xfrm>
              <a:off x="2920" y="1791"/>
              <a:ext cx="1214" cy="177"/>
              <a:chOff x="2445" y="1660"/>
              <a:chExt cx="625" cy="177"/>
            </a:xfrm>
          </p:grpSpPr>
          <p:sp>
            <p:nvSpPr>
              <p:cNvPr id="1649" name="Line 53"/>
              <p:cNvSpPr>
                <a:spLocks noChangeShapeType="true"/>
              </p:cNvSpPr>
              <p:nvPr/>
            </p:nvSpPr>
            <p:spPr bwMode="auto">
              <a:xfrm>
                <a:off x="2445" y="1723"/>
                <a:ext cx="6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650" name="Text Box 54"/>
              <p:cNvSpPr txBox="true">
                <a:spLocks noChangeArrowheads="true"/>
              </p:cNvSpPr>
              <p:nvPr/>
            </p:nvSpPr>
            <p:spPr bwMode="auto">
              <a:xfrm>
                <a:off x="2727" y="1660"/>
                <a:ext cx="116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CI</a:t>
                </a:r>
                <a:endParaRPr/>
              </a:p>
            </p:txBody>
          </p:sp>
        </p:grpSp>
        <p:grpSp>
          <p:nvGrpSpPr>
            <p:cNvPr id="1651" name="Group 55"/>
            <p:cNvGrpSpPr/>
            <p:nvPr/>
          </p:nvGrpSpPr>
          <p:grpSpPr>
            <a:xfrm>
              <a:off x="1078" y="1804"/>
              <a:ext cx="1824" cy="177"/>
              <a:chOff x="2445" y="1660"/>
              <a:chExt cx="625" cy="177"/>
            </a:xfrm>
          </p:grpSpPr>
          <p:sp>
            <p:nvSpPr>
              <p:cNvPr id="1652" name="Line 56"/>
              <p:cNvSpPr>
                <a:spLocks noChangeShapeType="true"/>
              </p:cNvSpPr>
              <p:nvPr/>
            </p:nvSpPr>
            <p:spPr bwMode="auto">
              <a:xfrm>
                <a:off x="2445" y="1723"/>
                <a:ext cx="6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653" name="Text Box 57"/>
              <p:cNvSpPr txBox="true">
                <a:spLocks noChangeArrowheads="true"/>
              </p:cNvSpPr>
              <p:nvPr/>
            </p:nvSpPr>
            <p:spPr bwMode="auto">
              <a:xfrm>
                <a:off x="2740" y="1660"/>
                <a:ext cx="91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CT</a:t>
                </a:r>
                <a:endParaRPr/>
              </a:p>
            </p:txBody>
          </p:sp>
        </p:grpSp>
      </p:grpSp>
      <p:graphicFrame>
        <p:nvGraphicFramePr>
          <p:cNvPr id="1654" name="Group 58"/>
          <p:cNvGraphicFramePr/>
          <p:nvPr/>
        </p:nvGraphicFramePr>
        <p:xfrm>
          <a:off x="228600" y="3352800"/>
          <a:ext cx="8686800" cy="3276604"/>
        </p:xfrm>
        <a:graphic>
          <a:graphicData uri="http://schemas.openxmlformats.org/drawingml/2006/table">
            <a:tbl>
              <a:tblPr/>
              <a:tblGrid>
                <a:gridCol w="620713">
                  <a:extLst>
                    <a:ext uri="{9D8B030D-6E8A-4147-A177-3AD203B41FA5}">
                      <a16:colId val="1"/>
                    </a:ext>
                  </a:extLst>
                </a:gridCol>
                <a:gridCol w="619125">
                  <a:extLst>
                    <a:ext uri="{9D8B030D-6E8A-4147-A177-3AD203B41FA5}">
                      <a16:colId val="2"/>
                    </a:ext>
                  </a:extLst>
                </a:gridCol>
                <a:gridCol w="620712">
                  <a:extLst>
                    <a:ext uri="{9D8B030D-6E8A-4147-A177-3AD203B41FA5}">
                      <a16:colId val="3"/>
                    </a:ext>
                  </a:extLst>
                </a:gridCol>
                <a:gridCol w="622300">
                  <a:extLst>
                    <a:ext uri="{9D8B030D-6E8A-4147-A177-3AD203B41FA5}">
                      <a16:colId val="4"/>
                    </a:ext>
                  </a:extLst>
                </a:gridCol>
                <a:gridCol w="620713">
                  <a:extLst>
                    <a:ext uri="{9D8B030D-6E8A-4147-A177-3AD203B41FA5}">
                      <a16:colId val="5"/>
                    </a:ext>
                  </a:extLst>
                </a:gridCol>
                <a:gridCol w="619125">
                  <a:extLst>
                    <a:ext uri="{9D8B030D-6E8A-4147-A177-3AD203B41FA5}">
                      <a16:colId val="6"/>
                    </a:ext>
                  </a:extLst>
                </a:gridCol>
                <a:gridCol w="620712">
                  <a:extLst>
                    <a:ext uri="{9D8B030D-6E8A-4147-A177-3AD203B41FA5}">
                      <a16:colId val="7"/>
                    </a:ext>
                  </a:extLst>
                </a:gridCol>
                <a:gridCol w="620713">
                  <a:extLst>
                    <a:ext uri="{9D8B030D-6E8A-4147-A177-3AD203B41FA5}">
                      <a16:colId val="8"/>
                    </a:ext>
                  </a:extLst>
                </a:gridCol>
                <a:gridCol w="619125">
                  <a:extLst>
                    <a:ext uri="{9D8B030D-6E8A-4147-A177-3AD203B41FA5}">
                      <a16:colId val="9"/>
                    </a:ext>
                  </a:extLst>
                </a:gridCol>
                <a:gridCol w="620712">
                  <a:extLst>
                    <a:ext uri="{9D8B030D-6E8A-4147-A177-3AD203B41FA5}">
                      <a16:colId val="10"/>
                    </a:ext>
                  </a:extLst>
                </a:gridCol>
                <a:gridCol w="622300">
                  <a:extLst>
                    <a:ext uri="{9D8B030D-6E8A-4147-A177-3AD203B41FA5}">
                      <a16:colId val="11"/>
                    </a:ext>
                  </a:extLst>
                </a:gridCol>
                <a:gridCol w="620713">
                  <a:extLst>
                    <a:ext uri="{9D8B030D-6E8A-4147-A177-3AD203B41FA5}">
                      <a16:colId val="12"/>
                    </a:ext>
                  </a:extLst>
                </a:gridCol>
                <a:gridCol w="619125">
                  <a:extLst>
                    <a:ext uri="{9D8B030D-6E8A-4147-A177-3AD203B41FA5}">
                      <a16:colId val="13"/>
                    </a:ext>
                  </a:extLst>
                </a:gridCol>
                <a:gridCol w="620712">
                  <a:extLst>
                    <a:ext uri="{9D8B030D-6E8A-4147-A177-3AD203B41FA5}">
                      <a16:colId val="14"/>
                    </a:ext>
                  </a:extLst>
                </a:gridCol>
              </a:tblGrid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Idx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Idx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19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99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8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3A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51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89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15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9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1B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08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A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93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15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DA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3B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0B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  <a:tr h="3683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4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43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6D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8F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09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C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6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5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72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F0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96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15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7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6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E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83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77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1B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D3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8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7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C2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DF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F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9"/>
                  </a:ext>
                </a:extLst>
              </a:tr>
            </a:tbl>
          </a:graphicData>
        </a:graphic>
      </p:graphicFrame>
      <p:sp>
        <p:nvSpPr>
          <p:cNvPr id="1655" name="Rectangle 3"/>
          <p:cNvSpPr txBox="true">
            <a:spLocks noChangeArrowheads="true"/>
          </p:cNvSpPr>
          <p:nvPr/>
        </p:nvSpPr>
        <p:spPr bwMode="auto">
          <a:xfrm>
            <a:off x="152400" y="1447800"/>
            <a:ext cx="2667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266700" indent="-2667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533400" indent="-2667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zh-CN" sz="2400" b="false"/>
              <a:t>Cache</a:t>
            </a:r>
            <a:endParaRPr/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b="false"/>
              <a:t>16 lines</a:t>
            </a:r>
            <a:endParaRPr/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b="false"/>
              <a:t>4-byte line size</a:t>
            </a:r>
            <a:endParaRPr/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b="false"/>
              <a:t>Direct mapped</a:t>
            </a:r>
            <a:endParaRPr lang="zh-CN" altLang="en-US" b="false"/>
          </a:p>
        </p:txBody>
      </p:sp>
      <p:sp>
        <p:nvSpPr>
          <p:cNvPr id="1656" name=""/>
          <p:cNvSpPr txBox="true"/>
          <p:nvPr/>
        </p:nvSpPr>
        <p:spPr>
          <a:xfrm rot="0" flipH="false" flipV="false">
            <a:off x="339634" y="2959100"/>
            <a:ext cx="2633754" cy="39370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en-US"/>
              <a:t>L1 cache snapshot: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>
  <p:cSld>
    <p:spTree>
      <p:nvGrpSpPr>
        <p:cNvPr id="16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9CFE52E9-ADB6-D049-AFDE-417D85A5E0C0}" type="slidenum">
              <a:rPr lang="zh-CN" altLang="en-US" sz="1400" b="false">
                <a:latin typeface="Times New Roman" panose="02020603050405020304" charset="0"/>
              </a:rPr>
              <a:t>92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659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课堂练习</a:t>
            </a:r>
            <a:endParaRPr/>
          </a:p>
        </p:txBody>
      </p:sp>
      <p:sp>
        <p:nvSpPr>
          <p:cNvPr id="1660" name="Rectangle 69"/>
          <p:cNvSpPr>
            <a:spLocks noChangeArrowheads="true"/>
          </p:cNvSpPr>
          <p:nvPr/>
        </p:nvSpPr>
        <p:spPr bwMode="auto">
          <a:xfrm>
            <a:off x="457200" y="1447800"/>
            <a:ext cx="142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b="false"/>
              <a:t>PA: </a:t>
            </a:r>
            <a:r>
              <a:rPr lang="en-US" altLang="zh-CN" u="sng"/>
              <a:t>0x354</a:t>
            </a:r>
            <a:endParaRPr/>
          </a:p>
        </p:txBody>
      </p:sp>
      <p:grpSp>
        <p:nvGrpSpPr>
          <p:cNvPr id="1661" name="Group 126"/>
          <p:cNvGrpSpPr/>
          <p:nvPr/>
        </p:nvGrpSpPr>
        <p:grpSpPr>
          <a:xfrm>
            <a:off x="609600" y="1905000"/>
            <a:ext cx="5865813" cy="1397000"/>
            <a:chOff x="1248" y="2624"/>
            <a:chExt cx="3695" cy="880"/>
          </a:xfrm>
        </p:grpSpPr>
        <p:grpSp>
          <p:nvGrpSpPr>
            <p:cNvPr id="1662" name="Group 127"/>
            <p:cNvGrpSpPr/>
            <p:nvPr/>
          </p:nvGrpSpPr>
          <p:grpSpPr>
            <a:xfrm>
              <a:off x="1248" y="2624"/>
              <a:ext cx="3695" cy="880"/>
              <a:chOff x="1078" y="1776"/>
              <a:chExt cx="3695" cy="880"/>
            </a:xfrm>
          </p:grpSpPr>
          <p:grpSp>
            <p:nvGrpSpPr>
              <p:cNvPr id="1663" name="Group 128"/>
              <p:cNvGrpSpPr/>
              <p:nvPr/>
            </p:nvGrpSpPr>
            <p:grpSpPr>
              <a:xfrm>
                <a:off x="1078" y="2012"/>
                <a:ext cx="3684" cy="384"/>
                <a:chOff x="1219" y="2880"/>
                <a:chExt cx="3684" cy="384"/>
              </a:xfrm>
            </p:grpSpPr>
            <p:grpSp>
              <p:nvGrpSpPr>
                <p:cNvPr id="1664" name="Group 129"/>
                <p:cNvGrpSpPr/>
                <p:nvPr/>
              </p:nvGrpSpPr>
              <p:grpSpPr>
                <a:xfrm>
                  <a:off x="1219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65" name="Rectangle 130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66" name="Rectangle 131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11</a:t>
                    </a:r>
                    <a:endParaRPr/>
                  </a:p>
                </p:txBody>
              </p:sp>
            </p:grpSp>
            <p:grpSp>
              <p:nvGrpSpPr>
                <p:cNvPr id="1667" name="Group 132"/>
                <p:cNvGrpSpPr/>
                <p:nvPr/>
              </p:nvGrpSpPr>
              <p:grpSpPr>
                <a:xfrm>
                  <a:off x="1526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68" name="Rectangle 133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69" name="Rectangle 134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10</a:t>
                    </a:r>
                    <a:endParaRPr/>
                  </a:p>
                </p:txBody>
              </p:sp>
            </p:grpSp>
            <p:grpSp>
              <p:nvGrpSpPr>
                <p:cNvPr id="1670" name="Group 135"/>
                <p:cNvGrpSpPr/>
                <p:nvPr/>
              </p:nvGrpSpPr>
              <p:grpSpPr>
                <a:xfrm>
                  <a:off x="1833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71" name="Rectangle 136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72" name="Rectangle 137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9</a:t>
                    </a:r>
                    <a:endParaRPr/>
                  </a:p>
                </p:txBody>
              </p:sp>
            </p:grpSp>
            <p:grpSp>
              <p:nvGrpSpPr>
                <p:cNvPr id="1673" name="Group 138"/>
                <p:cNvGrpSpPr/>
                <p:nvPr/>
              </p:nvGrpSpPr>
              <p:grpSpPr>
                <a:xfrm>
                  <a:off x="2140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74" name="Rectangle 139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75" name="Rectangle 140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8</a:t>
                    </a:r>
                    <a:endParaRPr/>
                  </a:p>
                </p:txBody>
              </p:sp>
            </p:grpSp>
            <p:grpSp>
              <p:nvGrpSpPr>
                <p:cNvPr id="1676" name="Group 141"/>
                <p:cNvGrpSpPr/>
                <p:nvPr/>
              </p:nvGrpSpPr>
              <p:grpSpPr>
                <a:xfrm>
                  <a:off x="2447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77" name="Rectangle 142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78" name="Rectangle 143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7</a:t>
                    </a:r>
                    <a:endParaRPr/>
                  </a:p>
                </p:txBody>
              </p:sp>
            </p:grpSp>
            <p:grpSp>
              <p:nvGrpSpPr>
                <p:cNvPr id="1679" name="Group 144"/>
                <p:cNvGrpSpPr/>
                <p:nvPr/>
              </p:nvGrpSpPr>
              <p:grpSpPr>
                <a:xfrm>
                  <a:off x="2754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80" name="Rectangle 145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81" name="Rectangle 146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6</a:t>
                    </a:r>
                    <a:endParaRPr/>
                  </a:p>
                </p:txBody>
              </p:sp>
            </p:grpSp>
            <p:grpSp>
              <p:nvGrpSpPr>
                <p:cNvPr id="1682" name="Group 147"/>
                <p:cNvGrpSpPr/>
                <p:nvPr/>
              </p:nvGrpSpPr>
              <p:grpSpPr>
                <a:xfrm>
                  <a:off x="3061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83" name="Rectangle 148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84" name="Rectangle 149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5</a:t>
                    </a:r>
                    <a:endParaRPr/>
                  </a:p>
                </p:txBody>
              </p:sp>
            </p:grpSp>
            <p:grpSp>
              <p:nvGrpSpPr>
                <p:cNvPr id="1685" name="Group 150"/>
                <p:cNvGrpSpPr/>
                <p:nvPr/>
              </p:nvGrpSpPr>
              <p:grpSpPr>
                <a:xfrm>
                  <a:off x="3368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86" name="Rectangle 151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87" name="Rectangle 152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4</a:t>
                    </a:r>
                    <a:endParaRPr/>
                  </a:p>
                </p:txBody>
              </p:sp>
            </p:grpSp>
            <p:grpSp>
              <p:nvGrpSpPr>
                <p:cNvPr id="1688" name="Group 153"/>
                <p:cNvGrpSpPr/>
                <p:nvPr/>
              </p:nvGrpSpPr>
              <p:grpSpPr>
                <a:xfrm>
                  <a:off x="3675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89" name="Rectangle 154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90" name="Rectangle 155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3</a:t>
                    </a:r>
                    <a:endParaRPr/>
                  </a:p>
                </p:txBody>
              </p:sp>
            </p:grpSp>
            <p:grpSp>
              <p:nvGrpSpPr>
                <p:cNvPr id="1691" name="Group 156"/>
                <p:cNvGrpSpPr/>
                <p:nvPr/>
              </p:nvGrpSpPr>
              <p:grpSpPr>
                <a:xfrm>
                  <a:off x="3982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92" name="Rectangle 157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93" name="Rectangle 158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2</a:t>
                    </a:r>
                    <a:endParaRPr/>
                  </a:p>
                </p:txBody>
              </p:sp>
            </p:grpSp>
            <p:grpSp>
              <p:nvGrpSpPr>
                <p:cNvPr id="1694" name="Group 159"/>
                <p:cNvGrpSpPr/>
                <p:nvPr/>
              </p:nvGrpSpPr>
              <p:grpSpPr>
                <a:xfrm>
                  <a:off x="4289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95" name="Rectangle 160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96" name="Rectangle 161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1</a:t>
                    </a:r>
                    <a:endParaRPr/>
                  </a:p>
                </p:txBody>
              </p:sp>
            </p:grpSp>
            <p:grpSp>
              <p:nvGrpSpPr>
                <p:cNvPr id="1697" name="Group 162"/>
                <p:cNvGrpSpPr/>
                <p:nvPr/>
              </p:nvGrpSpPr>
              <p:grpSpPr>
                <a:xfrm>
                  <a:off x="4596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698" name="Rectangle 163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699" name="Rectangle 164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0</a:t>
                    </a:r>
                    <a:endParaRPr/>
                  </a:p>
                </p:txBody>
              </p:sp>
            </p:grpSp>
          </p:grpSp>
          <p:grpSp>
            <p:nvGrpSpPr>
              <p:cNvPr id="1700" name="Group 165"/>
              <p:cNvGrpSpPr/>
              <p:nvPr/>
            </p:nvGrpSpPr>
            <p:grpSpPr>
              <a:xfrm>
                <a:off x="2931" y="2444"/>
                <a:ext cx="1842" cy="212"/>
                <a:chOff x="3061" y="2261"/>
                <a:chExt cx="1842" cy="212"/>
              </a:xfrm>
            </p:grpSpPr>
            <p:sp>
              <p:nvSpPr>
                <p:cNvPr id="1701" name="Line 166"/>
                <p:cNvSpPr>
                  <a:spLocks noChangeShapeType="true"/>
                </p:cNvSpPr>
                <p:nvPr/>
              </p:nvSpPr>
              <p:spPr bwMode="auto">
                <a:xfrm>
                  <a:off x="3061" y="2352"/>
                  <a:ext cx="184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02" name="Text Box 167"/>
                <p:cNvSpPr txBox="true">
                  <a:spLocks noChangeArrowheads="true"/>
                </p:cNvSpPr>
                <p:nvPr/>
              </p:nvSpPr>
              <p:spPr bwMode="auto">
                <a:xfrm>
                  <a:off x="3770" y="2261"/>
                  <a:ext cx="418" cy="2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800">
                      <a:solidFill>
                        <a:schemeClr val="tx2"/>
                      </a:solidFill>
                      <a:latin typeface="Helvetica" pitchFamily="34" charset="0"/>
                    </a:rPr>
                    <a:t>PPO</a:t>
                  </a:r>
                  <a:endParaRPr/>
                </a:p>
              </p:txBody>
            </p:sp>
          </p:grpSp>
          <p:grpSp>
            <p:nvGrpSpPr>
              <p:cNvPr id="1703" name="Group 168"/>
              <p:cNvGrpSpPr/>
              <p:nvPr/>
            </p:nvGrpSpPr>
            <p:grpSpPr>
              <a:xfrm>
                <a:off x="1107" y="2444"/>
                <a:ext cx="1842" cy="212"/>
                <a:chOff x="3061" y="2261"/>
                <a:chExt cx="1842" cy="212"/>
              </a:xfrm>
            </p:grpSpPr>
            <p:sp>
              <p:nvSpPr>
                <p:cNvPr id="1704" name="Line 169"/>
                <p:cNvSpPr>
                  <a:spLocks noChangeShapeType="true"/>
                </p:cNvSpPr>
                <p:nvPr/>
              </p:nvSpPr>
              <p:spPr bwMode="auto">
                <a:xfrm>
                  <a:off x="3061" y="2352"/>
                  <a:ext cx="184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05" name="Text Box 170"/>
                <p:cNvSpPr txBox="true">
                  <a:spLocks noChangeArrowheads="true"/>
                </p:cNvSpPr>
                <p:nvPr/>
              </p:nvSpPr>
              <p:spPr bwMode="auto">
                <a:xfrm>
                  <a:off x="3770" y="2261"/>
                  <a:ext cx="410" cy="2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800">
                      <a:solidFill>
                        <a:schemeClr val="tx2"/>
                      </a:solidFill>
                      <a:latin typeface="Helvetica" pitchFamily="34" charset="0"/>
                    </a:rPr>
                    <a:t>PPN</a:t>
                  </a:r>
                  <a:endParaRPr/>
                </a:p>
              </p:txBody>
            </p:sp>
          </p:grpSp>
          <p:grpSp>
            <p:nvGrpSpPr>
              <p:cNvPr id="1706" name="Group 171"/>
              <p:cNvGrpSpPr/>
              <p:nvPr/>
            </p:nvGrpSpPr>
            <p:grpSpPr>
              <a:xfrm>
                <a:off x="4130" y="1789"/>
                <a:ext cx="625" cy="195"/>
                <a:chOff x="2445" y="1645"/>
                <a:chExt cx="625" cy="195"/>
              </a:xfrm>
            </p:grpSpPr>
            <p:sp>
              <p:nvSpPr>
                <p:cNvPr id="1707" name="Line 172"/>
                <p:cNvSpPr>
                  <a:spLocks noChangeShapeType="true"/>
                </p:cNvSpPr>
                <p:nvPr/>
              </p:nvSpPr>
              <p:spPr bwMode="auto">
                <a:xfrm>
                  <a:off x="2445" y="1723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08" name="Text Box 173"/>
                <p:cNvSpPr txBox="true">
                  <a:spLocks noChangeArrowheads="true"/>
                </p:cNvSpPr>
                <p:nvPr/>
              </p:nvSpPr>
              <p:spPr bwMode="auto">
                <a:xfrm>
                  <a:off x="2632" y="1645"/>
                  <a:ext cx="306" cy="1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600">
                      <a:solidFill>
                        <a:schemeClr val="tx2"/>
                      </a:solidFill>
                      <a:latin typeface="Helvetica" pitchFamily="34" charset="0"/>
                    </a:rPr>
                    <a:t>CO</a:t>
                  </a:r>
                  <a:endParaRPr/>
                </a:p>
              </p:txBody>
            </p:sp>
          </p:grpSp>
          <p:grpSp>
            <p:nvGrpSpPr>
              <p:cNvPr id="1709" name="Group 174"/>
              <p:cNvGrpSpPr/>
              <p:nvPr/>
            </p:nvGrpSpPr>
            <p:grpSpPr>
              <a:xfrm>
                <a:off x="2920" y="1776"/>
                <a:ext cx="1214" cy="195"/>
                <a:chOff x="2445" y="1645"/>
                <a:chExt cx="625" cy="195"/>
              </a:xfrm>
            </p:grpSpPr>
            <p:sp>
              <p:nvSpPr>
                <p:cNvPr id="1710" name="Line 175"/>
                <p:cNvSpPr>
                  <a:spLocks noChangeShapeType="true"/>
                </p:cNvSpPr>
                <p:nvPr/>
              </p:nvSpPr>
              <p:spPr bwMode="auto">
                <a:xfrm>
                  <a:off x="2445" y="1723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11" name="Text Box 176"/>
                <p:cNvSpPr txBox="true">
                  <a:spLocks noChangeArrowheads="true"/>
                </p:cNvSpPr>
                <p:nvPr/>
              </p:nvSpPr>
              <p:spPr bwMode="auto">
                <a:xfrm>
                  <a:off x="2723" y="1645"/>
                  <a:ext cx="125" cy="1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600">
                      <a:solidFill>
                        <a:schemeClr val="tx2"/>
                      </a:solidFill>
                      <a:latin typeface="Helvetica" pitchFamily="34" charset="0"/>
                    </a:rPr>
                    <a:t>CI</a:t>
                  </a:r>
                  <a:endParaRPr/>
                </a:p>
              </p:txBody>
            </p:sp>
          </p:grpSp>
          <p:grpSp>
            <p:nvGrpSpPr>
              <p:cNvPr id="1712" name="Group 177"/>
              <p:cNvGrpSpPr/>
              <p:nvPr/>
            </p:nvGrpSpPr>
            <p:grpSpPr>
              <a:xfrm>
                <a:off x="1078" y="1789"/>
                <a:ext cx="1824" cy="195"/>
                <a:chOff x="2445" y="1645"/>
                <a:chExt cx="625" cy="195"/>
              </a:xfrm>
            </p:grpSpPr>
            <p:sp>
              <p:nvSpPr>
                <p:cNvPr id="1713" name="Line 178"/>
                <p:cNvSpPr>
                  <a:spLocks noChangeShapeType="true"/>
                </p:cNvSpPr>
                <p:nvPr/>
              </p:nvSpPr>
              <p:spPr bwMode="auto">
                <a:xfrm>
                  <a:off x="2445" y="1723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14" name="Text Box 179"/>
                <p:cNvSpPr txBox="true">
                  <a:spLocks noChangeArrowheads="true"/>
                </p:cNvSpPr>
                <p:nvPr/>
              </p:nvSpPr>
              <p:spPr bwMode="auto">
                <a:xfrm>
                  <a:off x="2737" y="1645"/>
                  <a:ext cx="97" cy="1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600">
                      <a:solidFill>
                        <a:schemeClr val="tx2"/>
                      </a:solidFill>
                      <a:latin typeface="Helvetica" pitchFamily="34" charset="0"/>
                    </a:rPr>
                    <a:t>CT</a:t>
                  </a:r>
                  <a:endParaRPr/>
                </a:p>
              </p:txBody>
            </p:sp>
          </p:grpSp>
        </p:grpSp>
        <p:sp>
          <p:nvSpPr>
            <p:cNvPr id="1715" name="Text Box 180"/>
            <p:cNvSpPr txBox="true">
              <a:spLocks noChangeArrowheads="true"/>
            </p:cNvSpPr>
            <p:nvPr/>
          </p:nvSpPr>
          <p:spPr bwMode="auto">
            <a:xfrm>
              <a:off x="4704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16" name="Text Box 181"/>
            <p:cNvSpPr txBox="true">
              <a:spLocks noChangeArrowheads="true"/>
            </p:cNvSpPr>
            <p:nvPr/>
          </p:nvSpPr>
          <p:spPr bwMode="auto">
            <a:xfrm>
              <a:off x="4368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17" name="Text Box 182"/>
            <p:cNvSpPr txBox="true">
              <a:spLocks noChangeArrowheads="true"/>
            </p:cNvSpPr>
            <p:nvPr/>
          </p:nvSpPr>
          <p:spPr bwMode="auto">
            <a:xfrm>
              <a:off x="4080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18" name="Text Box 183"/>
            <p:cNvSpPr txBox="true">
              <a:spLocks noChangeArrowheads="true"/>
            </p:cNvSpPr>
            <p:nvPr/>
          </p:nvSpPr>
          <p:spPr bwMode="auto">
            <a:xfrm>
              <a:off x="3749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19" name="Text Box 184"/>
            <p:cNvSpPr txBox="true">
              <a:spLocks noChangeArrowheads="true"/>
            </p:cNvSpPr>
            <p:nvPr/>
          </p:nvSpPr>
          <p:spPr bwMode="auto">
            <a:xfrm>
              <a:off x="3456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20" name="Text Box 185"/>
            <p:cNvSpPr txBox="true">
              <a:spLocks noChangeArrowheads="true"/>
            </p:cNvSpPr>
            <p:nvPr/>
          </p:nvSpPr>
          <p:spPr bwMode="auto">
            <a:xfrm>
              <a:off x="3168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21" name="Text Box 186"/>
            <p:cNvSpPr txBox="true">
              <a:spLocks noChangeArrowheads="true"/>
            </p:cNvSpPr>
            <p:nvPr/>
          </p:nvSpPr>
          <p:spPr bwMode="auto">
            <a:xfrm>
              <a:off x="2832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22" name="Text Box 187"/>
            <p:cNvSpPr txBox="true">
              <a:spLocks noChangeArrowheads="true"/>
            </p:cNvSpPr>
            <p:nvPr/>
          </p:nvSpPr>
          <p:spPr bwMode="auto">
            <a:xfrm>
              <a:off x="2544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23" name="Text Box 188"/>
            <p:cNvSpPr txBox="true">
              <a:spLocks noChangeArrowheads="true"/>
            </p:cNvSpPr>
            <p:nvPr/>
          </p:nvSpPr>
          <p:spPr bwMode="auto">
            <a:xfrm>
              <a:off x="2213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24" name="Text Box 189"/>
            <p:cNvSpPr txBox="true">
              <a:spLocks noChangeArrowheads="true"/>
            </p:cNvSpPr>
            <p:nvPr/>
          </p:nvSpPr>
          <p:spPr bwMode="auto">
            <a:xfrm>
              <a:off x="1920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25" name="Text Box 190"/>
            <p:cNvSpPr txBox="true">
              <a:spLocks noChangeArrowheads="true"/>
            </p:cNvSpPr>
            <p:nvPr/>
          </p:nvSpPr>
          <p:spPr bwMode="auto">
            <a:xfrm>
              <a:off x="1632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26" name="Text Box 191"/>
            <p:cNvSpPr txBox="true">
              <a:spLocks noChangeArrowheads="true"/>
            </p:cNvSpPr>
            <p:nvPr/>
          </p:nvSpPr>
          <p:spPr bwMode="auto">
            <a:xfrm>
              <a:off x="1296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</p:grpSp>
      <p:sp>
        <p:nvSpPr>
          <p:cNvPr id="1727" name="Rectangle 192"/>
          <p:cNvSpPr>
            <a:spLocks noChangeArrowheads="true"/>
          </p:cNvSpPr>
          <p:nvPr/>
        </p:nvSpPr>
        <p:spPr bwMode="auto">
          <a:xfrm>
            <a:off x="490538" y="3595688"/>
            <a:ext cx="7391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marL="342900" indent="-3429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17970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b="false"/>
              <a:t>CO: </a:t>
            </a:r>
            <a:r>
              <a:rPr lang="en-US" u="sng"/>
              <a:t>       </a:t>
            </a:r>
            <a:r>
              <a:rPr lang="en-US" b="false"/>
              <a:t>CI: </a:t>
            </a:r>
            <a:r>
              <a:rPr lang="zh-CN" u="sng"/>
              <a:t> </a:t>
            </a:r>
            <a:r>
              <a:rPr lang="zh-CN" u="sng"/>
              <a:t>    </a:t>
            </a:r>
            <a:r>
              <a:rPr lang="en-US" b="false"/>
              <a:t>    CT: </a:t>
            </a:r>
            <a:r>
              <a:rPr lang="zh-CN" u="sng"/>
              <a:t> </a:t>
            </a:r>
            <a:r>
              <a:rPr lang="zh-CN" u="sng"/>
              <a:t>    </a:t>
            </a:r>
            <a:r>
              <a:rPr lang="en-US" b="false"/>
              <a:t>	  Hit? </a:t>
            </a:r>
            <a:r>
              <a:rPr lang="en-US" u="sng"/>
              <a:t>    </a:t>
            </a:r>
            <a:r>
              <a:rPr lang="en-US" b="false"/>
              <a:t>  Byte: </a:t>
            </a:r>
            <a:r>
              <a:rPr lang="en-US" u="sng"/>
              <a:t>    </a:t>
            </a:r>
            <a:r>
              <a:rPr lang="en-US" u="sng">
                <a:solidFill>
                  <a:schemeClr val="bg1">
                    <a:alpha val="100000"/>
                  </a:schemeClr>
                </a:solidFill>
              </a:rPr>
              <a:t>6</a:t>
            </a:r>
            <a:endParaRPr lang="zh-CN" u="sng">
              <a:solidFill>
                <a:schemeClr val="bg1">
                  <a:alpha val="10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>
  <p:cSld>
    <p:spTree>
      <p:nvGrpSpPr>
        <p:cNvPr id="17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788D468A-1675-4C48-BFDA-8CE5411CAD8D}" type="slidenum">
              <a:rPr lang="zh-CN" altLang="en-US" sz="1400" b="false">
                <a:latin typeface="Times New Roman" panose="02020603050405020304" charset="0"/>
              </a:rPr>
              <a:t>93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730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zh-CN">
                <a:latin typeface="Comic Sans MS"/>
                <a:ea typeface="宋体"/>
                <a:cs typeface="宋体"/>
              </a:rPr>
              <a:t>课堂练习</a:t>
            </a:r>
            <a:r>
              <a:rPr lang="zh-CN">
                <a:latin typeface="Comic Sans MS"/>
                <a:ea typeface="宋体"/>
                <a:cs typeface="宋体"/>
              </a:rPr>
              <a:t>答案</a:t>
            </a:r>
            <a:endParaRPr lang="en-US">
              <a:latin typeface="Comic Sans MS"/>
              <a:ea typeface="宋体"/>
              <a:cs typeface="宋体"/>
            </a:endParaRPr>
          </a:p>
        </p:txBody>
      </p:sp>
      <p:sp>
        <p:nvSpPr>
          <p:cNvPr id="1731" name="Rectangle 69"/>
          <p:cNvSpPr>
            <a:spLocks noChangeArrowheads="true"/>
          </p:cNvSpPr>
          <p:nvPr/>
        </p:nvSpPr>
        <p:spPr bwMode="auto">
          <a:xfrm>
            <a:off x="457200" y="1447800"/>
            <a:ext cx="142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b="false"/>
              <a:t>PA: </a:t>
            </a:r>
            <a:r>
              <a:rPr lang="en-US" altLang="zh-CN" u="sng"/>
              <a:t>0x354</a:t>
            </a:r>
            <a:endParaRPr/>
          </a:p>
        </p:txBody>
      </p:sp>
      <p:grpSp>
        <p:nvGrpSpPr>
          <p:cNvPr id="1732" name="Group 126"/>
          <p:cNvGrpSpPr/>
          <p:nvPr/>
        </p:nvGrpSpPr>
        <p:grpSpPr>
          <a:xfrm>
            <a:off x="609600" y="1905000"/>
            <a:ext cx="5865813" cy="1397000"/>
            <a:chOff x="1248" y="2624"/>
            <a:chExt cx="3695" cy="880"/>
          </a:xfrm>
        </p:grpSpPr>
        <p:grpSp>
          <p:nvGrpSpPr>
            <p:cNvPr id="1733" name="Group 127"/>
            <p:cNvGrpSpPr/>
            <p:nvPr/>
          </p:nvGrpSpPr>
          <p:grpSpPr>
            <a:xfrm>
              <a:off x="1248" y="2624"/>
              <a:ext cx="3695" cy="880"/>
              <a:chOff x="1078" y="1776"/>
              <a:chExt cx="3695" cy="880"/>
            </a:xfrm>
          </p:grpSpPr>
          <p:grpSp>
            <p:nvGrpSpPr>
              <p:cNvPr id="1734" name="Group 128"/>
              <p:cNvGrpSpPr/>
              <p:nvPr/>
            </p:nvGrpSpPr>
            <p:grpSpPr>
              <a:xfrm>
                <a:off x="1078" y="2012"/>
                <a:ext cx="3684" cy="384"/>
                <a:chOff x="1219" y="2880"/>
                <a:chExt cx="3684" cy="384"/>
              </a:xfrm>
            </p:grpSpPr>
            <p:grpSp>
              <p:nvGrpSpPr>
                <p:cNvPr id="1735" name="Group 129"/>
                <p:cNvGrpSpPr/>
                <p:nvPr/>
              </p:nvGrpSpPr>
              <p:grpSpPr>
                <a:xfrm>
                  <a:off x="1219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36" name="Rectangle 130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37" name="Rectangle 131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11</a:t>
                    </a:r>
                    <a:endParaRPr/>
                  </a:p>
                </p:txBody>
              </p:sp>
            </p:grpSp>
            <p:grpSp>
              <p:nvGrpSpPr>
                <p:cNvPr id="1738" name="Group 132"/>
                <p:cNvGrpSpPr/>
                <p:nvPr/>
              </p:nvGrpSpPr>
              <p:grpSpPr>
                <a:xfrm>
                  <a:off x="1526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39" name="Rectangle 133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40" name="Rectangle 134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10</a:t>
                    </a:r>
                    <a:endParaRPr/>
                  </a:p>
                </p:txBody>
              </p:sp>
            </p:grpSp>
            <p:grpSp>
              <p:nvGrpSpPr>
                <p:cNvPr id="1741" name="Group 135"/>
                <p:cNvGrpSpPr/>
                <p:nvPr/>
              </p:nvGrpSpPr>
              <p:grpSpPr>
                <a:xfrm>
                  <a:off x="1833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42" name="Rectangle 136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43" name="Rectangle 137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9</a:t>
                    </a:r>
                    <a:endParaRPr/>
                  </a:p>
                </p:txBody>
              </p:sp>
            </p:grpSp>
            <p:grpSp>
              <p:nvGrpSpPr>
                <p:cNvPr id="1744" name="Group 138"/>
                <p:cNvGrpSpPr/>
                <p:nvPr/>
              </p:nvGrpSpPr>
              <p:grpSpPr>
                <a:xfrm>
                  <a:off x="2140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45" name="Rectangle 139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46" name="Rectangle 140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8</a:t>
                    </a:r>
                    <a:endParaRPr/>
                  </a:p>
                </p:txBody>
              </p:sp>
            </p:grpSp>
            <p:grpSp>
              <p:nvGrpSpPr>
                <p:cNvPr id="1747" name="Group 141"/>
                <p:cNvGrpSpPr/>
                <p:nvPr/>
              </p:nvGrpSpPr>
              <p:grpSpPr>
                <a:xfrm>
                  <a:off x="2447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48" name="Rectangle 142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49" name="Rectangle 143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7</a:t>
                    </a:r>
                    <a:endParaRPr/>
                  </a:p>
                </p:txBody>
              </p:sp>
            </p:grpSp>
            <p:grpSp>
              <p:nvGrpSpPr>
                <p:cNvPr id="1750" name="Group 144"/>
                <p:cNvGrpSpPr/>
                <p:nvPr/>
              </p:nvGrpSpPr>
              <p:grpSpPr>
                <a:xfrm>
                  <a:off x="2754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51" name="Rectangle 145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52" name="Rectangle 146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6</a:t>
                    </a:r>
                    <a:endParaRPr/>
                  </a:p>
                </p:txBody>
              </p:sp>
            </p:grpSp>
            <p:grpSp>
              <p:nvGrpSpPr>
                <p:cNvPr id="1753" name="Group 147"/>
                <p:cNvGrpSpPr/>
                <p:nvPr/>
              </p:nvGrpSpPr>
              <p:grpSpPr>
                <a:xfrm>
                  <a:off x="3061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54" name="Rectangle 148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55" name="Rectangle 149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5</a:t>
                    </a:r>
                    <a:endParaRPr/>
                  </a:p>
                </p:txBody>
              </p:sp>
            </p:grpSp>
            <p:grpSp>
              <p:nvGrpSpPr>
                <p:cNvPr id="1756" name="Group 150"/>
                <p:cNvGrpSpPr/>
                <p:nvPr/>
              </p:nvGrpSpPr>
              <p:grpSpPr>
                <a:xfrm>
                  <a:off x="3368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57" name="Rectangle 151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58" name="Rectangle 152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4</a:t>
                    </a:r>
                    <a:endParaRPr/>
                  </a:p>
                </p:txBody>
              </p:sp>
            </p:grpSp>
            <p:grpSp>
              <p:nvGrpSpPr>
                <p:cNvPr id="1759" name="Group 153"/>
                <p:cNvGrpSpPr/>
                <p:nvPr/>
              </p:nvGrpSpPr>
              <p:grpSpPr>
                <a:xfrm>
                  <a:off x="3675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60" name="Rectangle 154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61" name="Rectangle 155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3</a:t>
                    </a:r>
                    <a:endParaRPr/>
                  </a:p>
                </p:txBody>
              </p:sp>
            </p:grpSp>
            <p:grpSp>
              <p:nvGrpSpPr>
                <p:cNvPr id="1762" name="Group 156"/>
                <p:cNvGrpSpPr/>
                <p:nvPr/>
              </p:nvGrpSpPr>
              <p:grpSpPr>
                <a:xfrm>
                  <a:off x="3982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63" name="Rectangle 157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64" name="Rectangle 158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2</a:t>
                    </a:r>
                    <a:endParaRPr/>
                  </a:p>
                </p:txBody>
              </p:sp>
            </p:grpSp>
            <p:grpSp>
              <p:nvGrpSpPr>
                <p:cNvPr id="1765" name="Group 159"/>
                <p:cNvGrpSpPr/>
                <p:nvPr/>
              </p:nvGrpSpPr>
              <p:grpSpPr>
                <a:xfrm>
                  <a:off x="4289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66" name="Rectangle 160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67" name="Rectangle 161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1</a:t>
                    </a:r>
                    <a:endParaRPr/>
                  </a:p>
                </p:txBody>
              </p:sp>
            </p:grpSp>
            <p:grpSp>
              <p:nvGrpSpPr>
                <p:cNvPr id="1768" name="Group 162"/>
                <p:cNvGrpSpPr/>
                <p:nvPr/>
              </p:nvGrpSpPr>
              <p:grpSpPr>
                <a:xfrm>
                  <a:off x="4596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769" name="Rectangle 163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770" name="Rectangle 164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0</a:t>
                    </a:r>
                    <a:endParaRPr/>
                  </a:p>
                </p:txBody>
              </p:sp>
            </p:grpSp>
          </p:grpSp>
          <p:grpSp>
            <p:nvGrpSpPr>
              <p:cNvPr id="1771" name="Group 165"/>
              <p:cNvGrpSpPr/>
              <p:nvPr/>
            </p:nvGrpSpPr>
            <p:grpSpPr>
              <a:xfrm>
                <a:off x="2931" y="2444"/>
                <a:ext cx="1842" cy="212"/>
                <a:chOff x="3061" y="2261"/>
                <a:chExt cx="1842" cy="212"/>
              </a:xfrm>
            </p:grpSpPr>
            <p:sp>
              <p:nvSpPr>
                <p:cNvPr id="1772" name="Line 166"/>
                <p:cNvSpPr>
                  <a:spLocks noChangeShapeType="true"/>
                </p:cNvSpPr>
                <p:nvPr/>
              </p:nvSpPr>
              <p:spPr bwMode="auto">
                <a:xfrm>
                  <a:off x="3061" y="2352"/>
                  <a:ext cx="184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73" name="Text Box 167"/>
                <p:cNvSpPr txBox="true">
                  <a:spLocks noChangeArrowheads="true"/>
                </p:cNvSpPr>
                <p:nvPr/>
              </p:nvSpPr>
              <p:spPr bwMode="auto">
                <a:xfrm>
                  <a:off x="3770" y="2261"/>
                  <a:ext cx="418" cy="2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800">
                      <a:solidFill>
                        <a:schemeClr val="tx2"/>
                      </a:solidFill>
                      <a:latin typeface="Helvetica" pitchFamily="34" charset="0"/>
                    </a:rPr>
                    <a:t>PPO</a:t>
                  </a:r>
                  <a:endParaRPr/>
                </a:p>
              </p:txBody>
            </p:sp>
          </p:grpSp>
          <p:grpSp>
            <p:nvGrpSpPr>
              <p:cNvPr id="1774" name="Group 168"/>
              <p:cNvGrpSpPr/>
              <p:nvPr/>
            </p:nvGrpSpPr>
            <p:grpSpPr>
              <a:xfrm>
                <a:off x="1107" y="2444"/>
                <a:ext cx="1842" cy="212"/>
                <a:chOff x="3061" y="2261"/>
                <a:chExt cx="1842" cy="212"/>
              </a:xfrm>
            </p:grpSpPr>
            <p:sp>
              <p:nvSpPr>
                <p:cNvPr id="1775" name="Line 169"/>
                <p:cNvSpPr>
                  <a:spLocks noChangeShapeType="true"/>
                </p:cNvSpPr>
                <p:nvPr/>
              </p:nvSpPr>
              <p:spPr bwMode="auto">
                <a:xfrm>
                  <a:off x="3061" y="2352"/>
                  <a:ext cx="184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76" name="Text Box 170"/>
                <p:cNvSpPr txBox="true">
                  <a:spLocks noChangeArrowheads="true"/>
                </p:cNvSpPr>
                <p:nvPr/>
              </p:nvSpPr>
              <p:spPr bwMode="auto">
                <a:xfrm>
                  <a:off x="3770" y="2261"/>
                  <a:ext cx="410" cy="2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800">
                      <a:solidFill>
                        <a:schemeClr val="tx2"/>
                      </a:solidFill>
                      <a:latin typeface="Helvetica" pitchFamily="34" charset="0"/>
                    </a:rPr>
                    <a:t>PPN</a:t>
                  </a:r>
                  <a:endParaRPr/>
                </a:p>
              </p:txBody>
            </p:sp>
          </p:grpSp>
          <p:grpSp>
            <p:nvGrpSpPr>
              <p:cNvPr id="1777" name="Group 171"/>
              <p:cNvGrpSpPr/>
              <p:nvPr/>
            </p:nvGrpSpPr>
            <p:grpSpPr>
              <a:xfrm>
                <a:off x="4130" y="1789"/>
                <a:ext cx="625" cy="195"/>
                <a:chOff x="2445" y="1645"/>
                <a:chExt cx="625" cy="195"/>
              </a:xfrm>
            </p:grpSpPr>
            <p:sp>
              <p:nvSpPr>
                <p:cNvPr id="1778" name="Line 172"/>
                <p:cNvSpPr>
                  <a:spLocks noChangeShapeType="true"/>
                </p:cNvSpPr>
                <p:nvPr/>
              </p:nvSpPr>
              <p:spPr bwMode="auto">
                <a:xfrm>
                  <a:off x="2445" y="1723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79" name="Text Box 173"/>
                <p:cNvSpPr txBox="true">
                  <a:spLocks noChangeArrowheads="true"/>
                </p:cNvSpPr>
                <p:nvPr/>
              </p:nvSpPr>
              <p:spPr bwMode="auto">
                <a:xfrm>
                  <a:off x="2632" y="1645"/>
                  <a:ext cx="306" cy="1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600">
                      <a:solidFill>
                        <a:schemeClr val="tx2"/>
                      </a:solidFill>
                      <a:latin typeface="Helvetica" pitchFamily="34" charset="0"/>
                    </a:rPr>
                    <a:t>CO</a:t>
                  </a:r>
                  <a:endParaRPr/>
                </a:p>
              </p:txBody>
            </p:sp>
          </p:grpSp>
          <p:grpSp>
            <p:nvGrpSpPr>
              <p:cNvPr id="1780" name="Group 174"/>
              <p:cNvGrpSpPr/>
              <p:nvPr/>
            </p:nvGrpSpPr>
            <p:grpSpPr>
              <a:xfrm>
                <a:off x="2920" y="1776"/>
                <a:ext cx="1214" cy="195"/>
                <a:chOff x="2445" y="1645"/>
                <a:chExt cx="625" cy="195"/>
              </a:xfrm>
            </p:grpSpPr>
            <p:sp>
              <p:nvSpPr>
                <p:cNvPr id="1781" name="Line 175"/>
                <p:cNvSpPr>
                  <a:spLocks noChangeShapeType="true"/>
                </p:cNvSpPr>
                <p:nvPr/>
              </p:nvSpPr>
              <p:spPr bwMode="auto">
                <a:xfrm>
                  <a:off x="2445" y="1723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82" name="Text Box 176"/>
                <p:cNvSpPr txBox="true">
                  <a:spLocks noChangeArrowheads="true"/>
                </p:cNvSpPr>
                <p:nvPr/>
              </p:nvSpPr>
              <p:spPr bwMode="auto">
                <a:xfrm>
                  <a:off x="2723" y="1645"/>
                  <a:ext cx="125" cy="1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600">
                      <a:solidFill>
                        <a:schemeClr val="tx2"/>
                      </a:solidFill>
                      <a:latin typeface="Helvetica" pitchFamily="34" charset="0"/>
                    </a:rPr>
                    <a:t>CI</a:t>
                  </a:r>
                  <a:endParaRPr/>
                </a:p>
              </p:txBody>
            </p:sp>
          </p:grpSp>
          <p:grpSp>
            <p:nvGrpSpPr>
              <p:cNvPr id="1783" name="Group 177"/>
              <p:cNvGrpSpPr/>
              <p:nvPr/>
            </p:nvGrpSpPr>
            <p:grpSpPr>
              <a:xfrm>
                <a:off x="1078" y="1789"/>
                <a:ext cx="1824" cy="195"/>
                <a:chOff x="2445" y="1645"/>
                <a:chExt cx="625" cy="195"/>
              </a:xfrm>
            </p:grpSpPr>
            <p:sp>
              <p:nvSpPr>
                <p:cNvPr id="1784" name="Line 178"/>
                <p:cNvSpPr>
                  <a:spLocks noChangeShapeType="true"/>
                </p:cNvSpPr>
                <p:nvPr/>
              </p:nvSpPr>
              <p:spPr bwMode="auto">
                <a:xfrm>
                  <a:off x="2445" y="1723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785" name="Text Box 179"/>
                <p:cNvSpPr txBox="true">
                  <a:spLocks noChangeArrowheads="true"/>
                </p:cNvSpPr>
                <p:nvPr/>
              </p:nvSpPr>
              <p:spPr bwMode="auto">
                <a:xfrm>
                  <a:off x="2737" y="1645"/>
                  <a:ext cx="97" cy="1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600">
                      <a:solidFill>
                        <a:schemeClr val="tx2"/>
                      </a:solidFill>
                      <a:latin typeface="Helvetica" pitchFamily="34" charset="0"/>
                    </a:rPr>
                    <a:t>CT</a:t>
                  </a:r>
                  <a:endParaRPr/>
                </a:p>
              </p:txBody>
            </p:sp>
          </p:grpSp>
        </p:grpSp>
        <p:sp>
          <p:nvSpPr>
            <p:cNvPr id="1786" name="Text Box 180"/>
            <p:cNvSpPr txBox="true">
              <a:spLocks noChangeArrowheads="true"/>
            </p:cNvSpPr>
            <p:nvPr/>
          </p:nvSpPr>
          <p:spPr bwMode="auto">
            <a:xfrm>
              <a:off x="4704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87" name="Text Box 181"/>
            <p:cNvSpPr txBox="true">
              <a:spLocks noChangeArrowheads="true"/>
            </p:cNvSpPr>
            <p:nvPr/>
          </p:nvSpPr>
          <p:spPr bwMode="auto">
            <a:xfrm>
              <a:off x="4368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88" name="Text Box 182"/>
            <p:cNvSpPr txBox="true">
              <a:spLocks noChangeArrowheads="true"/>
            </p:cNvSpPr>
            <p:nvPr/>
          </p:nvSpPr>
          <p:spPr bwMode="auto">
            <a:xfrm>
              <a:off x="4080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89" name="Text Box 183"/>
            <p:cNvSpPr txBox="true">
              <a:spLocks noChangeArrowheads="true"/>
            </p:cNvSpPr>
            <p:nvPr/>
          </p:nvSpPr>
          <p:spPr bwMode="auto">
            <a:xfrm>
              <a:off x="3749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90" name="Text Box 184"/>
            <p:cNvSpPr txBox="true">
              <a:spLocks noChangeArrowheads="true"/>
            </p:cNvSpPr>
            <p:nvPr/>
          </p:nvSpPr>
          <p:spPr bwMode="auto">
            <a:xfrm>
              <a:off x="3456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91" name="Text Box 185"/>
            <p:cNvSpPr txBox="true">
              <a:spLocks noChangeArrowheads="true"/>
            </p:cNvSpPr>
            <p:nvPr/>
          </p:nvSpPr>
          <p:spPr bwMode="auto">
            <a:xfrm>
              <a:off x="3168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92" name="Text Box 186"/>
            <p:cNvSpPr txBox="true">
              <a:spLocks noChangeArrowheads="true"/>
            </p:cNvSpPr>
            <p:nvPr/>
          </p:nvSpPr>
          <p:spPr bwMode="auto">
            <a:xfrm>
              <a:off x="2832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93" name="Text Box 187"/>
            <p:cNvSpPr txBox="true">
              <a:spLocks noChangeArrowheads="true"/>
            </p:cNvSpPr>
            <p:nvPr/>
          </p:nvSpPr>
          <p:spPr bwMode="auto">
            <a:xfrm>
              <a:off x="2544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94" name="Text Box 188"/>
            <p:cNvSpPr txBox="true">
              <a:spLocks noChangeArrowheads="true"/>
            </p:cNvSpPr>
            <p:nvPr/>
          </p:nvSpPr>
          <p:spPr bwMode="auto">
            <a:xfrm>
              <a:off x="2213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95" name="Text Box 189"/>
            <p:cNvSpPr txBox="true">
              <a:spLocks noChangeArrowheads="true"/>
            </p:cNvSpPr>
            <p:nvPr/>
          </p:nvSpPr>
          <p:spPr bwMode="auto">
            <a:xfrm>
              <a:off x="1920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796" name="Text Box 190"/>
            <p:cNvSpPr txBox="true">
              <a:spLocks noChangeArrowheads="true"/>
            </p:cNvSpPr>
            <p:nvPr/>
          </p:nvSpPr>
          <p:spPr bwMode="auto">
            <a:xfrm>
              <a:off x="1632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797" name="Text Box 191"/>
            <p:cNvSpPr txBox="true">
              <a:spLocks noChangeArrowheads="true"/>
            </p:cNvSpPr>
            <p:nvPr/>
          </p:nvSpPr>
          <p:spPr bwMode="auto">
            <a:xfrm>
              <a:off x="1296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</p:grpSp>
      <p:sp>
        <p:nvSpPr>
          <p:cNvPr id="1798" name="Rectangle 192"/>
          <p:cNvSpPr>
            <a:spLocks noChangeArrowheads="true"/>
          </p:cNvSpPr>
          <p:nvPr/>
        </p:nvSpPr>
        <p:spPr bwMode="auto">
          <a:xfrm>
            <a:off x="490538" y="3595688"/>
            <a:ext cx="6515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marL="342900" indent="-3429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17970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b="false"/>
              <a:t>CO: </a:t>
            </a:r>
            <a:r>
              <a:rPr lang="en-US" u="sng">
                <a:solidFill>
                  <a:srgbClr val="FF0000">
                    <a:alpha val="100000"/>
                  </a:srgbClr>
                </a:solidFill>
              </a:rPr>
              <a:t>0x0 </a:t>
            </a:r>
            <a:r>
              <a:rPr lang="en-US" b="false"/>
              <a:t>CI: </a:t>
            </a:r>
            <a:r>
              <a:rPr lang="en-US" u="sng">
                <a:solidFill>
                  <a:srgbClr val="FF0000">
                    <a:alpha val="100000"/>
                  </a:srgbClr>
                </a:solidFill>
              </a:rPr>
              <a:t>0x05</a:t>
            </a:r>
            <a:r>
              <a:rPr lang="en-US" b="false"/>
              <a:t>    CT: </a:t>
            </a:r>
            <a:r>
              <a:rPr lang="en-US" u="sng">
                <a:solidFill>
                  <a:srgbClr val="FF0000">
                    <a:alpha val="100000"/>
                  </a:srgbClr>
                </a:solidFill>
              </a:rPr>
              <a:t>0x0D </a:t>
            </a:r>
            <a:r>
              <a:rPr lang="en-US" b="false"/>
              <a:t>Hit? </a:t>
            </a:r>
            <a:r>
              <a:rPr lang="en-US" u="sng"/>
              <a:t>    </a:t>
            </a:r>
            <a:r>
              <a:rPr lang="en-US" b="false"/>
              <a:t>  Byte: </a:t>
            </a:r>
            <a:r>
              <a:rPr lang="en-US" u="sng"/>
              <a:t>    </a:t>
            </a:r>
            <a:r>
              <a:rPr lang="en-US" u="sng">
                <a:solidFill>
                  <a:schemeClr val="bg1">
                    <a:alpha val="100000"/>
                  </a:schemeClr>
                </a:solidFill>
              </a:rPr>
              <a:t>6</a:t>
            </a:r>
            <a:endParaRPr lang="zh-CN" u="sng">
              <a:solidFill>
                <a:schemeClr val="bg1">
                  <a:alpha val="10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16="http://schemas.microsoft.com/office/drawing/2014/main" xmlns:a="http://schemas.openxmlformats.org/drawingml/2006/main" xmlns:mc="http://schemas.openxmlformats.org/markup-compatibility/2006" mc:Ignorable="a16">
  <p:cSld>
    <p:spTree>
      <p:nvGrpSpPr>
        <p:cNvPr id="17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04D22609-CCE9-694C-8D83-505229EEC26B}" type="slidenum">
              <a:rPr lang="zh-CN" altLang="en-US" sz="1400" b="false">
                <a:latin typeface="Times New Roman" panose="02020603050405020304" charset="0"/>
              </a:rPr>
              <a:t>94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801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Simple Memory System Cache</a:t>
            </a:r>
            <a:endParaRPr/>
          </a:p>
        </p:txBody>
      </p:sp>
      <p:grpSp>
        <p:nvGrpSpPr>
          <p:cNvPr id="1802" name="Group 5"/>
          <p:cNvGrpSpPr/>
          <p:nvPr/>
        </p:nvGrpSpPr>
        <p:grpSpPr>
          <a:xfrm rot="0" flipH="false" flipV="false">
            <a:off x="2973388" y="1404938"/>
            <a:ext cx="5865812" cy="1363662"/>
            <a:chOff x="1078" y="1791"/>
            <a:chExt cx="3695" cy="859"/>
          </a:xfrm>
        </p:grpSpPr>
        <p:grpSp>
          <p:nvGrpSpPr>
            <p:cNvPr id="1803" name="Group 6"/>
            <p:cNvGrpSpPr/>
            <p:nvPr/>
          </p:nvGrpSpPr>
          <p:grpSpPr>
            <a:xfrm>
              <a:off x="1078" y="2012"/>
              <a:ext cx="3684" cy="384"/>
              <a:chOff x="1219" y="2880"/>
              <a:chExt cx="3684" cy="384"/>
            </a:xfrm>
          </p:grpSpPr>
          <p:grpSp>
            <p:nvGrpSpPr>
              <p:cNvPr id="1804" name="Group 7"/>
              <p:cNvGrpSpPr/>
              <p:nvPr/>
            </p:nvGrpSpPr>
            <p:grpSpPr>
              <a:xfrm>
                <a:off x="1219" y="2880"/>
                <a:ext cx="307" cy="384"/>
                <a:chOff x="605" y="1776"/>
                <a:chExt cx="307" cy="384"/>
              </a:xfrm>
            </p:grpSpPr>
            <p:sp>
              <p:nvSpPr>
                <p:cNvPr id="1805" name="Rectangle 8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06" name="Rectangle 9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11</a:t>
                  </a:r>
                  <a:endParaRPr/>
                </a:p>
              </p:txBody>
            </p:sp>
          </p:grpSp>
          <p:grpSp>
            <p:nvGrpSpPr>
              <p:cNvPr id="1807" name="Group 10"/>
              <p:cNvGrpSpPr/>
              <p:nvPr/>
            </p:nvGrpSpPr>
            <p:grpSpPr>
              <a:xfrm>
                <a:off x="1526" y="2880"/>
                <a:ext cx="307" cy="384"/>
                <a:chOff x="605" y="1776"/>
                <a:chExt cx="307" cy="384"/>
              </a:xfrm>
            </p:grpSpPr>
            <p:sp>
              <p:nvSpPr>
                <p:cNvPr id="1808" name="Rectangle 11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09" name="Rectangle 12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10</a:t>
                  </a:r>
                  <a:endParaRPr/>
                </a:p>
              </p:txBody>
            </p:sp>
          </p:grpSp>
          <p:grpSp>
            <p:nvGrpSpPr>
              <p:cNvPr id="1810" name="Group 13"/>
              <p:cNvGrpSpPr/>
              <p:nvPr/>
            </p:nvGrpSpPr>
            <p:grpSpPr>
              <a:xfrm>
                <a:off x="1833" y="2880"/>
                <a:ext cx="307" cy="384"/>
                <a:chOff x="605" y="1776"/>
                <a:chExt cx="307" cy="384"/>
              </a:xfrm>
            </p:grpSpPr>
            <p:sp>
              <p:nvSpPr>
                <p:cNvPr id="1811" name="Rectangle 14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12" name="Rectangle 15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9</a:t>
                  </a:r>
                  <a:endParaRPr/>
                </a:p>
              </p:txBody>
            </p:sp>
          </p:grpSp>
          <p:grpSp>
            <p:nvGrpSpPr>
              <p:cNvPr id="1813" name="Group 16"/>
              <p:cNvGrpSpPr/>
              <p:nvPr/>
            </p:nvGrpSpPr>
            <p:grpSpPr>
              <a:xfrm>
                <a:off x="2140" y="2880"/>
                <a:ext cx="307" cy="384"/>
                <a:chOff x="605" y="1776"/>
                <a:chExt cx="307" cy="384"/>
              </a:xfrm>
            </p:grpSpPr>
            <p:sp>
              <p:nvSpPr>
                <p:cNvPr id="1814" name="Rectangle 17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15" name="Rectangle 18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8</a:t>
                  </a:r>
                  <a:endParaRPr/>
                </a:p>
              </p:txBody>
            </p:sp>
          </p:grpSp>
          <p:grpSp>
            <p:nvGrpSpPr>
              <p:cNvPr id="1816" name="Group 19"/>
              <p:cNvGrpSpPr/>
              <p:nvPr/>
            </p:nvGrpSpPr>
            <p:grpSpPr>
              <a:xfrm>
                <a:off x="2447" y="2880"/>
                <a:ext cx="307" cy="384"/>
                <a:chOff x="605" y="1776"/>
                <a:chExt cx="307" cy="384"/>
              </a:xfrm>
            </p:grpSpPr>
            <p:sp>
              <p:nvSpPr>
                <p:cNvPr id="1817" name="Rectangle 20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18" name="Rectangle 21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7</a:t>
                  </a:r>
                  <a:endParaRPr/>
                </a:p>
              </p:txBody>
            </p:sp>
          </p:grpSp>
          <p:grpSp>
            <p:nvGrpSpPr>
              <p:cNvPr id="1819" name="Group 22"/>
              <p:cNvGrpSpPr/>
              <p:nvPr/>
            </p:nvGrpSpPr>
            <p:grpSpPr>
              <a:xfrm>
                <a:off x="2754" y="2880"/>
                <a:ext cx="307" cy="384"/>
                <a:chOff x="605" y="1776"/>
                <a:chExt cx="307" cy="384"/>
              </a:xfrm>
            </p:grpSpPr>
            <p:sp>
              <p:nvSpPr>
                <p:cNvPr id="1820" name="Rectangle 23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21" name="Rectangle 24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1822" name="Group 25"/>
              <p:cNvGrpSpPr/>
              <p:nvPr/>
            </p:nvGrpSpPr>
            <p:grpSpPr>
              <a:xfrm>
                <a:off x="3061" y="2880"/>
                <a:ext cx="307" cy="384"/>
                <a:chOff x="605" y="1776"/>
                <a:chExt cx="307" cy="384"/>
              </a:xfrm>
            </p:grpSpPr>
            <p:sp>
              <p:nvSpPr>
                <p:cNvPr id="1823" name="Rectangle 26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24" name="Rectangle 27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1825" name="Group 28"/>
              <p:cNvGrpSpPr/>
              <p:nvPr/>
            </p:nvGrpSpPr>
            <p:grpSpPr>
              <a:xfrm>
                <a:off x="3368" y="2880"/>
                <a:ext cx="307" cy="384"/>
                <a:chOff x="605" y="1776"/>
                <a:chExt cx="307" cy="384"/>
              </a:xfrm>
            </p:grpSpPr>
            <p:sp>
              <p:nvSpPr>
                <p:cNvPr id="1826" name="Rectangle 29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27" name="Rectangle 30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1828" name="Group 31"/>
              <p:cNvGrpSpPr/>
              <p:nvPr/>
            </p:nvGrpSpPr>
            <p:grpSpPr>
              <a:xfrm>
                <a:off x="3675" y="2880"/>
                <a:ext cx="307" cy="384"/>
                <a:chOff x="605" y="1776"/>
                <a:chExt cx="307" cy="384"/>
              </a:xfrm>
            </p:grpSpPr>
            <p:sp>
              <p:nvSpPr>
                <p:cNvPr id="1829" name="Rectangle 32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30" name="Rectangle 33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1831" name="Group 34"/>
              <p:cNvGrpSpPr/>
              <p:nvPr/>
            </p:nvGrpSpPr>
            <p:grpSpPr>
              <a:xfrm>
                <a:off x="3982" y="2880"/>
                <a:ext cx="307" cy="384"/>
                <a:chOff x="605" y="1776"/>
                <a:chExt cx="307" cy="384"/>
              </a:xfrm>
            </p:grpSpPr>
            <p:sp>
              <p:nvSpPr>
                <p:cNvPr id="1832" name="Rectangle 35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33" name="Rectangle 36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1834" name="Group 37"/>
              <p:cNvGrpSpPr/>
              <p:nvPr/>
            </p:nvGrpSpPr>
            <p:grpSpPr>
              <a:xfrm>
                <a:off x="4289" y="2880"/>
                <a:ext cx="307" cy="384"/>
                <a:chOff x="605" y="1776"/>
                <a:chExt cx="307" cy="384"/>
              </a:xfrm>
            </p:grpSpPr>
            <p:sp>
              <p:nvSpPr>
                <p:cNvPr id="1835" name="Rectangle 38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36" name="Rectangle 39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1837" name="Group 40"/>
              <p:cNvGrpSpPr/>
              <p:nvPr/>
            </p:nvGrpSpPr>
            <p:grpSpPr>
              <a:xfrm>
                <a:off x="4596" y="2880"/>
                <a:ext cx="307" cy="384"/>
                <a:chOff x="605" y="1776"/>
                <a:chExt cx="307" cy="384"/>
              </a:xfrm>
            </p:grpSpPr>
            <p:sp>
              <p:nvSpPr>
                <p:cNvPr id="1838" name="Rectangle 41"/>
                <p:cNvSpPr>
                  <a:spLocks noChangeArrowheads="true"/>
                </p:cNvSpPr>
                <p:nvPr/>
              </p:nvSpPr>
              <p:spPr bwMode="auto">
                <a:xfrm>
                  <a:off x="605" y="1968"/>
                  <a:ext cx="307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/>
                  <a:endParaRPr lang="zh-CN" altLang="en-US"/>
                </a:p>
              </p:txBody>
            </p:sp>
            <p:sp>
              <p:nvSpPr>
                <p:cNvPr id="1839" name="Rectangle 42"/>
                <p:cNvSpPr>
                  <a:spLocks noChangeArrowheads="true"/>
                </p:cNvSpPr>
                <p:nvPr/>
              </p:nvSpPr>
              <p:spPr bwMode="auto">
                <a:xfrm>
                  <a:off x="605" y="1776"/>
                  <a:ext cx="307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/>
                  <a:ext uri="{91240B29-F687-4F45-9708-019B960494DF}"/>
                </a:extLst>
              </p:spPr>
              <p:txBody>
                <a:bodyPr wrap="none" lIns="90487" tIns="44450" rIns="90487" bIns="44450" anchor="ctr"/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400">
                      <a:solidFill>
                        <a:schemeClr val="tx2"/>
                      </a:solidFill>
                      <a:latin typeface="Helvetica" pitchFamily="34" charset="0"/>
                    </a:rPr>
                    <a:t>0</a:t>
                  </a:r>
                  <a:endParaRPr/>
                </a:p>
              </p:txBody>
            </p:sp>
          </p:grpSp>
        </p:grpSp>
        <p:grpSp>
          <p:nvGrpSpPr>
            <p:cNvPr id="1840" name="Group 43"/>
            <p:cNvGrpSpPr/>
            <p:nvPr/>
          </p:nvGrpSpPr>
          <p:grpSpPr>
            <a:xfrm>
              <a:off x="2931" y="2473"/>
              <a:ext cx="1842" cy="177"/>
              <a:chOff x="3061" y="2290"/>
              <a:chExt cx="1842" cy="177"/>
            </a:xfrm>
          </p:grpSpPr>
          <p:sp>
            <p:nvSpPr>
              <p:cNvPr id="1841" name="Line 44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842" name="Text Box 45"/>
              <p:cNvSpPr txBox="true">
                <a:spLocks noChangeArrowheads="true"/>
              </p:cNvSpPr>
              <p:nvPr/>
            </p:nvSpPr>
            <p:spPr bwMode="auto">
              <a:xfrm>
                <a:off x="3770" y="2290"/>
                <a:ext cx="351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PPO</a:t>
                </a:r>
                <a:endParaRPr/>
              </a:p>
            </p:txBody>
          </p:sp>
        </p:grpSp>
        <p:grpSp>
          <p:nvGrpSpPr>
            <p:cNvPr id="1843" name="Group 46"/>
            <p:cNvGrpSpPr/>
            <p:nvPr/>
          </p:nvGrpSpPr>
          <p:grpSpPr>
            <a:xfrm>
              <a:off x="1107" y="2473"/>
              <a:ext cx="1842" cy="177"/>
              <a:chOff x="3061" y="2290"/>
              <a:chExt cx="1842" cy="177"/>
            </a:xfrm>
          </p:grpSpPr>
          <p:sp>
            <p:nvSpPr>
              <p:cNvPr id="1844" name="Line 47"/>
              <p:cNvSpPr>
                <a:spLocks noChangeShapeType="true"/>
              </p:cNvSpPr>
              <p:nvPr/>
            </p:nvSpPr>
            <p:spPr bwMode="auto">
              <a:xfrm>
                <a:off x="3061" y="2352"/>
                <a:ext cx="18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845" name="Text Box 48"/>
              <p:cNvSpPr txBox="true">
                <a:spLocks noChangeArrowheads="true"/>
              </p:cNvSpPr>
              <p:nvPr/>
            </p:nvSpPr>
            <p:spPr bwMode="auto">
              <a:xfrm>
                <a:off x="3770" y="2290"/>
                <a:ext cx="345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PPN</a:t>
                </a:r>
                <a:endParaRPr/>
              </a:p>
            </p:txBody>
          </p:sp>
        </p:grpSp>
        <p:grpSp>
          <p:nvGrpSpPr>
            <p:cNvPr id="1846" name="Group 49"/>
            <p:cNvGrpSpPr/>
            <p:nvPr/>
          </p:nvGrpSpPr>
          <p:grpSpPr>
            <a:xfrm>
              <a:off x="4130" y="1804"/>
              <a:ext cx="625" cy="177"/>
              <a:chOff x="2445" y="1660"/>
              <a:chExt cx="625" cy="177"/>
            </a:xfrm>
          </p:grpSpPr>
          <p:sp>
            <p:nvSpPr>
              <p:cNvPr id="1847" name="Line 50"/>
              <p:cNvSpPr>
                <a:spLocks noChangeShapeType="true"/>
              </p:cNvSpPr>
              <p:nvPr/>
            </p:nvSpPr>
            <p:spPr bwMode="auto">
              <a:xfrm>
                <a:off x="2445" y="1723"/>
                <a:ext cx="6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848" name="Text Box 51"/>
              <p:cNvSpPr txBox="true">
                <a:spLocks noChangeArrowheads="true"/>
              </p:cNvSpPr>
              <p:nvPr/>
            </p:nvSpPr>
            <p:spPr bwMode="auto">
              <a:xfrm>
                <a:off x="2644" y="1660"/>
                <a:ext cx="282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CO</a:t>
                </a:r>
                <a:endParaRPr/>
              </a:p>
            </p:txBody>
          </p:sp>
        </p:grpSp>
        <p:grpSp>
          <p:nvGrpSpPr>
            <p:cNvPr id="1849" name="Group 52"/>
            <p:cNvGrpSpPr/>
            <p:nvPr/>
          </p:nvGrpSpPr>
          <p:grpSpPr>
            <a:xfrm>
              <a:off x="2920" y="1791"/>
              <a:ext cx="1214" cy="177"/>
              <a:chOff x="2445" y="1660"/>
              <a:chExt cx="625" cy="177"/>
            </a:xfrm>
          </p:grpSpPr>
          <p:sp>
            <p:nvSpPr>
              <p:cNvPr id="1850" name="Line 53"/>
              <p:cNvSpPr>
                <a:spLocks noChangeShapeType="true"/>
              </p:cNvSpPr>
              <p:nvPr/>
            </p:nvSpPr>
            <p:spPr bwMode="auto">
              <a:xfrm>
                <a:off x="2445" y="1723"/>
                <a:ext cx="6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851" name="Text Box 54"/>
              <p:cNvSpPr txBox="true">
                <a:spLocks noChangeArrowheads="true"/>
              </p:cNvSpPr>
              <p:nvPr/>
            </p:nvSpPr>
            <p:spPr bwMode="auto">
              <a:xfrm>
                <a:off x="2727" y="1660"/>
                <a:ext cx="116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CI</a:t>
                </a:r>
                <a:endParaRPr/>
              </a:p>
            </p:txBody>
          </p:sp>
        </p:grpSp>
        <p:grpSp>
          <p:nvGrpSpPr>
            <p:cNvPr id="1852" name="Group 55"/>
            <p:cNvGrpSpPr/>
            <p:nvPr/>
          </p:nvGrpSpPr>
          <p:grpSpPr>
            <a:xfrm>
              <a:off x="1078" y="1804"/>
              <a:ext cx="1824" cy="177"/>
              <a:chOff x="2445" y="1660"/>
              <a:chExt cx="625" cy="177"/>
            </a:xfrm>
          </p:grpSpPr>
          <p:sp>
            <p:nvSpPr>
              <p:cNvPr id="1853" name="Line 56"/>
              <p:cNvSpPr>
                <a:spLocks noChangeShapeType="true"/>
              </p:cNvSpPr>
              <p:nvPr/>
            </p:nvSpPr>
            <p:spPr bwMode="auto">
              <a:xfrm>
                <a:off x="2445" y="1723"/>
                <a:ext cx="6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/>
              </a:extLst>
            </p:spPr>
            <p:txBody>
              <a:bodyPr wrap="none" lIns="90487" tIns="44450" rIns="90487" bIns="44450"/>
              <a:lstStyle/>
              <a:p>
                <a:pPr/>
                <a:endParaRPr lang="zh-CN" altLang="en-US"/>
              </a:p>
            </p:txBody>
          </p:sp>
          <p:sp>
            <p:nvSpPr>
              <p:cNvPr id="1854" name="Text Box 57"/>
              <p:cNvSpPr txBox="true">
                <a:spLocks noChangeArrowheads="true"/>
              </p:cNvSpPr>
              <p:nvPr/>
            </p:nvSpPr>
            <p:spPr bwMode="auto">
              <a:xfrm>
                <a:off x="2740" y="1660"/>
                <a:ext cx="91" cy="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1pPr>
                <a:lvl2pPr marL="742950" indent="-28575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2pPr>
                <a:lvl3pPr marL="11430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3pPr>
                <a:lvl4pPr marL="16002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4pPr>
                <a:lvl5pPr marL="2057400" indent="-228600"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5pPr>
                <a:lvl6pPr marL="25146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6pPr>
                <a:lvl7pPr marL="29718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7pPr>
                <a:lvl8pPr marL="34290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8pPr>
                <a:lvl9pPr marL="3886200" indent="-228600" eaLnBrk="false" fontAlgn="base" hangingPunct="false">
                  <a:spcBef>
                    <a:spcPct val="1"/>
                  </a:spcBef>
                  <a:spcAft>
                    <a:spcPct val="1"/>
                  </a:spcAft>
                  <a:defRPr sz="2000" b="true">
                    <a:solidFill>
                      <a:schemeClr val="tx1"/>
                    </a:solidFill>
                    <a:latin typeface="Comic Sans MS" panose="030F090203030202020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</a:pPr>
                <a:r>
                  <a:rPr lang="en-US" altLang="zh-CN" sz="1400">
                    <a:solidFill>
                      <a:schemeClr val="tx2"/>
                    </a:solidFill>
                    <a:latin typeface="Helvetica" pitchFamily="34" charset="0"/>
                  </a:rPr>
                  <a:t>CT</a:t>
                </a:r>
                <a:endParaRPr/>
              </a:p>
            </p:txBody>
          </p:sp>
        </p:grpSp>
      </p:grpSp>
      <p:graphicFrame>
        <p:nvGraphicFramePr>
          <p:cNvPr id="1855" name="Group 58"/>
          <p:cNvGraphicFramePr/>
          <p:nvPr/>
        </p:nvGraphicFramePr>
        <p:xfrm>
          <a:off x="228600" y="3352800"/>
          <a:ext cx="8686800" cy="3276604"/>
        </p:xfrm>
        <a:graphic>
          <a:graphicData uri="http://schemas.openxmlformats.org/drawingml/2006/table">
            <a:tbl>
              <a:tblPr/>
              <a:tblGrid>
                <a:gridCol w="620713">
                  <a:extLst>
                    <a:ext uri="{9D8B030D-6E8A-4147-A177-3AD203B41FA5}">
                      <a16:colId val="1"/>
                    </a:ext>
                  </a:extLst>
                </a:gridCol>
                <a:gridCol w="619125">
                  <a:extLst>
                    <a:ext uri="{9D8B030D-6E8A-4147-A177-3AD203B41FA5}">
                      <a16:colId val="2"/>
                    </a:ext>
                  </a:extLst>
                </a:gridCol>
                <a:gridCol w="620712">
                  <a:extLst>
                    <a:ext uri="{9D8B030D-6E8A-4147-A177-3AD203B41FA5}">
                      <a16:colId val="3"/>
                    </a:ext>
                  </a:extLst>
                </a:gridCol>
                <a:gridCol w="622300">
                  <a:extLst>
                    <a:ext uri="{9D8B030D-6E8A-4147-A177-3AD203B41FA5}">
                      <a16:colId val="4"/>
                    </a:ext>
                  </a:extLst>
                </a:gridCol>
                <a:gridCol w="620713">
                  <a:extLst>
                    <a:ext uri="{9D8B030D-6E8A-4147-A177-3AD203B41FA5}">
                      <a16:colId val="5"/>
                    </a:ext>
                  </a:extLst>
                </a:gridCol>
                <a:gridCol w="619125">
                  <a:extLst>
                    <a:ext uri="{9D8B030D-6E8A-4147-A177-3AD203B41FA5}">
                      <a16:colId val="6"/>
                    </a:ext>
                  </a:extLst>
                </a:gridCol>
                <a:gridCol w="620712">
                  <a:extLst>
                    <a:ext uri="{9D8B030D-6E8A-4147-A177-3AD203B41FA5}">
                      <a16:colId val="7"/>
                    </a:ext>
                  </a:extLst>
                </a:gridCol>
                <a:gridCol w="620713">
                  <a:extLst>
                    <a:ext uri="{9D8B030D-6E8A-4147-A177-3AD203B41FA5}">
                      <a16:colId val="8"/>
                    </a:ext>
                  </a:extLst>
                </a:gridCol>
                <a:gridCol w="619125">
                  <a:extLst>
                    <a:ext uri="{9D8B030D-6E8A-4147-A177-3AD203B41FA5}">
                      <a16:colId val="9"/>
                    </a:ext>
                  </a:extLst>
                </a:gridCol>
                <a:gridCol w="620712">
                  <a:extLst>
                    <a:ext uri="{9D8B030D-6E8A-4147-A177-3AD203B41FA5}">
                      <a16:colId val="10"/>
                    </a:ext>
                  </a:extLst>
                </a:gridCol>
                <a:gridCol w="622300">
                  <a:extLst>
                    <a:ext uri="{9D8B030D-6E8A-4147-A177-3AD203B41FA5}">
                      <a16:colId val="11"/>
                    </a:ext>
                  </a:extLst>
                </a:gridCol>
                <a:gridCol w="620713">
                  <a:extLst>
                    <a:ext uri="{9D8B030D-6E8A-4147-A177-3AD203B41FA5}">
                      <a16:colId val="12"/>
                    </a:ext>
                  </a:extLst>
                </a:gridCol>
                <a:gridCol w="619125">
                  <a:extLst>
                    <a:ext uri="{9D8B030D-6E8A-4147-A177-3AD203B41FA5}">
                      <a16:colId val="13"/>
                    </a:ext>
                  </a:extLst>
                </a:gridCol>
                <a:gridCol w="620712">
                  <a:extLst>
                    <a:ext uri="{9D8B030D-6E8A-4147-A177-3AD203B41FA5}">
                      <a16:colId val="14"/>
                    </a:ext>
                  </a:extLst>
                </a:gridCol>
              </a:tblGrid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kumimoji="false" lang="en-US" altLang="zh-CN" sz="1400" b="true" i="false" u="none" strike="noStrike" cap="none" normalizeH="false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charset="0"/>
                        <a:ea typeface="宋体" charset="-122"/>
                      </a:endParaRPr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endParaRPr kumimoji="false" lang="en-US" altLang="zh-CN" sz="1400" b="true" i="false" u="none" strike="noStrike" cap="none" normalizeH="false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charset="0"/>
                        <a:ea typeface="宋体" charset="-122"/>
                      </a:endParaRPr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Tag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Valid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19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99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8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3A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51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89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15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9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1B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08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A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2D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93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15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DA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3B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B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0B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  <a:tr h="368300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4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43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6D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8F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09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C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6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5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72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F0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1D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D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96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15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7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6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31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E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83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77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1B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D3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8"/>
                  </a:ext>
                </a:extLst>
              </a:tr>
              <a:tr h="363538"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7</a:t>
                      </a:r>
                      <a:endParaRPr/>
                    </a:p>
                  </a:txBody>
                  <a:tcPr marL="90487" marR="90487" marT="44450" marB="4445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16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11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C2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DF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03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F</a:t>
                      </a:r>
                      <a:endParaRPr/>
                    </a:p>
                  </a:txBody>
                  <a:tcPr marL="90487" marR="90487" marT="44450" marB="44450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14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0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defTabSz="895350">
                        <a:spcBef>
                          <a:spcPct val="20000"/>
                        </a:spcBef>
                        <a:defRPr kumimoji="true" sz="24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1pPr>
                      <a:lvl2pPr marL="742950" indent="-285750" defTabSz="895350">
                        <a:spcBef>
                          <a:spcPct val="20000"/>
                        </a:spcBef>
                        <a:defRPr kumimoji="true" sz="2000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2pPr>
                      <a:lvl3pPr marL="11430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3pPr>
                      <a:lvl4pPr marL="16002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4pPr>
                      <a:lvl5pPr marL="2057400" indent="-228600" defTabSz="895350">
                        <a:spcBef>
                          <a:spcPct val="20000"/>
                        </a:spcBef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5pPr>
                      <a:lvl6pPr marL="25146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6pPr>
                      <a:lvl7pPr marL="29718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7pPr>
                      <a:lvl8pPr marL="34290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8pPr>
                      <a:lvl9pPr marL="3886200" indent="-228600" defTabSz="895350" eaLnBrk="false" fontAlgn="base" hangingPunct="false">
                        <a:spcBef>
                          <a:spcPct val="20000"/>
                        </a:spcBef>
                        <a:spcAft>
                          <a:spcPct val="1"/>
                        </a:spcAft>
                        <a:defRPr kumimoji="true">
                          <a:solidFill>
                            <a:schemeClr val="tx1"/>
                          </a:solidFill>
                          <a:latin typeface="Comic Sans MS" panose="030F090203030202020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895350" rtl="false" eaLnBrk="false" fontAlgn="base" latinLnBrk="false" hangingPunct="false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false" lang="en-US" altLang="zh-CN" sz="1400" b="true" i="false" u="none" strike="noStrike" cap="none" normalizeH="false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charset="0"/>
                          <a:ea typeface="宋体" charset="-122"/>
                        </a:rPr>
                        <a:t>–</a:t>
                      </a:r>
                      <a:endParaRPr/>
                    </a:p>
                  </a:txBody>
                  <a:tcPr marL="90487" marR="90487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val="9"/>
                  </a:ext>
                </a:extLst>
              </a:tr>
            </a:tbl>
          </a:graphicData>
        </a:graphic>
      </p:graphicFrame>
      <p:sp>
        <p:nvSpPr>
          <p:cNvPr id="1856" name="Rectangle 3"/>
          <p:cNvSpPr txBox="true">
            <a:spLocks noChangeArrowheads="true"/>
          </p:cNvSpPr>
          <p:nvPr/>
        </p:nvSpPr>
        <p:spPr bwMode="auto">
          <a:xfrm>
            <a:off x="152400" y="1447800"/>
            <a:ext cx="2667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266700" indent="-2667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533400" indent="-2667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zh-CN" sz="2400" b="false"/>
              <a:t>Cache</a:t>
            </a:r>
            <a:endParaRPr/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b="false"/>
              <a:t>16 lines</a:t>
            </a:r>
            <a:endParaRPr/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b="false"/>
              <a:t>4-byte line size</a:t>
            </a:r>
            <a:endParaRPr/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b="false"/>
              <a:t>Direct mapped</a:t>
            </a:r>
            <a:endParaRPr lang="zh-CN" altLang="en-US" b="false"/>
          </a:p>
        </p:txBody>
      </p:sp>
      <p:sp>
        <p:nvSpPr>
          <p:cNvPr id="1857" name="Rectangle 192"/>
          <p:cNvSpPr>
            <a:spLocks noChangeArrowheads="true"/>
          </p:cNvSpPr>
          <p:nvPr/>
        </p:nvSpPr>
        <p:spPr bwMode="auto">
          <a:xfrm rot="0" flipH="false" flipV="false">
            <a:off x="2640013" y="2768600"/>
            <a:ext cx="6515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marL="342900" indent="-3429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17970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b="false"/>
              <a:t>CO: </a:t>
            </a:r>
            <a:r>
              <a:rPr lang="en-US" u="sng">
                <a:solidFill>
                  <a:srgbClr val="FF0000">
                    <a:alpha val="100000"/>
                  </a:srgbClr>
                </a:solidFill>
              </a:rPr>
              <a:t>0x0 </a:t>
            </a:r>
            <a:r>
              <a:rPr lang="en-US" b="false"/>
              <a:t>CI: </a:t>
            </a:r>
            <a:r>
              <a:rPr lang="en-US" u="sng">
                <a:solidFill>
                  <a:srgbClr val="FF0000">
                    <a:alpha val="100000"/>
                  </a:srgbClr>
                </a:solidFill>
              </a:rPr>
              <a:t>0x05</a:t>
            </a:r>
            <a:r>
              <a:rPr lang="en-US" b="false"/>
              <a:t>    CT: </a:t>
            </a:r>
            <a:r>
              <a:rPr lang="en-US" u="sng">
                <a:solidFill>
                  <a:srgbClr val="FF0000">
                    <a:alpha val="100000"/>
                  </a:srgbClr>
                </a:solidFill>
              </a:rPr>
              <a:t>0x0D </a:t>
            </a:r>
            <a:r>
              <a:rPr lang="en-US" b="false"/>
              <a:t>Hit? </a:t>
            </a:r>
            <a:r>
              <a:rPr lang="en-US" u="sng"/>
              <a:t>    </a:t>
            </a:r>
            <a:r>
              <a:rPr lang="en-US" b="false"/>
              <a:t>  Byte: </a:t>
            </a:r>
            <a:r>
              <a:rPr lang="en-US" u="sng"/>
              <a:t>    </a:t>
            </a:r>
            <a:r>
              <a:rPr lang="en-US" u="sng">
                <a:solidFill>
                  <a:schemeClr val="bg1">
                    <a:alpha val="100000"/>
                  </a:schemeClr>
                </a:solidFill>
              </a:rPr>
              <a:t>6</a:t>
            </a:r>
            <a:endParaRPr lang="zh-CN" u="sng">
              <a:solidFill>
                <a:schemeClr val="bg1">
                  <a:alpha val="10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>
  <p:cSld>
    <p:spTree>
      <p:nvGrpSpPr>
        <p:cNvPr id="18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灯片编号占位符 5"/>
          <p:cNvSpPr>
            <a:spLocks noGrp="true"/>
          </p:cNvSpPr>
          <p:nvPr>
            <p:ph type="sldNum" sz="quarter" idx="12"/>
          </p:nvPr>
        </p:nvSpPr>
        <p:spPr>
          <a:noFill/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/>
            <a:fld id="{98593FF2-7FEA-AD4C-9E81-F1340CCEEDBD}" type="slidenum">
              <a:rPr lang="zh-CN" altLang="en-US" sz="1400" b="false">
                <a:latin typeface="Times New Roman" panose="02020603050405020304" charset="0"/>
              </a:rPr>
              <a:t>95</a:t>
            </a:fld>
            <a:endParaRPr lang="en-US" altLang="zh-CN" sz="1400" b="false">
              <a:latin typeface="Times New Roman" panose="02020603050405020304" charset="0"/>
            </a:endParaRPr>
          </a:p>
        </p:txBody>
      </p:sp>
      <p:sp>
        <p:nvSpPr>
          <p:cNvPr id="1860" name="Rectangle 2"/>
          <p:cNvSpPr>
            <a:spLocks noGrp="true" noChangeArrowheads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>
                <a:ea typeface="宋体" charset="-122"/>
              </a:rPr>
              <a:t>Address Translation Example</a:t>
            </a:r>
            <a:endParaRPr/>
          </a:p>
        </p:txBody>
      </p:sp>
      <p:sp>
        <p:nvSpPr>
          <p:cNvPr id="1861" name="Rectangle 69"/>
          <p:cNvSpPr>
            <a:spLocks noChangeArrowheads="true"/>
          </p:cNvSpPr>
          <p:nvPr/>
        </p:nvSpPr>
        <p:spPr bwMode="auto">
          <a:xfrm>
            <a:off x="457200" y="1447800"/>
            <a:ext cx="142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742950" indent="-28575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b="false"/>
              <a:t>PA: </a:t>
            </a:r>
            <a:r>
              <a:rPr lang="en-US" altLang="zh-CN" u="sng"/>
              <a:t>0x354</a:t>
            </a:r>
            <a:endParaRPr/>
          </a:p>
        </p:txBody>
      </p:sp>
      <p:grpSp>
        <p:nvGrpSpPr>
          <p:cNvPr id="1862" name="Group 126"/>
          <p:cNvGrpSpPr/>
          <p:nvPr/>
        </p:nvGrpSpPr>
        <p:grpSpPr>
          <a:xfrm>
            <a:off x="609600" y="1905000"/>
            <a:ext cx="5865813" cy="1397000"/>
            <a:chOff x="1248" y="2624"/>
            <a:chExt cx="3695" cy="880"/>
          </a:xfrm>
        </p:grpSpPr>
        <p:grpSp>
          <p:nvGrpSpPr>
            <p:cNvPr id="1863" name="Group 127"/>
            <p:cNvGrpSpPr/>
            <p:nvPr/>
          </p:nvGrpSpPr>
          <p:grpSpPr>
            <a:xfrm>
              <a:off x="1248" y="2624"/>
              <a:ext cx="3695" cy="880"/>
              <a:chOff x="1078" y="1776"/>
              <a:chExt cx="3695" cy="880"/>
            </a:xfrm>
          </p:grpSpPr>
          <p:grpSp>
            <p:nvGrpSpPr>
              <p:cNvPr id="1864" name="Group 128"/>
              <p:cNvGrpSpPr/>
              <p:nvPr/>
            </p:nvGrpSpPr>
            <p:grpSpPr>
              <a:xfrm>
                <a:off x="1078" y="2012"/>
                <a:ext cx="3684" cy="384"/>
                <a:chOff x="1219" y="2880"/>
                <a:chExt cx="3684" cy="384"/>
              </a:xfrm>
            </p:grpSpPr>
            <p:grpSp>
              <p:nvGrpSpPr>
                <p:cNvPr id="1865" name="Group 129"/>
                <p:cNvGrpSpPr/>
                <p:nvPr/>
              </p:nvGrpSpPr>
              <p:grpSpPr>
                <a:xfrm>
                  <a:off x="1219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66" name="Rectangle 130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67" name="Rectangle 131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11</a:t>
                    </a:r>
                    <a:endParaRPr/>
                  </a:p>
                </p:txBody>
              </p:sp>
            </p:grpSp>
            <p:grpSp>
              <p:nvGrpSpPr>
                <p:cNvPr id="1868" name="Group 132"/>
                <p:cNvGrpSpPr/>
                <p:nvPr/>
              </p:nvGrpSpPr>
              <p:grpSpPr>
                <a:xfrm>
                  <a:off x="1526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69" name="Rectangle 133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70" name="Rectangle 134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10</a:t>
                    </a:r>
                    <a:endParaRPr/>
                  </a:p>
                </p:txBody>
              </p:sp>
            </p:grpSp>
            <p:grpSp>
              <p:nvGrpSpPr>
                <p:cNvPr id="1871" name="Group 135"/>
                <p:cNvGrpSpPr/>
                <p:nvPr/>
              </p:nvGrpSpPr>
              <p:grpSpPr>
                <a:xfrm>
                  <a:off x="1833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72" name="Rectangle 136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73" name="Rectangle 137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9</a:t>
                    </a:r>
                    <a:endParaRPr/>
                  </a:p>
                </p:txBody>
              </p:sp>
            </p:grpSp>
            <p:grpSp>
              <p:nvGrpSpPr>
                <p:cNvPr id="1874" name="Group 138"/>
                <p:cNvGrpSpPr/>
                <p:nvPr/>
              </p:nvGrpSpPr>
              <p:grpSpPr>
                <a:xfrm>
                  <a:off x="2140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75" name="Rectangle 139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76" name="Rectangle 140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8</a:t>
                    </a:r>
                    <a:endParaRPr/>
                  </a:p>
                </p:txBody>
              </p:sp>
            </p:grpSp>
            <p:grpSp>
              <p:nvGrpSpPr>
                <p:cNvPr id="1877" name="Group 141"/>
                <p:cNvGrpSpPr/>
                <p:nvPr/>
              </p:nvGrpSpPr>
              <p:grpSpPr>
                <a:xfrm>
                  <a:off x="2447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78" name="Rectangle 142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79" name="Rectangle 143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7</a:t>
                    </a:r>
                    <a:endParaRPr/>
                  </a:p>
                </p:txBody>
              </p:sp>
            </p:grpSp>
            <p:grpSp>
              <p:nvGrpSpPr>
                <p:cNvPr id="1880" name="Group 144"/>
                <p:cNvGrpSpPr/>
                <p:nvPr/>
              </p:nvGrpSpPr>
              <p:grpSpPr>
                <a:xfrm>
                  <a:off x="2754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81" name="Rectangle 145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82" name="Rectangle 146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6</a:t>
                    </a:r>
                    <a:endParaRPr/>
                  </a:p>
                </p:txBody>
              </p:sp>
            </p:grpSp>
            <p:grpSp>
              <p:nvGrpSpPr>
                <p:cNvPr id="1883" name="Group 147"/>
                <p:cNvGrpSpPr/>
                <p:nvPr/>
              </p:nvGrpSpPr>
              <p:grpSpPr>
                <a:xfrm>
                  <a:off x="3061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84" name="Rectangle 148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85" name="Rectangle 149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5</a:t>
                    </a:r>
                    <a:endParaRPr/>
                  </a:p>
                </p:txBody>
              </p:sp>
            </p:grpSp>
            <p:grpSp>
              <p:nvGrpSpPr>
                <p:cNvPr id="1886" name="Group 150"/>
                <p:cNvGrpSpPr/>
                <p:nvPr/>
              </p:nvGrpSpPr>
              <p:grpSpPr>
                <a:xfrm>
                  <a:off x="3368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87" name="Rectangle 151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88" name="Rectangle 152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4</a:t>
                    </a:r>
                    <a:endParaRPr/>
                  </a:p>
                </p:txBody>
              </p:sp>
            </p:grpSp>
            <p:grpSp>
              <p:nvGrpSpPr>
                <p:cNvPr id="1889" name="Group 153"/>
                <p:cNvGrpSpPr/>
                <p:nvPr/>
              </p:nvGrpSpPr>
              <p:grpSpPr>
                <a:xfrm>
                  <a:off x="3675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90" name="Rectangle 154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91" name="Rectangle 155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3</a:t>
                    </a:r>
                    <a:endParaRPr/>
                  </a:p>
                </p:txBody>
              </p:sp>
            </p:grpSp>
            <p:grpSp>
              <p:nvGrpSpPr>
                <p:cNvPr id="1892" name="Group 156"/>
                <p:cNvGrpSpPr/>
                <p:nvPr/>
              </p:nvGrpSpPr>
              <p:grpSpPr>
                <a:xfrm>
                  <a:off x="3982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93" name="Rectangle 157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94" name="Rectangle 158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2</a:t>
                    </a:r>
                    <a:endParaRPr/>
                  </a:p>
                </p:txBody>
              </p:sp>
            </p:grpSp>
            <p:grpSp>
              <p:nvGrpSpPr>
                <p:cNvPr id="1895" name="Group 159"/>
                <p:cNvGrpSpPr/>
                <p:nvPr/>
              </p:nvGrpSpPr>
              <p:grpSpPr>
                <a:xfrm>
                  <a:off x="4289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96" name="Rectangle 160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897" name="Rectangle 161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1</a:t>
                    </a:r>
                    <a:endParaRPr/>
                  </a:p>
                </p:txBody>
              </p:sp>
            </p:grpSp>
            <p:grpSp>
              <p:nvGrpSpPr>
                <p:cNvPr id="1898" name="Group 162"/>
                <p:cNvGrpSpPr/>
                <p:nvPr/>
              </p:nvGrpSpPr>
              <p:grpSpPr>
                <a:xfrm>
                  <a:off x="4596" y="2880"/>
                  <a:ext cx="307" cy="384"/>
                  <a:chOff x="605" y="1776"/>
                  <a:chExt cx="307" cy="384"/>
                </a:xfrm>
              </p:grpSpPr>
              <p:sp>
                <p:nvSpPr>
                  <p:cNvPr id="1899" name="Rectangle 163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968"/>
                    <a:ext cx="307" cy="19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  <a:extLst>
                    <a:ext uri="{909E8E84-426E-40DD-AFC4-6F175D3DCCD1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/>
                    <a:endParaRPr lang="zh-CN" altLang="en-US"/>
                  </a:p>
                </p:txBody>
              </p:sp>
              <p:sp>
                <p:nvSpPr>
                  <p:cNvPr id="1900" name="Rectangle 164"/>
                  <p:cNvSpPr>
                    <a:spLocks noChangeArrowheads="true"/>
                  </p:cNvSpPr>
                  <p:nvPr/>
                </p:nvSpPr>
                <p:spPr bwMode="auto">
                  <a:xfrm>
                    <a:off x="605" y="1776"/>
                    <a:ext cx="307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/>
                    <a:ext uri="{91240B29-F687-4F45-9708-019B960494DF}"/>
                  </a:extLst>
                </p:spPr>
                <p:txBody>
                  <a:bodyPr wrap="none" lIns="90487" tIns="44450" rIns="90487" bIns="44450" anchor="ctr"/>
                  <a:lstStyle>
                    <a:lvl1pPr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1pPr>
                    <a:lvl2pPr marL="742950" indent="-28575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2pPr>
                    <a:lvl3pPr marL="11430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3pPr>
                    <a:lvl4pPr marL="16002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4pPr>
                    <a:lvl5pPr marL="2057400" indent="-228600"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5pPr>
                    <a:lvl6pPr marL="25146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6pPr>
                    <a:lvl7pPr marL="29718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7pPr>
                    <a:lvl8pPr marL="34290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8pPr>
                    <a:lvl9pPr marL="3886200" indent="-228600" eaLnBrk="false" fontAlgn="base" hangingPunct="false">
                      <a:spcBef>
                        <a:spcPct val="1"/>
                      </a:spcBef>
                      <a:spcAft>
                        <a:spcPct val="1"/>
                      </a:spcAft>
                      <a:defRPr sz="2000" b="true">
                        <a:solidFill>
                          <a:schemeClr val="tx1"/>
                        </a:solidFill>
                        <a:latin typeface="Comic Sans MS" panose="030F0902030302020204" charset="0"/>
                        <a:ea typeface="宋体" charset="-122"/>
                      </a:defRPr>
                    </a:lvl9pPr>
                  </a:lstStyle>
                  <a:p>
                    <a:pPr algn="ctr">
                      <a:lnSpc>
                        <a:spcPct val="90000"/>
                      </a:lnSpc>
                      <a:spcBef>
                        <a:spcPct val="30000"/>
                      </a:spcBef>
                    </a:pPr>
                    <a:r>
                      <a:rPr lang="en-US" altLang="zh-CN" sz="1400">
                        <a:solidFill>
                          <a:schemeClr val="tx2"/>
                        </a:solidFill>
                        <a:latin typeface="Helvetica" pitchFamily="34" charset="0"/>
                      </a:rPr>
                      <a:t>0</a:t>
                    </a:r>
                    <a:endParaRPr/>
                  </a:p>
                </p:txBody>
              </p:sp>
            </p:grpSp>
          </p:grpSp>
          <p:grpSp>
            <p:nvGrpSpPr>
              <p:cNvPr id="1901" name="Group 165"/>
              <p:cNvGrpSpPr/>
              <p:nvPr/>
            </p:nvGrpSpPr>
            <p:grpSpPr>
              <a:xfrm>
                <a:off x="2931" y="2444"/>
                <a:ext cx="1842" cy="212"/>
                <a:chOff x="3061" y="2261"/>
                <a:chExt cx="1842" cy="212"/>
              </a:xfrm>
            </p:grpSpPr>
            <p:sp>
              <p:nvSpPr>
                <p:cNvPr id="1902" name="Line 166"/>
                <p:cNvSpPr>
                  <a:spLocks noChangeShapeType="true"/>
                </p:cNvSpPr>
                <p:nvPr/>
              </p:nvSpPr>
              <p:spPr bwMode="auto">
                <a:xfrm>
                  <a:off x="3061" y="2352"/>
                  <a:ext cx="184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903" name="Text Box 167"/>
                <p:cNvSpPr txBox="true">
                  <a:spLocks noChangeArrowheads="true"/>
                </p:cNvSpPr>
                <p:nvPr/>
              </p:nvSpPr>
              <p:spPr bwMode="auto">
                <a:xfrm>
                  <a:off x="3770" y="2261"/>
                  <a:ext cx="418" cy="2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800">
                      <a:solidFill>
                        <a:schemeClr val="tx2"/>
                      </a:solidFill>
                      <a:latin typeface="Helvetica" pitchFamily="34" charset="0"/>
                    </a:rPr>
                    <a:t>PPO</a:t>
                  </a:r>
                  <a:endParaRPr/>
                </a:p>
              </p:txBody>
            </p:sp>
          </p:grpSp>
          <p:grpSp>
            <p:nvGrpSpPr>
              <p:cNvPr id="1904" name="Group 168"/>
              <p:cNvGrpSpPr/>
              <p:nvPr/>
            </p:nvGrpSpPr>
            <p:grpSpPr>
              <a:xfrm>
                <a:off x="1107" y="2444"/>
                <a:ext cx="1842" cy="212"/>
                <a:chOff x="3061" y="2261"/>
                <a:chExt cx="1842" cy="212"/>
              </a:xfrm>
            </p:grpSpPr>
            <p:sp>
              <p:nvSpPr>
                <p:cNvPr id="1905" name="Line 169"/>
                <p:cNvSpPr>
                  <a:spLocks noChangeShapeType="true"/>
                </p:cNvSpPr>
                <p:nvPr/>
              </p:nvSpPr>
              <p:spPr bwMode="auto">
                <a:xfrm>
                  <a:off x="3061" y="2352"/>
                  <a:ext cx="184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906" name="Text Box 170"/>
                <p:cNvSpPr txBox="true">
                  <a:spLocks noChangeArrowheads="true"/>
                </p:cNvSpPr>
                <p:nvPr/>
              </p:nvSpPr>
              <p:spPr bwMode="auto">
                <a:xfrm>
                  <a:off x="3770" y="2261"/>
                  <a:ext cx="410" cy="2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800">
                      <a:solidFill>
                        <a:schemeClr val="tx2"/>
                      </a:solidFill>
                      <a:latin typeface="Helvetica" pitchFamily="34" charset="0"/>
                    </a:rPr>
                    <a:t>PPN</a:t>
                  </a:r>
                  <a:endParaRPr/>
                </a:p>
              </p:txBody>
            </p:sp>
          </p:grpSp>
          <p:grpSp>
            <p:nvGrpSpPr>
              <p:cNvPr id="1907" name="Group 171"/>
              <p:cNvGrpSpPr/>
              <p:nvPr/>
            </p:nvGrpSpPr>
            <p:grpSpPr>
              <a:xfrm>
                <a:off x="4130" y="1789"/>
                <a:ext cx="625" cy="195"/>
                <a:chOff x="2445" y="1645"/>
                <a:chExt cx="625" cy="195"/>
              </a:xfrm>
            </p:grpSpPr>
            <p:sp>
              <p:nvSpPr>
                <p:cNvPr id="1908" name="Line 172"/>
                <p:cNvSpPr>
                  <a:spLocks noChangeShapeType="true"/>
                </p:cNvSpPr>
                <p:nvPr/>
              </p:nvSpPr>
              <p:spPr bwMode="auto">
                <a:xfrm>
                  <a:off x="2445" y="1723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909" name="Text Box 173"/>
                <p:cNvSpPr txBox="true">
                  <a:spLocks noChangeArrowheads="true"/>
                </p:cNvSpPr>
                <p:nvPr/>
              </p:nvSpPr>
              <p:spPr bwMode="auto">
                <a:xfrm>
                  <a:off x="2632" y="1645"/>
                  <a:ext cx="306" cy="1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600">
                      <a:solidFill>
                        <a:schemeClr val="tx2"/>
                      </a:solidFill>
                      <a:latin typeface="Helvetica" pitchFamily="34" charset="0"/>
                    </a:rPr>
                    <a:t>CO</a:t>
                  </a:r>
                  <a:endParaRPr/>
                </a:p>
              </p:txBody>
            </p:sp>
          </p:grpSp>
          <p:grpSp>
            <p:nvGrpSpPr>
              <p:cNvPr id="1910" name="Group 174"/>
              <p:cNvGrpSpPr/>
              <p:nvPr/>
            </p:nvGrpSpPr>
            <p:grpSpPr>
              <a:xfrm>
                <a:off x="2920" y="1776"/>
                <a:ext cx="1214" cy="195"/>
                <a:chOff x="2445" y="1645"/>
                <a:chExt cx="625" cy="195"/>
              </a:xfrm>
            </p:grpSpPr>
            <p:sp>
              <p:nvSpPr>
                <p:cNvPr id="1911" name="Line 175"/>
                <p:cNvSpPr>
                  <a:spLocks noChangeShapeType="true"/>
                </p:cNvSpPr>
                <p:nvPr/>
              </p:nvSpPr>
              <p:spPr bwMode="auto">
                <a:xfrm>
                  <a:off x="2445" y="1723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912" name="Text Box 176"/>
                <p:cNvSpPr txBox="true">
                  <a:spLocks noChangeArrowheads="true"/>
                </p:cNvSpPr>
                <p:nvPr/>
              </p:nvSpPr>
              <p:spPr bwMode="auto">
                <a:xfrm>
                  <a:off x="2723" y="1645"/>
                  <a:ext cx="125" cy="1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600">
                      <a:solidFill>
                        <a:schemeClr val="tx2"/>
                      </a:solidFill>
                      <a:latin typeface="Helvetica" pitchFamily="34" charset="0"/>
                    </a:rPr>
                    <a:t>CI</a:t>
                  </a:r>
                  <a:endParaRPr/>
                </a:p>
              </p:txBody>
            </p:sp>
          </p:grpSp>
          <p:grpSp>
            <p:nvGrpSpPr>
              <p:cNvPr id="1913" name="Group 177"/>
              <p:cNvGrpSpPr/>
              <p:nvPr/>
            </p:nvGrpSpPr>
            <p:grpSpPr>
              <a:xfrm>
                <a:off x="1078" y="1789"/>
                <a:ext cx="1824" cy="195"/>
                <a:chOff x="2445" y="1645"/>
                <a:chExt cx="625" cy="195"/>
              </a:xfrm>
            </p:grpSpPr>
            <p:sp>
              <p:nvSpPr>
                <p:cNvPr id="1914" name="Line 178"/>
                <p:cNvSpPr>
                  <a:spLocks noChangeShapeType="true"/>
                </p:cNvSpPr>
                <p:nvPr/>
              </p:nvSpPr>
              <p:spPr bwMode="auto">
                <a:xfrm>
                  <a:off x="2445" y="1723"/>
                  <a:ext cx="6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/>
                </a:extLst>
              </p:spPr>
              <p:txBody>
                <a:bodyPr wrap="none" lIns="90487" tIns="44450" rIns="90487" bIns="44450"/>
                <a:lstStyle/>
                <a:p>
                  <a:pPr/>
                  <a:endParaRPr lang="zh-CN" altLang="en-US"/>
                </a:p>
              </p:txBody>
            </p:sp>
            <p:sp>
              <p:nvSpPr>
                <p:cNvPr id="1915" name="Text Box 179"/>
                <p:cNvSpPr txBox="true">
                  <a:spLocks noChangeArrowheads="true"/>
                </p:cNvSpPr>
                <p:nvPr/>
              </p:nvSpPr>
              <p:spPr bwMode="auto">
                <a:xfrm>
                  <a:off x="2737" y="1645"/>
                  <a:ext cx="97" cy="1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/>
                </a:extLst>
              </p:spPr>
              <p:txBody>
                <a:bodyPr wrap="none" lIns="90487" tIns="44450" rIns="90487" bIns="44450">
                  <a:spAutoFit/>
                </a:bodyPr>
                <a:lstStyle>
                  <a:lvl1pPr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1pPr>
                  <a:lvl2pPr marL="742950" indent="-28575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2pPr>
                  <a:lvl3pPr marL="11430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3pPr>
                  <a:lvl4pPr marL="16002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4pPr>
                  <a:lvl5pPr marL="2057400" indent="-228600"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5pPr>
                  <a:lvl6pPr marL="25146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6pPr>
                  <a:lvl7pPr marL="29718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7pPr>
                  <a:lvl8pPr marL="34290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8pPr>
                  <a:lvl9pPr marL="3886200" indent="-228600" eaLnBrk="false" fontAlgn="base" hangingPunct="false">
                    <a:spcBef>
                      <a:spcPct val="1"/>
                    </a:spcBef>
                    <a:spcAft>
                      <a:spcPct val="1"/>
                    </a:spcAft>
                    <a:defRPr sz="2000" b="true">
                      <a:solidFill>
                        <a:schemeClr val="tx1"/>
                      </a:solidFill>
                      <a:latin typeface="Comic Sans MS" panose="030F0902030302020204" charset="0"/>
                      <a:ea typeface="宋体" charset="-122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30000"/>
                    </a:spcBef>
                  </a:pPr>
                  <a:r>
                    <a:rPr lang="en-US" altLang="zh-CN" sz="1600">
                      <a:solidFill>
                        <a:schemeClr val="tx2"/>
                      </a:solidFill>
                      <a:latin typeface="Helvetica" pitchFamily="34" charset="0"/>
                    </a:rPr>
                    <a:t>CT</a:t>
                  </a:r>
                  <a:endParaRPr/>
                </a:p>
              </p:txBody>
            </p:sp>
          </p:grpSp>
        </p:grpSp>
        <p:sp>
          <p:nvSpPr>
            <p:cNvPr id="1916" name="Text Box 180"/>
            <p:cNvSpPr txBox="true">
              <a:spLocks noChangeArrowheads="true"/>
            </p:cNvSpPr>
            <p:nvPr/>
          </p:nvSpPr>
          <p:spPr bwMode="auto">
            <a:xfrm>
              <a:off x="4704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917" name="Text Box 181"/>
            <p:cNvSpPr txBox="true">
              <a:spLocks noChangeArrowheads="true"/>
            </p:cNvSpPr>
            <p:nvPr/>
          </p:nvSpPr>
          <p:spPr bwMode="auto">
            <a:xfrm>
              <a:off x="4368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918" name="Text Box 182"/>
            <p:cNvSpPr txBox="true">
              <a:spLocks noChangeArrowheads="true"/>
            </p:cNvSpPr>
            <p:nvPr/>
          </p:nvSpPr>
          <p:spPr bwMode="auto">
            <a:xfrm>
              <a:off x="4080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919" name="Text Box 183"/>
            <p:cNvSpPr txBox="true">
              <a:spLocks noChangeArrowheads="true"/>
            </p:cNvSpPr>
            <p:nvPr/>
          </p:nvSpPr>
          <p:spPr bwMode="auto">
            <a:xfrm>
              <a:off x="3749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920" name="Text Box 184"/>
            <p:cNvSpPr txBox="true">
              <a:spLocks noChangeArrowheads="true"/>
            </p:cNvSpPr>
            <p:nvPr/>
          </p:nvSpPr>
          <p:spPr bwMode="auto">
            <a:xfrm>
              <a:off x="3456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921" name="Text Box 185"/>
            <p:cNvSpPr txBox="true">
              <a:spLocks noChangeArrowheads="true"/>
            </p:cNvSpPr>
            <p:nvPr/>
          </p:nvSpPr>
          <p:spPr bwMode="auto">
            <a:xfrm>
              <a:off x="3168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922" name="Text Box 186"/>
            <p:cNvSpPr txBox="true">
              <a:spLocks noChangeArrowheads="true"/>
            </p:cNvSpPr>
            <p:nvPr/>
          </p:nvSpPr>
          <p:spPr bwMode="auto">
            <a:xfrm>
              <a:off x="2832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923" name="Text Box 187"/>
            <p:cNvSpPr txBox="true">
              <a:spLocks noChangeArrowheads="true"/>
            </p:cNvSpPr>
            <p:nvPr/>
          </p:nvSpPr>
          <p:spPr bwMode="auto">
            <a:xfrm>
              <a:off x="2544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924" name="Text Box 188"/>
            <p:cNvSpPr txBox="true">
              <a:spLocks noChangeArrowheads="true"/>
            </p:cNvSpPr>
            <p:nvPr/>
          </p:nvSpPr>
          <p:spPr bwMode="auto">
            <a:xfrm>
              <a:off x="2213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925" name="Text Box 189"/>
            <p:cNvSpPr txBox="true">
              <a:spLocks noChangeArrowheads="true"/>
            </p:cNvSpPr>
            <p:nvPr/>
          </p:nvSpPr>
          <p:spPr bwMode="auto">
            <a:xfrm>
              <a:off x="1920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1</a:t>
              </a:r>
              <a:endParaRPr/>
            </a:p>
          </p:txBody>
        </p:sp>
        <p:sp>
          <p:nvSpPr>
            <p:cNvPr id="1926" name="Text Box 190"/>
            <p:cNvSpPr txBox="true">
              <a:spLocks noChangeArrowheads="true"/>
            </p:cNvSpPr>
            <p:nvPr/>
          </p:nvSpPr>
          <p:spPr bwMode="auto">
            <a:xfrm>
              <a:off x="1632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  <p:sp>
          <p:nvSpPr>
            <p:cNvPr id="1927" name="Text Box 191"/>
            <p:cNvSpPr txBox="true">
              <a:spLocks noChangeArrowheads="true"/>
            </p:cNvSpPr>
            <p:nvPr/>
          </p:nvSpPr>
          <p:spPr bwMode="auto">
            <a:xfrm>
              <a:off x="1296" y="305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1pPr>
              <a:lvl2pPr marL="742950" indent="-28575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2pPr>
              <a:lvl3pPr marL="11430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3pPr>
              <a:lvl4pPr marL="16002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4pPr>
              <a:lvl5pPr marL="2057400" indent="-228600"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5pPr>
              <a:lvl6pPr marL="25146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6pPr>
              <a:lvl7pPr marL="29718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7pPr>
              <a:lvl8pPr marL="34290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8pPr>
              <a:lvl9pPr marL="3886200" indent="-228600" eaLnBrk="false" fontAlgn="base" hangingPunct="false">
                <a:spcBef>
                  <a:spcPct val="1"/>
                </a:spcBef>
                <a:spcAft>
                  <a:spcPct val="1"/>
                </a:spcAft>
                <a:defRPr sz="2000" b="true">
                  <a:solidFill>
                    <a:schemeClr val="tx1"/>
                  </a:solidFill>
                  <a:latin typeface="Comic Sans MS" panose="030F0902030302020204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1600">
                  <a:latin typeface="Helvetica" pitchFamily="34" charset="0"/>
                </a:rPr>
                <a:t>0</a:t>
              </a:r>
              <a:endParaRPr/>
            </a:p>
          </p:txBody>
        </p:sp>
      </p:grpSp>
      <p:sp>
        <p:nvSpPr>
          <p:cNvPr id="1928" name="Rectangle 192"/>
          <p:cNvSpPr>
            <a:spLocks noChangeArrowheads="true"/>
          </p:cNvSpPr>
          <p:nvPr/>
        </p:nvSpPr>
        <p:spPr bwMode="auto">
          <a:xfrm>
            <a:off x="490538" y="3595688"/>
            <a:ext cx="7473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marL="342900" indent="-3429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1pPr>
            <a:lvl2pPr marL="179705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2pPr>
            <a:lvl3pPr marL="11430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3pPr>
            <a:lvl4pPr marL="16002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4pPr>
            <a:lvl5pPr marL="2057400" indent="-228600"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5pPr>
            <a:lvl6pPr marL="25146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6pPr>
            <a:lvl7pPr marL="29718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7pPr>
            <a:lvl8pPr marL="34290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8pPr>
            <a:lvl9pPr marL="3886200" indent="-228600" eaLnBrk="false" fontAlgn="base" hangingPunct="false">
              <a:spcBef>
                <a:spcPct val="1"/>
              </a:spcBef>
              <a:spcAft>
                <a:spcPct val="1"/>
              </a:spcAft>
              <a:defRPr sz="2000" b="true">
                <a:solidFill>
                  <a:schemeClr val="tx1"/>
                </a:solidFill>
                <a:latin typeface="Comic Sans MS" panose="030F0902030302020204" charset="0"/>
                <a:ea typeface="宋体" charset="-122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altLang="zh-CN" b="false"/>
              <a:t>Offset: </a:t>
            </a:r>
            <a:r>
              <a:rPr lang="en-US" altLang="zh-CN" u="sng"/>
              <a:t>0x0</a:t>
            </a:r>
            <a:r>
              <a:rPr lang="en-US" altLang="zh-CN" b="false"/>
              <a:t>	 CI: </a:t>
            </a:r>
            <a:r>
              <a:rPr lang="en-US" altLang="zh-CN" u="sng"/>
              <a:t>0x05</a:t>
            </a:r>
            <a:r>
              <a:rPr lang="en-US" altLang="zh-CN" b="false"/>
              <a:t>    CT: </a:t>
            </a:r>
            <a:r>
              <a:rPr lang="en-US" altLang="zh-CN" u="sng"/>
              <a:t>0x0D</a:t>
            </a:r>
            <a:r>
              <a:rPr lang="en-US" altLang="zh-CN" b="false"/>
              <a:t>	  Hit? </a:t>
            </a:r>
            <a:r>
              <a:rPr lang="en-US" altLang="zh-CN" u="sng">
                <a:solidFill>
                  <a:srgbClr val="FF0000"/>
                </a:solidFill>
              </a:rPr>
              <a:t>Yes</a:t>
            </a:r>
            <a:r>
              <a:rPr lang="en-US" altLang="zh-CN" b="false">
                <a:solidFill>
                  <a:srgbClr val="FF0000"/>
                </a:solidFill>
              </a:rPr>
              <a:t>  </a:t>
            </a:r>
            <a:r>
              <a:rPr lang="en-US" altLang="zh-CN" b="false"/>
              <a:t>Byte: </a:t>
            </a:r>
            <a:r>
              <a:rPr lang="en-US" altLang="zh-CN" u="sng">
                <a:solidFill>
                  <a:srgbClr val="FF0000"/>
                </a:solidFill>
              </a:rPr>
              <a:t>0x36</a:t>
            </a:r>
            <a:endParaRPr lang="zh-CN" altLang="en-US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Overview</a:t>
            </a:r>
            <a:endParaRPr kumimoji="true" lang="zh-CN" altLang="en-US" dirty="false"/>
          </a:p>
        </p:txBody>
      </p:sp>
      <p:sp>
        <p:nvSpPr>
          <p:cNvPr id="193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kumimoji="true" lang="en-US" altLang="zh-CN" dirty="false"/>
              <a:t>Example Translations</a:t>
            </a:r>
            <a:endParaRPr/>
          </a:p>
          <a:p>
            <a:pPr lvl="1"/>
            <a:r>
              <a:rPr lang="en-US" altLang="zh-CN" dirty="false"/>
              <a:t>process</a:t>
            </a:r>
            <a:r>
              <a:rPr lang="zh-CN" altLang="en-US" dirty="false"/>
              <a:t>的地址空间是</a:t>
            </a:r>
            <a:r>
              <a:rPr lang="en-US" altLang="zh-CN" dirty="false"/>
              <a:t>4KB</a:t>
            </a:r>
            <a:endParaRPr/>
          </a:p>
          <a:p>
            <a:pPr lvl="1"/>
            <a:r>
              <a:rPr lang="zh-CN" altLang="en-US" dirty="false"/>
              <a:t>位于物理地址</a:t>
            </a:r>
            <a:r>
              <a:rPr lang="en-US" altLang="zh-CN" dirty="false"/>
              <a:t>16KB</a:t>
            </a:r>
            <a:endParaRPr kumimoji="true" lang="zh-CN" altLang="en-US" dirty="false"/>
          </a:p>
        </p:txBody>
      </p:sp>
      <p:sp>
        <p:nvSpPr>
          <p:cNvPr id="193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10</a:t>
            </a:fld>
            <a:endParaRPr lang="en-US" altLang="zh-CN"/>
          </a:p>
        </p:txBody>
      </p:sp>
      <p:pic>
        <p:nvPicPr>
          <p:cNvPr id="1933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990600" y="3581400"/>
            <a:ext cx="63627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93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TLB Issue: Context Switches</a:t>
            </a:r>
            <a:endParaRPr/>
          </a:p>
          <a:p>
            <a:pPr lvl="1">
              <a:buChar char="–"/>
            </a:pPr>
            <a:r>
              <a:rPr lang="en-US"/>
              <a:t>TLB</a:t>
            </a:r>
            <a:r>
              <a:rPr lang="zh-CN"/>
              <a:t>中存储的是当前</a:t>
            </a:r>
            <a:r>
              <a:rPr lang="en-US"/>
              <a:t>process</a:t>
            </a:r>
            <a:r>
              <a:rPr lang="zh-CN"/>
              <a:t>的</a:t>
            </a:r>
            <a:r>
              <a:rPr lang="en-US"/>
              <a:t>page</a:t>
            </a:r>
            <a:r>
              <a:rPr lang="zh-CN"/>
              <a:t> </a:t>
            </a:r>
            <a:r>
              <a:rPr lang="en-US"/>
              <a:t>table </a:t>
            </a:r>
            <a:endParaRPr/>
          </a:p>
          <a:p>
            <a:pPr lvl="1">
              <a:buChar char="–"/>
            </a:pPr>
            <a:r>
              <a:rPr lang="zh-CN"/>
              <a:t>当发生</a:t>
            </a:r>
            <a:r>
              <a:rPr lang="en-US"/>
              <a:t>context switch</a:t>
            </a:r>
            <a:r>
              <a:rPr lang="zh-CN"/>
              <a:t>的时候，旧的缓存项可能干扰</a:t>
            </a:r>
            <a:endParaRPr lang="en-US"/>
          </a:p>
          <a:p>
            <a:pPr lvl="1">
              <a:buChar char="–"/>
            </a:pPr>
            <a:r>
              <a:rPr lang="en-US"/>
              <a:t>E.g., </a:t>
            </a:r>
            <a:r>
              <a:rPr lang="zh-CN"/>
              <a:t>进程从</a:t>
            </a:r>
            <a:r>
              <a:rPr lang="en-US"/>
              <a:t>P1</a:t>
            </a:r>
            <a:r>
              <a:rPr lang="zh-CN"/>
              <a:t>切换到</a:t>
            </a:r>
            <a:r>
              <a:rPr lang="en-US"/>
              <a:t>P2</a:t>
            </a:r>
            <a:r>
              <a:rPr lang="zh-CN"/>
              <a:t>，</a:t>
            </a:r>
            <a:r>
              <a:rPr lang="en-US"/>
              <a:t>VPN=10</a:t>
            </a:r>
            <a:r>
              <a:rPr lang="zh-CN"/>
              <a:t>可能有两个</a:t>
            </a:r>
            <a:r>
              <a:rPr lang="en-US"/>
              <a:t>entry</a:t>
            </a:r>
            <a:endParaRPr/>
          </a:p>
          <a:p>
            <a:pPr lvl="1">
              <a:buChar char="–"/>
            </a:pPr>
            <a:r>
              <a:rPr lang="zh-CN"/>
              <a:t>具体应该如何在</a:t>
            </a:r>
            <a:r>
              <a:rPr lang="en-US"/>
              <a:t>context</a:t>
            </a:r>
            <a:r>
              <a:rPr lang="zh-CN"/>
              <a:t> </a:t>
            </a:r>
            <a:r>
              <a:rPr lang="en-US"/>
              <a:t>switch</a:t>
            </a:r>
            <a:r>
              <a:rPr lang="zh-CN"/>
              <a:t>时处理</a:t>
            </a:r>
            <a:r>
              <a:rPr lang="en-US"/>
              <a:t>TLB?</a:t>
            </a:r>
            <a:endParaRPr/>
          </a:p>
        </p:txBody>
      </p:sp>
      <p:sp>
        <p:nvSpPr>
          <p:cNvPr id="193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96</a:t>
            </a:fld>
            <a:endParaRPr lang="en-US" altLang="zh-CN"/>
          </a:p>
        </p:txBody>
      </p:sp>
      <p:pic>
        <p:nvPicPr>
          <p:cNvPr id="1938" name="图片 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2209800" y="4267200"/>
            <a:ext cx="4013200" cy="1981200"/>
          </a:xfrm>
          <a:prstGeom prst="rect">
            <a:avLst/>
          </a:prstGeom>
        </p:spPr>
      </p:pic>
      <p:sp>
        <p:nvSpPr>
          <p:cNvPr id="1939" name=""/>
          <p:cNvSpPr txBox="true"/>
          <p:nvPr/>
        </p:nvSpPr>
        <p:spPr>
          <a:xfrm rot="0" flipH="false" flipV="false">
            <a:off x="1011646" y="6172200"/>
            <a:ext cx="60388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VPN</a:t>
            </a:r>
            <a:r>
              <a:rPr lang="zh-CN"/>
              <a:t>冲突的</a:t>
            </a:r>
            <a:r>
              <a:rPr lang="en-US"/>
              <a:t>TLB entry</a:t>
            </a:r>
            <a:r>
              <a:rPr lang="zh-CN"/>
              <a:t>，很容易导致</a:t>
            </a:r>
            <a:r>
              <a:rPr lang="en-US"/>
              <a:t>translation</a:t>
            </a:r>
            <a:r>
              <a:rPr lang="zh-CN"/>
              <a:t>出错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94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TLB Issue: Context Switches</a:t>
            </a:r>
            <a:endParaRPr/>
          </a:p>
          <a:p>
            <a:pPr lvl="1">
              <a:buChar char="–"/>
            </a:pPr>
            <a:r>
              <a:rPr lang="en-US"/>
              <a:t>#1.</a:t>
            </a:r>
            <a:r>
              <a:rPr lang="zh-CN"/>
              <a:t> </a:t>
            </a:r>
            <a:r>
              <a:rPr lang="zh-CN"/>
              <a:t>简单地清空</a:t>
            </a:r>
            <a:r>
              <a:rPr lang="en-US"/>
              <a:t>TLB</a:t>
            </a:r>
            <a:r>
              <a:rPr lang="zh-CN"/>
              <a:t>，重新开始</a:t>
            </a:r>
            <a:endParaRPr lang="en-US"/>
          </a:p>
          <a:p>
            <a:pPr lvl="2">
              <a:buChar char="•"/>
            </a:pPr>
            <a:r>
              <a:rPr lang="en-US"/>
              <a:t>OS</a:t>
            </a:r>
            <a:r>
              <a:rPr lang="zh-CN"/>
              <a:t>：利用特权指令来控制清零</a:t>
            </a:r>
            <a:r>
              <a:rPr lang="en-US"/>
              <a:t>TLB</a:t>
            </a:r>
            <a:endParaRPr/>
          </a:p>
          <a:p>
            <a:pPr lvl="2">
              <a:buChar char="•"/>
            </a:pPr>
            <a:r>
              <a:rPr lang="zh-CN"/>
              <a:t>硬件：</a:t>
            </a:r>
            <a:r>
              <a:rPr lang="en-US"/>
              <a:t>PTBR</a:t>
            </a:r>
            <a:r>
              <a:rPr lang="zh-CN"/>
              <a:t>发生</a:t>
            </a:r>
            <a:r>
              <a:rPr lang="zh-CN"/>
              <a:t>改变时</a:t>
            </a:r>
            <a:r>
              <a:rPr lang="zh-CN"/>
              <a:t>将</a:t>
            </a:r>
            <a:r>
              <a:rPr lang="en-US"/>
              <a:t>TLB</a:t>
            </a:r>
            <a:r>
              <a:rPr lang="zh-CN"/>
              <a:t>所有位清零</a:t>
            </a:r>
            <a:endParaRPr/>
          </a:p>
          <a:p>
            <a:pPr lvl="2">
              <a:buChar char="•"/>
            </a:pPr>
            <a:r>
              <a:rPr lang="zh-CN"/>
              <a:t>问题：</a:t>
            </a:r>
            <a:r>
              <a:rPr lang="en-US"/>
              <a:t>TLB</a:t>
            </a:r>
            <a:r>
              <a:rPr lang="zh-CN"/>
              <a:t>命中率回到</a:t>
            </a:r>
            <a:r>
              <a:rPr lang="en-US"/>
              <a:t>0</a:t>
            </a:r>
            <a:r>
              <a:rPr lang="zh-CN"/>
              <a:t>，性能较差</a:t>
            </a:r>
            <a:endParaRPr lang="en-US"/>
          </a:p>
          <a:p>
            <a:pPr lvl="1">
              <a:buChar char="–"/>
            </a:pPr>
            <a:r>
              <a:rPr lang="en-US"/>
              <a:t>#2.</a:t>
            </a:r>
            <a:r>
              <a:rPr lang="zh-CN"/>
              <a:t> </a:t>
            </a:r>
            <a:r>
              <a:rPr lang="en-US" b="true"/>
              <a:t>address space identifier </a:t>
            </a:r>
            <a:r>
              <a:rPr lang="en-US"/>
              <a:t>(</a:t>
            </a:r>
            <a:r>
              <a:rPr lang="en-US" b="true"/>
              <a:t>ASID</a:t>
            </a:r>
            <a:r>
              <a:rPr lang="en-US"/>
              <a:t>) </a:t>
            </a:r>
            <a:endParaRPr/>
          </a:p>
          <a:p>
            <a:pPr lvl="2">
              <a:buChar char="•"/>
            </a:pPr>
            <a:r>
              <a:rPr lang="zh-CN"/>
              <a:t>可以按照</a:t>
            </a:r>
            <a:r>
              <a:rPr lang="en-US"/>
              <a:t>PID</a:t>
            </a:r>
            <a:r>
              <a:rPr lang="zh-CN"/>
              <a:t>来理解</a:t>
            </a:r>
            <a:endParaRPr lang="en-US"/>
          </a:p>
          <a:p>
            <a:pPr lvl="2">
              <a:buChar char="•"/>
            </a:pPr>
            <a:r>
              <a:rPr lang="zh-CN"/>
              <a:t>可以区分不同</a:t>
            </a:r>
            <a:r>
              <a:rPr lang="en-US"/>
              <a:t>VA</a:t>
            </a:r>
            <a:r>
              <a:rPr lang="zh-CN"/>
              <a:t>空间，不必清空</a:t>
            </a:r>
            <a:r>
              <a:rPr lang="en-US"/>
              <a:t>TLB</a:t>
            </a:r>
            <a:r>
              <a:rPr lang="zh-CN"/>
              <a:t>，也不会发生错误</a:t>
            </a:r>
            <a:endParaRPr lang="en-US"/>
          </a:p>
          <a:p>
            <a:pPr lvl="2">
              <a:buChar char="•"/>
            </a:pPr>
            <a:endParaRPr lang="en-US"/>
          </a:p>
          <a:p>
            <a:pPr lvl="2">
              <a:buChar char="•"/>
            </a:pPr>
            <a:endParaRPr lang="zh-CN"/>
          </a:p>
        </p:txBody>
      </p:sp>
      <p:sp>
        <p:nvSpPr>
          <p:cNvPr id="194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97</a:t>
            </a:fld>
            <a:endParaRPr lang="en-US" altLang="zh-CN"/>
          </a:p>
        </p:txBody>
      </p:sp>
      <p:pic>
        <p:nvPicPr>
          <p:cNvPr id="1944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828800" y="4831087"/>
            <a:ext cx="4899969" cy="181964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947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TLB Issue: Context Switches</a:t>
            </a:r>
            <a:endParaRPr/>
          </a:p>
          <a:p>
            <a:pPr lvl="1">
              <a:buChar char="–"/>
            </a:pPr>
            <a:r>
              <a:rPr lang="zh-CN"/>
              <a:t>两个不同进程的</a:t>
            </a:r>
            <a:r>
              <a:rPr lang="en-US"/>
              <a:t>VPN</a:t>
            </a:r>
            <a:r>
              <a:rPr lang="zh-CN"/>
              <a:t>可能</a:t>
            </a:r>
            <a:r>
              <a:rPr lang="zh-CN"/>
              <a:t>指向同一个</a:t>
            </a:r>
            <a:r>
              <a:rPr lang="en-US"/>
              <a:t>PFN (PPN)</a:t>
            </a:r>
            <a:endParaRPr/>
          </a:p>
          <a:p>
            <a:pPr lvl="1">
              <a:buChar char="–"/>
            </a:pPr>
            <a:r>
              <a:rPr lang="zh-CN"/>
              <a:t>合理，因为两个进程进行了内存共享</a:t>
            </a:r>
            <a:endParaRPr lang="en-US"/>
          </a:p>
          <a:p>
            <a:pPr lvl="2">
              <a:buChar char="•"/>
            </a:pPr>
            <a:r>
              <a:rPr lang="zh-CN"/>
              <a:t>共享一部分</a:t>
            </a:r>
            <a:r>
              <a:rPr lang="en-US"/>
              <a:t>code page (</a:t>
            </a:r>
            <a:r>
              <a:rPr lang="zh-CN"/>
              <a:t>如</a:t>
            </a:r>
            <a:r>
              <a:rPr lang="en-US"/>
              <a:t>kernel</a:t>
            </a:r>
            <a:r>
              <a:rPr lang="zh-CN"/>
              <a:t>和</a:t>
            </a:r>
            <a:r>
              <a:rPr lang="en-US"/>
              <a:t>shared libraries)</a:t>
            </a:r>
            <a:endParaRPr/>
          </a:p>
          <a:p>
            <a:pPr lvl="2">
              <a:buChar char="•"/>
            </a:pPr>
            <a:r>
              <a:rPr lang="en-US"/>
              <a:t>Fork</a:t>
            </a:r>
            <a:r>
              <a:rPr lang="zh-CN"/>
              <a:t>后的父子进程之间</a:t>
            </a:r>
            <a:endParaRPr/>
          </a:p>
          <a:p>
            <a:pPr lvl="2">
              <a:buChar char="•"/>
            </a:pPr>
            <a:r>
              <a:rPr lang="zh-CN"/>
              <a:t>进程间通信</a:t>
            </a:r>
            <a:r>
              <a:rPr lang="en-US"/>
              <a:t>-&gt;</a:t>
            </a:r>
            <a:r>
              <a:rPr lang="zh-CN"/>
              <a:t>共享内存</a:t>
            </a:r>
            <a:endParaRPr lang="en-US"/>
          </a:p>
        </p:txBody>
      </p:sp>
      <p:sp>
        <p:nvSpPr>
          <p:cNvPr id="1948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98</a:t>
            </a:fld>
            <a:endParaRPr lang="en-US" altLang="zh-CN"/>
          </a:p>
        </p:txBody>
      </p:sp>
      <p:pic>
        <p:nvPicPr>
          <p:cNvPr id="1949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524000" y="4140200"/>
            <a:ext cx="53086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>
  <p:cSld>
    <p:spTree>
      <p:nvGrpSpPr>
        <p:cNvPr id="19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952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Issue: Replacement Policy</a:t>
            </a:r>
            <a:endParaRPr/>
          </a:p>
          <a:p>
            <a:pPr lvl="1"/>
            <a:r>
              <a:rPr lang="en-US" altLang="zh-CN" b="true" dirty="false"/>
              <a:t>least-recently-used (LRU)</a:t>
            </a:r>
            <a:endParaRPr lang="en-US" altLang="zh-CN" dirty="false"/>
          </a:p>
          <a:p>
            <a:pPr lvl="1"/>
            <a:r>
              <a:rPr lang="en-US" altLang="zh-CN" b="true" dirty="false"/>
              <a:t>random</a:t>
            </a:r>
            <a:endParaRPr/>
          </a:p>
          <a:p>
            <a:pPr lvl="1"/>
            <a:r>
              <a:rPr kumimoji="true" lang="en-US" altLang="zh-CN" dirty="false"/>
              <a:t>LRU</a:t>
            </a:r>
            <a:r>
              <a:rPr lang="zh-CN" altLang="en-US" dirty="false"/>
              <a:t>未必命中率比</a:t>
            </a:r>
            <a:r>
              <a:rPr lang="en-US" altLang="zh-CN" dirty="false"/>
              <a:t>random</a:t>
            </a:r>
            <a:r>
              <a:rPr lang="zh-CN" altLang="en-US" dirty="false"/>
              <a:t>高</a:t>
            </a:r>
            <a:endParaRPr lang="en-US" altLang="zh-CN" dirty="false"/>
          </a:p>
          <a:p>
            <a:pPr lvl="2"/>
            <a:r>
              <a:rPr kumimoji="true" lang="zh-CN" altLang="en-US" dirty="false"/>
              <a:t>例如进程间规律</a:t>
            </a:r>
            <a:r>
              <a:rPr kumimoji="true" lang="en-US" altLang="zh-CN" dirty="false"/>
              <a:t>switch</a:t>
            </a:r>
            <a:r>
              <a:rPr kumimoji="true" lang="zh-CN" altLang="en-US" dirty="false"/>
              <a:t>，</a:t>
            </a:r>
            <a:r>
              <a:rPr kumimoji="true" lang="en-US" altLang="zh-CN" dirty="false"/>
              <a:t>LRU</a:t>
            </a:r>
            <a:r>
              <a:rPr kumimoji="true" lang="zh-CN" altLang="en-US" dirty="false"/>
              <a:t>导致每个进程初始命中率很低</a:t>
            </a:r>
            <a:endParaRPr/>
          </a:p>
        </p:txBody>
      </p:sp>
      <p:sp>
        <p:nvSpPr>
          <p:cNvPr id="1953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99</a:t>
            </a:fld>
            <a:endParaRPr lang="en-US" altLang="zh-CN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95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 altLang="zh-CN" dirty="false"/>
              <a:t>A Real TLB Entry</a:t>
            </a:r>
            <a:endParaRPr/>
          </a:p>
          <a:p>
            <a:pPr lvl="1"/>
            <a:r>
              <a:rPr lang="en-US" altLang="zh-CN" dirty="false"/>
              <a:t>MIPS</a:t>
            </a:r>
            <a:r>
              <a:rPr lang="zh-CN" altLang="en-US" dirty="false"/>
              <a:t> </a:t>
            </a:r>
            <a:r>
              <a:rPr lang="en-US" altLang="zh-CN" dirty="false"/>
              <a:t>R4000: 32-bit address space, 4KB pages</a:t>
            </a:r>
            <a:endParaRPr/>
          </a:p>
          <a:p>
            <a:pPr lvl="1"/>
            <a:r>
              <a:rPr lang="en-US" altLang="zh-CN" dirty="false"/>
              <a:t>Software-managed TLB</a:t>
            </a:r>
            <a:endParaRPr/>
          </a:p>
          <a:p>
            <a:pPr lvl="1"/>
            <a:r>
              <a:rPr lang="en-US" altLang="zh-CN" dirty="false"/>
              <a:t>A TLB entry: 64 bits</a:t>
            </a:r>
            <a:endParaRPr/>
          </a:p>
          <a:p>
            <a:pPr lvl="1"/>
            <a:r>
              <a:rPr lang="en-US" altLang="zh-CN" dirty="false"/>
              <a:t>VPN: 20-bit, offset: 12-bit</a:t>
            </a:r>
            <a:endParaRPr/>
          </a:p>
          <a:p>
            <a:pPr lvl="1"/>
            <a:r>
              <a:rPr lang="zh-CN" altLang="en-US" dirty="false"/>
              <a:t>实际</a:t>
            </a:r>
            <a:r>
              <a:rPr lang="en-US" altLang="zh-CN" dirty="false"/>
              <a:t>VPN 19</a:t>
            </a:r>
            <a:r>
              <a:rPr lang="zh-CN" altLang="en-US" dirty="false"/>
              <a:t>位，因为用户只能用一半，另一半留给</a:t>
            </a:r>
            <a:r>
              <a:rPr lang="en-US" altLang="zh-CN" dirty="false"/>
              <a:t>kernel</a:t>
            </a:r>
            <a:endParaRPr/>
          </a:p>
          <a:p>
            <a:pPr lvl="1"/>
            <a:r>
              <a:rPr lang="en-US" altLang="zh-CN" dirty="false"/>
              <a:t>PFN: 24-bit</a:t>
            </a:r>
            <a:r>
              <a:rPr lang="zh-CN" altLang="en-US" dirty="false"/>
              <a:t>，物理内存支持到</a:t>
            </a:r>
            <a:r>
              <a:rPr lang="en-US" altLang="zh-CN" dirty="false"/>
              <a:t>64GB (2</a:t>
            </a:r>
            <a:r>
              <a:rPr lang="en-US" altLang="zh-CN" baseline="30000" dirty="false"/>
              <a:t>24</a:t>
            </a:r>
            <a:r>
              <a:rPr lang="en-US" altLang="zh-CN" dirty="false"/>
              <a:t>B)</a:t>
            </a:r>
            <a:endParaRPr/>
          </a:p>
          <a:p>
            <a:pPr/>
            <a:endParaRPr kumimoji="true" lang="zh-CN" altLang="en-US" dirty="false"/>
          </a:p>
        </p:txBody>
      </p:sp>
      <p:sp>
        <p:nvSpPr>
          <p:cNvPr id="195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100</a:t>
            </a:fld>
            <a:endParaRPr lang="en-US" altLang="zh-CN"/>
          </a:p>
        </p:txBody>
      </p:sp>
      <p:pic>
        <p:nvPicPr>
          <p:cNvPr id="1958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516128" y="5346151"/>
            <a:ext cx="7747000" cy="82604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96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A Real TLB Entry in MIPS R4000</a:t>
            </a:r>
            <a:endParaRPr/>
          </a:p>
          <a:p>
            <a:pPr lvl="1">
              <a:buChar char="–"/>
            </a:pPr>
            <a:r>
              <a:rPr lang="en-US"/>
              <a:t>ASID: 8-bit</a:t>
            </a:r>
            <a:r>
              <a:rPr lang="zh-CN"/>
              <a:t>，最多</a:t>
            </a:r>
            <a:r>
              <a:rPr lang="en-US"/>
              <a:t>256</a:t>
            </a:r>
            <a:r>
              <a:rPr lang="zh-CN"/>
              <a:t>个进程</a:t>
            </a:r>
            <a:endParaRPr lang="en-US"/>
          </a:p>
          <a:p>
            <a:pPr lvl="1">
              <a:buChar char="–"/>
            </a:pPr>
            <a:r>
              <a:rPr lang="en-US"/>
              <a:t>A global bit (G): </a:t>
            </a:r>
            <a:r>
              <a:rPr lang="zh-CN"/>
              <a:t>全局共享给所有进程，如果设置，</a:t>
            </a:r>
            <a:r>
              <a:rPr lang="en-US"/>
              <a:t>ASID</a:t>
            </a:r>
            <a:r>
              <a:rPr lang="zh-CN"/>
              <a:t>被忽略</a:t>
            </a:r>
            <a:endParaRPr lang="en-US"/>
          </a:p>
          <a:p>
            <a:pPr lvl="1">
              <a:buChar char="–"/>
            </a:pPr>
            <a:r>
              <a:rPr lang="en-US"/>
              <a:t>Coherence bit (C): </a:t>
            </a:r>
            <a:r>
              <a:rPr lang="zh-CN"/>
              <a:t>硬件</a:t>
            </a:r>
            <a:r>
              <a:rPr lang="en-US"/>
              <a:t>cache</a:t>
            </a:r>
            <a:r>
              <a:rPr lang="zh-CN"/>
              <a:t>相关</a:t>
            </a:r>
            <a:endParaRPr lang="en-US"/>
          </a:p>
          <a:p>
            <a:pPr lvl="1">
              <a:buChar char="–"/>
            </a:pPr>
            <a:r>
              <a:rPr lang="en-US"/>
              <a:t>Dirty bit (D) : page</a:t>
            </a:r>
            <a:r>
              <a:rPr lang="zh-CN"/>
              <a:t>是否被修改过</a:t>
            </a:r>
            <a:endParaRPr/>
          </a:p>
          <a:p>
            <a:pPr lvl="1">
              <a:buChar char="–"/>
            </a:pPr>
            <a:r>
              <a:rPr lang="en-US"/>
              <a:t>Valid bit (V): translation</a:t>
            </a:r>
            <a:r>
              <a:rPr lang="zh-CN"/>
              <a:t>是否有效</a:t>
            </a:r>
            <a:endParaRPr/>
          </a:p>
          <a:p>
            <a:pPr lvl="1">
              <a:buChar char="–"/>
            </a:pPr>
            <a:r>
              <a:rPr lang="zh-CN"/>
              <a:t>一般有</a:t>
            </a:r>
            <a:r>
              <a:rPr lang="en-US"/>
              <a:t>32</a:t>
            </a:r>
            <a:r>
              <a:rPr lang="zh-CN"/>
              <a:t>或</a:t>
            </a:r>
            <a:r>
              <a:rPr lang="en-US"/>
              <a:t>64</a:t>
            </a:r>
            <a:r>
              <a:rPr lang="zh-CN"/>
              <a:t>个</a:t>
            </a:r>
            <a:r>
              <a:rPr lang="en-US"/>
              <a:t>entry</a:t>
            </a:r>
            <a:r>
              <a:rPr lang="zh-CN"/>
              <a:t>，少量预留给</a:t>
            </a:r>
            <a:r>
              <a:rPr lang="en-US"/>
              <a:t>OS (</a:t>
            </a:r>
            <a:r>
              <a:rPr lang="zh-CN"/>
              <a:t>保证</a:t>
            </a:r>
            <a:r>
              <a:rPr lang="en-US"/>
              <a:t>kernel</a:t>
            </a:r>
            <a:r>
              <a:rPr lang="zh-CN"/>
              <a:t>的</a:t>
            </a:r>
            <a:r>
              <a:rPr lang="zh-CN"/>
              <a:t>性能</a:t>
            </a:r>
            <a:r>
              <a:rPr lang="en-US"/>
              <a:t>)</a:t>
            </a:r>
            <a:endParaRPr/>
          </a:p>
          <a:p>
            <a:pPr lvl="1">
              <a:buChar char="–"/>
            </a:pPr>
            <a:endParaRPr lang="en-US"/>
          </a:p>
          <a:p>
            <a:pPr lvl="1">
              <a:buChar char="–"/>
            </a:pPr>
            <a:endParaRPr lang="en-US"/>
          </a:p>
          <a:p>
            <a:pPr>
              <a:buChar char="•"/>
            </a:pPr>
            <a:endParaRPr lang="zh-CN"/>
          </a:p>
        </p:txBody>
      </p:sp>
      <p:sp>
        <p:nvSpPr>
          <p:cNvPr id="196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101</a:t>
            </a:fld>
            <a:endParaRPr lang="en-US" altLang="zh-CN"/>
          </a:p>
        </p:txBody>
      </p:sp>
      <p:pic>
        <p:nvPicPr>
          <p:cNvPr id="1963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 rot="0" flipH="false" flipV="false">
            <a:off x="698500" y="5606776"/>
            <a:ext cx="7747000" cy="826048"/>
          </a:xfrm>
          <a:prstGeom prst="rect">
            <a:avLst/>
          </a:prstGeom>
        </p:spPr>
      </p:pic>
      <p:sp>
        <p:nvSpPr>
          <p:cNvPr id="1964" name=""/>
          <p:cNvSpPr txBox="true"/>
          <p:nvPr/>
        </p:nvSpPr>
        <p:spPr>
          <a:xfrm rot="0" flipH="false" flipV="false">
            <a:off x="6711950" y="1449977"/>
            <a:ext cx="1517650" cy="1003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32bit VA, </a:t>
            </a:r>
            <a:endParaRPr/>
          </a:p>
          <a:p>
            <a:pPr/>
            <a:r>
              <a:rPr lang="en-US"/>
              <a:t>36bit PA,</a:t>
            </a:r>
            <a:endParaRPr/>
          </a:p>
          <a:p>
            <a:pPr/>
            <a:r>
              <a:rPr lang="en-US"/>
              <a:t>4KB page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MIPS</a:t>
            </a:r>
            <a:endParaRPr/>
          </a:p>
        </p:txBody>
      </p:sp>
      <p:sp>
        <p:nvSpPr>
          <p:cNvPr id="1967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1968" name=""/>
          <p:cNvSpPr txBox="true"/>
          <p:nvPr/>
        </p:nvSpPr>
        <p:spPr>
          <a:xfrm rot="0" flipH="false" flipV="false">
            <a:off x="457200" y="176348"/>
            <a:ext cx="11938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>
                <a:solidFill>
                  <a:schemeClr val="bg1">
                    <a:lumMod val="65000"/>
                    <a:alpha val="100000"/>
                  </a:schemeClr>
                </a:solidFill>
              </a:rPr>
              <a:t>扩展内容</a:t>
            </a:r>
            <a:endParaRPr/>
          </a:p>
        </p:txBody>
      </p:sp>
      <p:pic>
        <p:nvPicPr>
          <p:cNvPr id="1969" name="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0" flipH="false" flipV="false">
            <a:off x="6410443" y="176348"/>
            <a:ext cx="1819157" cy="1885404"/>
          </a:xfrm>
          <a:prstGeom prst="rect"/>
        </p:spPr>
      </p:pic>
      <p:sp>
        <p:nvSpPr>
          <p:cNvPr id="1970" name=""/>
          <p:cNvSpPr txBox="true"/>
          <p:nvPr/>
        </p:nvSpPr>
        <p:spPr>
          <a:xfrm rot="0" flipH="false" flipV="false">
            <a:off x="378823" y="1691640"/>
            <a:ext cx="7975600" cy="2527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MIPS R4000</a:t>
            </a:r>
            <a:r>
              <a:rPr lang="zh-CN"/>
              <a:t>是</a:t>
            </a:r>
            <a:r>
              <a:rPr lang="en-US"/>
              <a:t>1991</a:t>
            </a:r>
            <a:r>
              <a:rPr lang="zh-CN"/>
              <a:t>年</a:t>
            </a:r>
            <a:r>
              <a:rPr lang="en-US"/>
              <a:t>MIPS</a:t>
            </a:r>
            <a:r>
              <a:rPr lang="zh-CN"/>
              <a:t>发布的一款微处理器</a:t>
            </a:r>
            <a:endParaRPr/>
          </a:p>
          <a:p>
            <a:pPr/>
            <a:r>
              <a:rPr lang="zh-CN"/>
              <a:t>这是最早支持</a:t>
            </a:r>
            <a:r>
              <a:rPr lang="en-US"/>
              <a:t>64bit word</a:t>
            </a:r>
            <a:r>
              <a:rPr lang="zh-CN"/>
              <a:t>的处理器之一，采用</a:t>
            </a:r>
            <a:r>
              <a:rPr lang="en-US"/>
              <a:t>RISC</a:t>
            </a:r>
            <a:r>
              <a:rPr lang="zh-CN"/>
              <a:t>指令集，</a:t>
            </a:r>
            <a:r>
              <a:rPr lang="en-US"/>
              <a:t>1um</a:t>
            </a:r>
            <a:r>
              <a:rPr lang="zh-CN"/>
              <a:t>工艺</a:t>
            </a:r>
            <a:endParaRPr/>
          </a:p>
          <a:p>
            <a:pPr/>
            <a:endParaRPr lang="en-US"/>
          </a:p>
          <a:p>
            <a:pPr/>
            <a:r>
              <a:rPr lang="en-US"/>
              <a:t>MIPS R4000</a:t>
            </a:r>
            <a:r>
              <a:rPr lang="zh-CN"/>
              <a:t>其实支持</a:t>
            </a:r>
            <a:r>
              <a:rPr lang="en-US"/>
              <a:t>32bit</a:t>
            </a:r>
            <a:r>
              <a:rPr lang="zh-CN"/>
              <a:t>和</a:t>
            </a:r>
            <a:r>
              <a:rPr lang="en-US"/>
              <a:t>64bit</a:t>
            </a:r>
            <a:r>
              <a:rPr lang="zh-CN"/>
              <a:t>两种可选的模式</a:t>
            </a:r>
            <a:endParaRPr/>
          </a:p>
          <a:p>
            <a:pPr/>
            <a:r>
              <a:rPr lang="en-US"/>
              <a:t>OSTEP sec19</a:t>
            </a:r>
            <a:r>
              <a:rPr lang="zh-CN"/>
              <a:t>中</a:t>
            </a:r>
            <a:r>
              <a:rPr lang="zh-CN"/>
              <a:t>说它使用</a:t>
            </a:r>
            <a:r>
              <a:rPr lang="en-US"/>
              <a:t>32bit VA</a:t>
            </a:r>
            <a:r>
              <a:rPr lang="zh-CN"/>
              <a:t>，</a:t>
            </a:r>
            <a:r>
              <a:rPr lang="en-US"/>
              <a:t>wikipedia</a:t>
            </a:r>
            <a:r>
              <a:rPr lang="zh-CN"/>
              <a:t>说它使用</a:t>
            </a:r>
            <a:r>
              <a:rPr lang="en-US"/>
              <a:t>64bit VA</a:t>
            </a:r>
            <a:endParaRPr/>
          </a:p>
          <a:p>
            <a:pPr/>
            <a:r>
              <a:rPr lang="zh-CN"/>
              <a:t>它的</a:t>
            </a:r>
            <a:r>
              <a:rPr lang="en-US"/>
              <a:t>64bit</a:t>
            </a:r>
            <a:r>
              <a:rPr lang="zh-CN"/>
              <a:t>模式实际只实现了</a:t>
            </a:r>
            <a:r>
              <a:rPr lang="en-US"/>
              <a:t>40bit VA</a:t>
            </a:r>
            <a:endParaRPr/>
          </a:p>
          <a:p>
            <a:pPr/>
            <a:endParaRPr lang="en-US"/>
          </a:p>
          <a:p>
            <a:pPr/>
            <a:endParaRPr lang="en-US"/>
          </a:p>
        </p:txBody>
      </p:sp>
      <p:pic>
        <p:nvPicPr>
          <p:cNvPr id="1971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434738" y="3747244"/>
            <a:ext cx="5499462" cy="3110756"/>
          </a:xfrm>
          <a:prstGeom prst="rect"/>
        </p:spPr>
      </p:pic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en-US"/>
              <a:t>MIPS</a:t>
            </a:r>
            <a:endParaRPr/>
          </a:p>
        </p:txBody>
      </p:sp>
      <p:sp>
        <p:nvSpPr>
          <p:cNvPr id="1974" name="Rectangle 6"/>
          <p:cNvSpPr>
            <a:spLocks noGrp="true" noChangeArrowheads="true"/>
          </p:cNvSpPr>
          <p:nvPr>
            <p:ph type="sldNum" sz="quarter" idx="12"/>
          </p:nvPr>
        </p:nvSpPr>
        <p:spPr/>
        <p:txBody>
          <a:bodyPr/>
          <a:p>
            <a:pPr/>
            <a:fld id="{EF0B01C9-CC9E-4042-87A9-F49D20F0019F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1975" name=""/>
          <p:cNvSpPr txBox="true"/>
          <p:nvPr/>
        </p:nvSpPr>
        <p:spPr>
          <a:xfrm rot="0" flipH="false" flipV="false">
            <a:off x="457200" y="176348"/>
            <a:ext cx="119380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zh-CN">
                <a:solidFill>
                  <a:schemeClr val="bg1">
                    <a:lumMod val="65000"/>
                    <a:alpha val="100000"/>
                  </a:schemeClr>
                </a:solidFill>
              </a:rPr>
              <a:t>扩展内容</a:t>
            </a:r>
            <a:endParaRPr/>
          </a:p>
        </p:txBody>
      </p:sp>
      <p:sp>
        <p:nvSpPr>
          <p:cNvPr id="1976" name=""/>
          <p:cNvSpPr txBox="true"/>
          <p:nvPr/>
        </p:nvSpPr>
        <p:spPr>
          <a:xfrm rot="0" flipH="false" flipV="false">
            <a:off x="378823" y="1691640"/>
            <a:ext cx="8197850" cy="43561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MIPS</a:t>
            </a:r>
            <a:r>
              <a:rPr lang="zh-CN"/>
              <a:t>最早是斯坦福大学开发的一种</a:t>
            </a:r>
            <a:r>
              <a:rPr lang="en-US"/>
              <a:t>RISC</a:t>
            </a:r>
            <a:r>
              <a:rPr lang="zh-CN"/>
              <a:t>指令集</a:t>
            </a:r>
            <a:r>
              <a:rPr lang="zh-CN"/>
              <a:t>架构</a:t>
            </a:r>
            <a:endParaRPr/>
          </a:p>
          <a:p>
            <a:pPr/>
            <a:r>
              <a:rPr lang="en-US"/>
              <a:t>1984</a:t>
            </a:r>
            <a:r>
              <a:rPr lang="zh-CN"/>
              <a:t>年</a:t>
            </a:r>
            <a:r>
              <a:rPr lang="en-US"/>
              <a:t>MIPS</a:t>
            </a:r>
            <a:r>
              <a:rPr lang="zh-CN"/>
              <a:t>成立了</a:t>
            </a:r>
            <a:r>
              <a:rPr lang="en-US"/>
              <a:t>fabless</a:t>
            </a:r>
            <a:r>
              <a:rPr lang="zh-CN"/>
              <a:t>半导体设计公司，将</a:t>
            </a:r>
            <a:r>
              <a:rPr lang="en-US"/>
              <a:t>MIPS</a:t>
            </a:r>
            <a:r>
              <a:rPr lang="zh-CN"/>
              <a:t>架构商业化</a:t>
            </a:r>
            <a:endParaRPr/>
          </a:p>
          <a:p>
            <a:pPr/>
            <a:endParaRPr lang="en-US"/>
          </a:p>
          <a:p>
            <a:pPr/>
            <a:r>
              <a:rPr lang="en-US"/>
              <a:t>1990s</a:t>
            </a:r>
            <a:r>
              <a:rPr lang="zh-CN"/>
              <a:t>是</a:t>
            </a:r>
            <a:r>
              <a:rPr lang="en-US"/>
              <a:t>MIPS</a:t>
            </a:r>
            <a:r>
              <a:rPr lang="zh-CN"/>
              <a:t>比较辉煌的时期，之后由于</a:t>
            </a:r>
            <a:r>
              <a:rPr lang="en-US"/>
              <a:t>RISC</a:t>
            </a:r>
            <a:r>
              <a:rPr lang="zh-CN"/>
              <a:t>赛道太卷，逐渐没落</a:t>
            </a:r>
            <a:endParaRPr/>
          </a:p>
          <a:p>
            <a:pPr/>
            <a:r>
              <a:rPr lang="en-US"/>
              <a:t>MIPS</a:t>
            </a:r>
            <a:r>
              <a:rPr lang="zh-CN"/>
              <a:t>比较开放，很多大学和研究机构都开展</a:t>
            </a:r>
            <a:r>
              <a:rPr lang="en-US"/>
              <a:t>MIPS</a:t>
            </a:r>
            <a:r>
              <a:rPr lang="zh-CN"/>
              <a:t>的研究和教学</a:t>
            </a:r>
            <a:endParaRPr/>
          </a:p>
          <a:p>
            <a:pPr/>
            <a:endParaRPr lang="en-US"/>
          </a:p>
          <a:p>
            <a:pPr/>
            <a:r>
              <a:rPr lang="zh-CN"/>
              <a:t>龙芯：</a:t>
            </a:r>
            <a:endParaRPr/>
          </a:p>
          <a:p>
            <a:pPr/>
            <a:r>
              <a:rPr lang="en-US"/>
              <a:t>2001</a:t>
            </a:r>
            <a:r>
              <a:rPr lang="zh-CN"/>
              <a:t>年中科院计算所成立龙芯课题组</a:t>
            </a:r>
            <a:endParaRPr/>
          </a:p>
          <a:p>
            <a:pPr/>
            <a:r>
              <a:rPr lang="en-US"/>
              <a:t>2002</a:t>
            </a:r>
            <a:r>
              <a:rPr lang="zh-CN"/>
              <a:t>年，龙芯</a:t>
            </a:r>
            <a:r>
              <a:rPr lang="en-US"/>
              <a:t>1</a:t>
            </a:r>
            <a:r>
              <a:rPr lang="zh-CN"/>
              <a:t>号，采用</a:t>
            </a:r>
            <a:r>
              <a:rPr lang="en-US"/>
              <a:t>MIPS II 32</a:t>
            </a:r>
            <a:r>
              <a:rPr lang="zh-CN"/>
              <a:t>位</a:t>
            </a:r>
            <a:r>
              <a:rPr lang="zh-CN"/>
              <a:t>指令集</a:t>
            </a:r>
            <a:endParaRPr/>
          </a:p>
          <a:p>
            <a:pPr/>
            <a:r>
              <a:rPr lang="en-US"/>
              <a:t>2003</a:t>
            </a:r>
            <a:r>
              <a:rPr lang="zh-CN"/>
              <a:t>年，龙芯</a:t>
            </a:r>
            <a:r>
              <a:rPr lang="en-US"/>
              <a:t>2</a:t>
            </a:r>
            <a:r>
              <a:rPr lang="zh-CN"/>
              <a:t>号，采用</a:t>
            </a:r>
            <a:r>
              <a:rPr lang="en-US"/>
              <a:t>MIPS III 64</a:t>
            </a:r>
            <a:r>
              <a:rPr lang="zh-CN"/>
              <a:t>位指令集（和</a:t>
            </a:r>
            <a:r>
              <a:rPr lang="en-US"/>
              <a:t>R4000</a:t>
            </a:r>
            <a:r>
              <a:rPr lang="zh-CN"/>
              <a:t>相同</a:t>
            </a:r>
            <a:r>
              <a:rPr lang="zh-CN"/>
              <a:t>）</a:t>
            </a:r>
            <a:endParaRPr/>
          </a:p>
          <a:p>
            <a:pPr/>
            <a:r>
              <a:rPr lang="zh-CN"/>
              <a:t>之后购买了</a:t>
            </a:r>
            <a:r>
              <a:rPr lang="en-US"/>
              <a:t>MIPS</a:t>
            </a:r>
            <a:r>
              <a:rPr lang="zh-CN"/>
              <a:t>授权</a:t>
            </a:r>
            <a:endParaRPr/>
          </a:p>
          <a:p>
            <a:pPr/>
            <a:r>
              <a:rPr lang="en-US"/>
              <a:t>2015</a:t>
            </a:r>
            <a:r>
              <a:rPr lang="zh-CN"/>
              <a:t>年，在</a:t>
            </a:r>
            <a:r>
              <a:rPr lang="en-US"/>
              <a:t>MIPS64</a:t>
            </a:r>
            <a:r>
              <a:rPr lang="zh-CN"/>
              <a:t>基础上扩展出</a:t>
            </a:r>
            <a:r>
              <a:rPr lang="en-US"/>
              <a:t>LoongISA</a:t>
            </a:r>
            <a:r>
              <a:rPr lang="zh-CN"/>
              <a:t>指令集</a:t>
            </a:r>
            <a:r>
              <a:rPr lang="zh-CN"/>
              <a:t>架构，用于龙芯</a:t>
            </a:r>
            <a:r>
              <a:rPr lang="en-US"/>
              <a:t>3</a:t>
            </a:r>
            <a:r>
              <a:rPr lang="zh-CN"/>
              <a:t>号</a:t>
            </a:r>
            <a:endParaRPr/>
          </a:p>
          <a:p>
            <a:pPr/>
            <a:r>
              <a:rPr lang="en-US"/>
              <a:t>2021</a:t>
            </a:r>
            <a:r>
              <a:rPr lang="zh-CN"/>
              <a:t>年，发布</a:t>
            </a:r>
            <a:r>
              <a:rPr lang="en-US"/>
              <a:t>LoognArch</a:t>
            </a:r>
            <a:r>
              <a:rPr lang="zh-CN"/>
              <a:t>指令集架构</a:t>
            </a:r>
            <a:endParaRPr/>
          </a:p>
          <a:p>
            <a:pPr/>
            <a:endParaRPr lang="en-US"/>
          </a:p>
        </p:txBody>
      </p:sp>
      <p:pic>
        <p:nvPicPr>
          <p:cNvPr id="1977" name=""/>
          <p:cNvPicPr/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5990341" y="3284219"/>
            <a:ext cx="2239259" cy="1197428"/>
          </a:xfrm>
          <a:prstGeom prst="rect"/>
        </p:spPr>
      </p:pic>
      <p:sp>
        <p:nvSpPr>
          <p:cNvPr id="1978" name=""/>
          <p:cNvSpPr txBox="true"/>
          <p:nvPr/>
        </p:nvSpPr>
        <p:spPr>
          <a:xfrm rot="0" flipH="false" flipV="false">
            <a:off x="378823" y="6047740"/>
            <a:ext cx="7346950" cy="3937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Sony, </a:t>
            </a:r>
            <a:r>
              <a:rPr lang="en-US"/>
              <a:t>Broadcom, NEC, </a:t>
            </a:r>
            <a:r>
              <a:rPr lang="zh-CN"/>
              <a:t>北京君正等公司也开发过</a:t>
            </a:r>
            <a:r>
              <a:rPr lang="en-US"/>
              <a:t>MIPS</a:t>
            </a:r>
            <a:r>
              <a:rPr lang="zh-CN"/>
              <a:t>处理器</a:t>
            </a:r>
            <a:endParaRPr/>
          </a:p>
        </p:txBody>
      </p:sp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981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en-US"/>
              <a:t>A Real TLB Entry</a:t>
            </a:r>
            <a:endParaRPr/>
          </a:p>
          <a:p>
            <a:pPr lvl="1">
              <a:buChar char="–"/>
            </a:pPr>
            <a:r>
              <a:rPr lang="en-US"/>
              <a:t>MIPS</a:t>
            </a:r>
            <a:r>
              <a:rPr lang="zh-CN"/>
              <a:t>的</a:t>
            </a:r>
            <a:r>
              <a:rPr lang="en-US"/>
              <a:t>TLB</a:t>
            </a:r>
            <a:r>
              <a:rPr lang="zh-CN"/>
              <a:t>由软件管理</a:t>
            </a:r>
            <a:endParaRPr/>
          </a:p>
          <a:p>
            <a:pPr lvl="1">
              <a:buChar char="–"/>
            </a:pPr>
            <a:r>
              <a:rPr lang="zh-CN"/>
              <a:t>提供特权指令，以便</a:t>
            </a:r>
            <a:r>
              <a:rPr lang="en-US"/>
              <a:t>OS</a:t>
            </a:r>
            <a:r>
              <a:rPr lang="zh-CN"/>
              <a:t>操作</a:t>
            </a:r>
            <a:r>
              <a:rPr lang="en-US"/>
              <a:t>TLB</a:t>
            </a:r>
            <a:endParaRPr/>
          </a:p>
          <a:p>
            <a:pPr lvl="2">
              <a:buChar char="•"/>
            </a:pPr>
            <a:r>
              <a:rPr lang="en-US"/>
              <a:t>TLBP: </a:t>
            </a:r>
            <a:r>
              <a:rPr lang="zh-CN"/>
              <a:t>看</a:t>
            </a:r>
            <a:r>
              <a:rPr lang="en-US"/>
              <a:t>TLB</a:t>
            </a:r>
            <a:r>
              <a:rPr lang="zh-CN"/>
              <a:t>中是否存在一个特定的</a:t>
            </a:r>
            <a:r>
              <a:rPr lang="en-US"/>
              <a:t>translation</a:t>
            </a:r>
            <a:endParaRPr lang="en-US"/>
          </a:p>
          <a:p>
            <a:pPr lvl="2">
              <a:buChar char="•"/>
            </a:pPr>
            <a:r>
              <a:rPr lang="en-US"/>
              <a:t>TLBR: </a:t>
            </a:r>
            <a:r>
              <a:rPr lang="zh-CN"/>
              <a:t>将一个</a:t>
            </a:r>
            <a:r>
              <a:rPr lang="en-US"/>
              <a:t>TLB</a:t>
            </a:r>
            <a:r>
              <a:rPr lang="zh-CN"/>
              <a:t> </a:t>
            </a:r>
            <a:r>
              <a:rPr lang="en-US"/>
              <a:t>entry</a:t>
            </a:r>
            <a:r>
              <a:rPr lang="zh-CN"/>
              <a:t>读到寄存器</a:t>
            </a:r>
            <a:endParaRPr lang="en-US"/>
          </a:p>
          <a:p>
            <a:pPr lvl="2">
              <a:buChar char="•"/>
            </a:pPr>
            <a:r>
              <a:rPr lang="en-US"/>
              <a:t>TLBWI: </a:t>
            </a:r>
            <a:r>
              <a:rPr lang="zh-CN"/>
              <a:t>写入一个</a:t>
            </a:r>
            <a:r>
              <a:rPr lang="en-US"/>
              <a:t>TLB entry</a:t>
            </a:r>
            <a:endParaRPr/>
          </a:p>
          <a:p>
            <a:pPr lvl="2">
              <a:buChar char="•"/>
            </a:pPr>
            <a:r>
              <a:rPr lang="en-US"/>
              <a:t>TLBWR: </a:t>
            </a:r>
            <a:r>
              <a:rPr lang="zh-CN"/>
              <a:t>随机替换一个</a:t>
            </a:r>
            <a:r>
              <a:rPr lang="en-US"/>
              <a:t>TLB entry</a:t>
            </a:r>
            <a:endParaRPr/>
          </a:p>
          <a:p>
            <a:pPr lvl="1">
              <a:buChar char="–"/>
            </a:pPr>
            <a:endParaRPr lang="en-US"/>
          </a:p>
          <a:p>
            <a:pPr lvl="1">
              <a:buChar char="–"/>
            </a:pPr>
            <a:endParaRPr lang="en-US"/>
          </a:p>
          <a:p>
            <a:pPr>
              <a:buChar char="•"/>
            </a:pPr>
            <a:endParaRPr lang="zh-CN"/>
          </a:p>
        </p:txBody>
      </p:sp>
      <p:sp>
        <p:nvSpPr>
          <p:cNvPr id="1982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102</a:t>
            </a:fld>
            <a:endParaRPr lang="en-US" altLang="zh-CN"/>
          </a:p>
        </p:txBody>
      </p:sp>
      <p:pic>
        <p:nvPicPr>
          <p:cNvPr id="1983" name="图片 4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516128" y="5346151"/>
            <a:ext cx="7747000" cy="82604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>
  <p:cSld>
    <p:spTree>
      <p:nvGrpSpPr>
        <p:cNvPr id="19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>
                <a:latin typeface="Comic Sans MS"/>
                <a:ea typeface="宋体"/>
                <a:cs typeface="宋体"/>
              </a:rPr>
              <a:t>Faster Translations w/ TLBs</a:t>
            </a:r>
            <a:endParaRPr lang="zh-CN"/>
          </a:p>
        </p:txBody>
      </p:sp>
      <p:sp>
        <p:nvSpPr>
          <p:cNvPr id="1986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buChar char="•"/>
            </a:pPr>
            <a:r>
              <a:rPr lang="zh-CN"/>
              <a:t>世上没有真正的</a:t>
            </a:r>
            <a:r>
              <a:rPr lang="en-US"/>
              <a:t>RAM</a:t>
            </a:r>
            <a:endParaRPr/>
          </a:p>
          <a:p>
            <a:pPr lvl="1">
              <a:buChar char="–"/>
            </a:pPr>
            <a:r>
              <a:rPr/>
              <a:t>R</a:t>
            </a:r>
            <a:r>
              <a:rPr lang="en-US"/>
              <a:t>andom</a:t>
            </a:r>
            <a:r>
              <a:rPr lang="en-US"/>
              <a:t>-access memory (RAM)</a:t>
            </a:r>
            <a:r>
              <a:rPr lang="zh-CN"/>
              <a:t>，理论上访问各地址的速度一样</a:t>
            </a:r>
            <a:endParaRPr lang="en-US"/>
          </a:p>
          <a:p>
            <a:pPr lvl="1">
              <a:buChar char="–"/>
            </a:pPr>
            <a:r>
              <a:rPr lang="zh-CN"/>
              <a:t>但实际上因为有</a:t>
            </a:r>
            <a:r>
              <a:rPr lang="en-US"/>
              <a:t>cache</a:t>
            </a:r>
            <a:r>
              <a:rPr lang="zh-CN"/>
              <a:t>、</a:t>
            </a:r>
            <a:r>
              <a:rPr lang="en-US"/>
              <a:t>TLB</a:t>
            </a:r>
            <a:r>
              <a:rPr lang="zh-CN"/>
              <a:t>的存在，访问不同地址的速度差距可能很大</a:t>
            </a:r>
            <a:endParaRPr/>
          </a:p>
          <a:p>
            <a:pPr lvl="1">
              <a:buChar char="–"/>
            </a:pPr>
            <a:r>
              <a:rPr lang="en-US"/>
              <a:t>RAM</a:t>
            </a:r>
            <a:r>
              <a:rPr lang="zh-CN"/>
              <a:t>本身的物理访问粒度也不是字节</a:t>
            </a:r>
            <a:endParaRPr/>
          </a:p>
          <a:p>
            <a:pPr lvl="2">
              <a:buChar char="–"/>
            </a:pPr>
            <a:r>
              <a:rPr lang="zh-CN"/>
              <a:t>服务器的</a:t>
            </a:r>
            <a:r>
              <a:rPr lang="en-US"/>
              <a:t>ECC</a:t>
            </a:r>
            <a:r>
              <a:rPr lang="zh-CN"/>
              <a:t>内存通常采用</a:t>
            </a:r>
            <a:r>
              <a:rPr lang="en-US"/>
              <a:t>256bit+10bit</a:t>
            </a:r>
            <a:r>
              <a:rPr lang="zh-CN"/>
              <a:t>校验位</a:t>
            </a:r>
            <a:endParaRPr/>
          </a:p>
          <a:p>
            <a:pPr lvl="1">
              <a:buChar char="–"/>
            </a:pPr>
            <a:r>
              <a:rPr lang="zh-CN"/>
              <a:t>所以，</a:t>
            </a:r>
            <a:r>
              <a:rPr lang="en-US" b="true"/>
              <a:t>RAM isn</a:t>
            </a:r>
            <a:r>
              <a:rPr lang="en-US" b="true"/>
              <a:t>’</a:t>
            </a:r>
            <a:r>
              <a:rPr lang="en-US" b="true"/>
              <a:t>t always RAM </a:t>
            </a:r>
            <a:endParaRPr lang="en-US"/>
          </a:p>
        </p:txBody>
      </p:sp>
      <p:sp>
        <p:nvSpPr>
          <p:cNvPr id="1987" name="幻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EF0B01C9-CC9E-4042-87A9-F49D20F0019F}" type="slidenum">
              <a:rPr lang="zh-CN" altLang="en-US" smtClean="false"/>
              <a:t>103</a:t>
            </a:fld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cfp99">
  <a:themeElements>
    <a:clrScheme name="icfp99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icfp99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2025-03-27T16:57:13Z</dcterms:created>
  <dcterms:modified xsi:type="dcterms:W3CDTF">2025-03-27T16:57:13Z</dcterms:modified>
</cp:coreProperties>
</file>